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BDD57CC-3135-48B1-9B23-780AAB5BC67B}" type="datetimeFigureOut">
              <a:rPr lang="es-ES" smtClean="0"/>
              <a:t>17/09/2009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784641E-FC87-4191-A329-E3781EBCB29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57CC-3135-48B1-9B23-780AAB5BC67B}" type="datetimeFigureOut">
              <a:rPr lang="es-ES" smtClean="0"/>
              <a:t>17/09/2009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641E-FC87-4191-A329-E3781EBCB2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57CC-3135-48B1-9B23-780AAB5BC67B}" type="datetimeFigureOut">
              <a:rPr lang="es-ES" smtClean="0"/>
              <a:t>17/09/2009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641E-FC87-4191-A329-E3781EBCB2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DD57CC-3135-48B1-9B23-780AAB5BC67B}" type="datetimeFigureOut">
              <a:rPr lang="es-ES" smtClean="0"/>
              <a:t>17/09/2009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84641E-FC87-4191-A329-E3781EBCB29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BDD57CC-3135-48B1-9B23-780AAB5BC67B}" type="datetimeFigureOut">
              <a:rPr lang="es-ES" smtClean="0"/>
              <a:t>17/09/2009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784641E-FC87-4191-A329-E3781EBCB29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57CC-3135-48B1-9B23-780AAB5BC67B}" type="datetimeFigureOut">
              <a:rPr lang="es-ES" smtClean="0"/>
              <a:t>17/09/2009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641E-FC87-4191-A329-E3781EBCB29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57CC-3135-48B1-9B23-780AAB5BC67B}" type="datetimeFigureOut">
              <a:rPr lang="es-ES" smtClean="0"/>
              <a:t>17/09/2009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641E-FC87-4191-A329-E3781EBCB29C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DD57CC-3135-48B1-9B23-780AAB5BC67B}" type="datetimeFigureOut">
              <a:rPr lang="es-ES" smtClean="0"/>
              <a:t>17/09/2009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84641E-FC87-4191-A329-E3781EBCB29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57CC-3135-48B1-9B23-780AAB5BC67B}" type="datetimeFigureOut">
              <a:rPr lang="es-ES" smtClean="0"/>
              <a:t>17/09/2009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641E-FC87-4191-A329-E3781EBCB2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DD57CC-3135-48B1-9B23-780AAB5BC67B}" type="datetimeFigureOut">
              <a:rPr lang="es-ES" smtClean="0"/>
              <a:t>17/09/2009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84641E-FC87-4191-A329-E3781EBCB29C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DD57CC-3135-48B1-9B23-780AAB5BC67B}" type="datetimeFigureOut">
              <a:rPr lang="es-ES" smtClean="0"/>
              <a:t>17/09/2009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84641E-FC87-4191-A329-E3781EBCB29C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BDD57CC-3135-48B1-9B23-780AAB5BC67B}" type="datetimeFigureOut">
              <a:rPr lang="es-ES" smtClean="0"/>
              <a:t>17/09/2009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784641E-FC87-4191-A329-E3781EBCB29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000100" y="357166"/>
            <a:ext cx="7429552" cy="580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600" dirty="0" smtClean="0">
              <a:latin typeface="BankGothic Md BT" pitchFamily="34" charset="0"/>
            </a:endParaRPr>
          </a:p>
          <a:p>
            <a:pPr algn="ctr"/>
            <a:r>
              <a:rPr lang="es-ES" sz="2400" dirty="0" smtClean="0">
                <a:solidFill>
                  <a:srgbClr val="00B050"/>
                </a:solidFill>
                <a:latin typeface="BankGothic Md BT" pitchFamily="34" charset="0"/>
              </a:rPr>
              <a:t>AFRICA </a:t>
            </a:r>
            <a:endParaRPr lang="es-ES" sz="2400" dirty="0">
              <a:solidFill>
                <a:srgbClr val="00B050"/>
              </a:solidFill>
              <a:latin typeface="BankGothic Md BT" pitchFamily="34" charset="0"/>
            </a:endParaRPr>
          </a:p>
          <a:p>
            <a:endParaRPr lang="es-ES" sz="1600" dirty="0" smtClean="0">
              <a:latin typeface="BankGothic Md BT" pitchFamily="34" charset="0"/>
            </a:endParaRPr>
          </a:p>
          <a:p>
            <a:r>
              <a:rPr lang="es-ES" sz="1500" dirty="0" smtClean="0">
                <a:latin typeface="BankGothic Md BT" pitchFamily="34" charset="0"/>
              </a:rPr>
              <a:t>La integración de África en el mercado financiero internacional en los últimos 10 años ha producido un crecimiento relativamente fuerte, pero también ha hecho que el continente sea más vulnerable a la desaceleración de la economía mundial.  </a:t>
            </a:r>
          </a:p>
          <a:p>
            <a:r>
              <a:rPr lang="es-ES" sz="1500" dirty="0" smtClean="0">
                <a:latin typeface="BankGothic Md BT" pitchFamily="34" charset="0"/>
              </a:rPr>
              <a:t>En 2009 se prevé una disminución del comercio mundial del 9% tanto en el mundo desarrollado como en el mundo en desarrollo, que reducirá el crecimiento y los ingresos públicos y de los hogares. Los efectos ya se sienten en África. La demanda de productos básicos (diamantes, café, caucho, etc.) está bajando, el desempleo está aumentando y los ingresos por remesas están disminuyendo. </a:t>
            </a:r>
          </a:p>
          <a:p>
            <a:r>
              <a:rPr lang="es-ES" sz="1500" dirty="0" smtClean="0">
                <a:latin typeface="BankGothic Md BT" pitchFamily="34" charset="0"/>
              </a:rPr>
              <a:t>En la provincia de Katanga (República Democrática del Congo), ha cerrado el 60% de las empresas y se ha despedido a unas 300.000 personas. En Sudáfrica, país en el que también trabajan en las minas migrantes de </a:t>
            </a:r>
            <a:r>
              <a:rPr lang="es-ES" sz="1500" dirty="0" err="1" smtClean="0">
                <a:latin typeface="BankGothic Md BT" pitchFamily="34" charset="0"/>
              </a:rPr>
              <a:t>Lesotho</a:t>
            </a:r>
            <a:r>
              <a:rPr lang="es-ES" sz="1500" dirty="0" smtClean="0">
                <a:latin typeface="BankGothic Md BT" pitchFamily="34" charset="0"/>
              </a:rPr>
              <a:t> y </a:t>
            </a:r>
            <a:r>
              <a:rPr lang="es-ES" sz="1500" dirty="0" err="1" smtClean="0">
                <a:latin typeface="BankGothic Md BT" pitchFamily="34" charset="0"/>
              </a:rPr>
              <a:t>Swazilandia</a:t>
            </a:r>
            <a:r>
              <a:rPr lang="es-ES" sz="1500" dirty="0" smtClean="0">
                <a:latin typeface="BankGothic Md BT" pitchFamily="34" charset="0"/>
              </a:rPr>
              <a:t>, en febrero de 2009 únicamente más de 5.000 trabajadores perdieron el empleo. El volumen de exportaciones de caucho de Liberia disminuyó de 135.000 toneladas en 2007 a 88.000 toneladas en 2008, en tanto que en </a:t>
            </a:r>
            <a:r>
              <a:rPr lang="es-ES" sz="1500" dirty="0" err="1" smtClean="0">
                <a:latin typeface="BankGothic Md BT" pitchFamily="34" charset="0"/>
              </a:rPr>
              <a:t>Kenya</a:t>
            </a:r>
            <a:r>
              <a:rPr lang="es-ES" sz="1500" dirty="0" smtClean="0">
                <a:latin typeface="BankGothic Md BT" pitchFamily="34" charset="0"/>
              </a:rPr>
              <a:t> las remesas se redujeron en un 13,3% en el cuarto trimestre de 2008, en comparación con el mismo período de 2007. </a:t>
            </a:r>
            <a:endParaRPr lang="es-ES" sz="1500" dirty="0">
              <a:latin typeface="BankGothic Md BT" pitchFamily="34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00100" y="1142984"/>
            <a:ext cx="7143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BankGothic Md BT" pitchFamily="34" charset="0"/>
              </a:rPr>
              <a:t>Al mismo tiempo, algunos países que dependen de la asistencia exterior para el desarrollo, como </a:t>
            </a:r>
            <a:r>
              <a:rPr lang="es-ES" dirty="0" err="1" smtClean="0">
                <a:latin typeface="BankGothic Md BT" pitchFamily="34" charset="0"/>
              </a:rPr>
              <a:t>Benin</a:t>
            </a:r>
            <a:r>
              <a:rPr lang="es-ES" dirty="0" smtClean="0">
                <a:latin typeface="BankGothic Md BT" pitchFamily="34" charset="0"/>
              </a:rPr>
              <a:t>, las Comoras, Etiopía, Liberia, el Níger y otros prevén una reducción de estas corrientes. Las inversiones internas también están disminuyendo debido a tasas de interés más altas, la depreciación de las monedas nacionales y los correspondientes aumentos de los gastos en insumos. La Bolsa de valores de Nigeria, por ejemplo, perdió el 66% de su valor durante al año que va hasta febrero de 2009. </a:t>
            </a:r>
          </a:p>
          <a:p>
            <a:r>
              <a:rPr lang="es-ES" dirty="0" smtClean="0">
                <a:latin typeface="BankGothic Md BT" pitchFamily="34" charset="0"/>
              </a:rPr>
              <a:t>La caída del comercio, de las inversiones extranjeras directas y de la asistencia exterior para el desarrollo equivale a una reducción de los ingresos de los países para programas de gastos sociales, por ejemplo para educación y salud, lo cual pone en riesgo los avances hechos en relación con los Objetivos de Desarrollo del Milenio. Esto también llevará a un aumento del número de personas que viven por debajo del umbral de la pobreza. </a:t>
            </a:r>
            <a:endParaRPr lang="es-ES" dirty="0">
              <a:latin typeface="BankGothic Md BT" pitchFamily="34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</TotalTime>
  <Words>213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Mirador</vt:lpstr>
      <vt:lpstr>Diapositiva 1</vt:lpstr>
      <vt:lpstr>Diapositiva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1</cp:revision>
  <dcterms:created xsi:type="dcterms:W3CDTF">2009-09-17T17:00:17Z</dcterms:created>
  <dcterms:modified xsi:type="dcterms:W3CDTF">2009-09-17T17:08:51Z</dcterms:modified>
</cp:coreProperties>
</file>