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3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43B0F00-227D-F944-93F5-4B2B53B9FB2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0F00-227D-F944-93F5-4B2B53B9FB2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9A04-ACA3-954D-ACFA-0A3A5AEF0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43B0F00-227D-F944-93F5-4B2B53B9FB2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8109A04-ACA3-954D-ACFA-0A3A5AEF0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0F00-227D-F944-93F5-4B2B53B9FB2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109A04-ACA3-954D-ACFA-0A3A5AEF0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0F00-227D-F944-93F5-4B2B53B9FB2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97EE3FD-0A41-48FF-9850-002E446D12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3B0F00-227D-F944-93F5-4B2B53B9FB2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109A04-ACA3-954D-ACFA-0A3A5AEF0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3B0F00-227D-F944-93F5-4B2B53B9FB2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109A04-ACA3-954D-ACFA-0A3A5AEF0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0F00-227D-F944-93F5-4B2B53B9FB2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109A04-ACA3-954D-ACFA-0A3A5AEF0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0F00-227D-F944-93F5-4B2B53B9FB2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109A04-ACA3-954D-ACFA-0A3A5AEF0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0F00-227D-F944-93F5-4B2B53B9FB2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109A04-ACA3-954D-ACFA-0A3A5AEF0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43B0F00-227D-F944-93F5-4B2B53B9FB2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8109A04-ACA3-954D-ACFA-0A3A5AEF0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3B0F00-227D-F944-93F5-4B2B53B9FB2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109A04-ACA3-954D-ACFA-0A3A5AEF0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5018"/>
          </a:xfrm>
        </p:spPr>
        <p:txBody>
          <a:bodyPr>
            <a:normAutofit/>
          </a:bodyPr>
          <a:lstStyle/>
          <a:p>
            <a:r>
              <a:rPr lang="en-US" dirty="0" smtClean="0"/>
              <a:t>Glycolysis</a:t>
            </a:r>
            <a:br>
              <a:rPr lang="en-US" dirty="0" smtClean="0"/>
            </a:br>
            <a:r>
              <a:rPr lang="en-US" dirty="0" smtClean="0"/>
              <a:t>&amp; </a:t>
            </a:r>
            <a:br>
              <a:rPr lang="en-US" dirty="0" smtClean="0"/>
            </a:br>
            <a:r>
              <a:rPr lang="en-US" dirty="0" smtClean="0"/>
              <a:t>The Metabolic Pathway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35138"/>
            <a:ext cx="6400800" cy="1626756"/>
          </a:xfrm>
        </p:spPr>
        <p:txBody>
          <a:bodyPr/>
          <a:lstStyle/>
          <a:p>
            <a:r>
              <a:rPr lang="en-US" dirty="0" smtClean="0"/>
              <a:t>Topic 2 Group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Metabolic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charset="2"/>
              <a:buChar char=""/>
            </a:pPr>
            <a:r>
              <a:rPr lang="en-US" dirty="0" smtClean="0"/>
              <a:t>Breakdown of glucose in mammalian cells</a:t>
            </a:r>
          </a:p>
          <a:p>
            <a:pPr>
              <a:buFont typeface="Wingdings" charset="2"/>
              <a:buChar char="➘"/>
            </a:pPr>
            <a:r>
              <a:rPr lang="en-US" dirty="0" smtClean="0"/>
              <a:t>Most commonly found in skeletal muscle a.k.a. glycolytic tissue</a:t>
            </a:r>
          </a:p>
          <a:p>
            <a:pPr>
              <a:buFont typeface="Wingdings" charset="2"/>
              <a:buChar char="➘"/>
            </a:pPr>
            <a:r>
              <a:rPr lang="en-US" dirty="0" smtClean="0"/>
              <a:t>Usually pale or white skeletal muscle (white especially during exercise)</a:t>
            </a:r>
          </a:p>
          <a:p>
            <a:pPr>
              <a:buFont typeface="Wingdings" charset="2"/>
              <a:buChar char="➘"/>
            </a:pPr>
            <a:r>
              <a:rPr lang="en-US" dirty="0" smtClean="0"/>
              <a:t>Which contain large quantities of glycolytic enzymes</a:t>
            </a:r>
          </a:p>
          <a:p>
            <a:r>
              <a:rPr lang="en-US" dirty="0" smtClean="0"/>
              <a:t>Process is a multistep pathway (much more than phosphogen system</a:t>
            </a:r>
          </a:p>
          <a:p>
            <a:r>
              <a:rPr lang="en-US" dirty="0" smtClean="0"/>
              <a:t>Two forms: (1) Anaerobic and (2) Aerobic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Glucose</a:t>
            </a:r>
            <a:endParaRPr lang="en-US" dirty="0"/>
          </a:p>
        </p:txBody>
      </p:sp>
      <p:pic>
        <p:nvPicPr>
          <p:cNvPr id="4" name="Content Placeholder 3" descr="Picture 4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32497" r="-32497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Glycolytic Pathway </a:t>
            </a:r>
            <a:br>
              <a:rPr lang="en-US" dirty="0" smtClean="0"/>
            </a:br>
            <a:r>
              <a:rPr lang="en-US" dirty="0" smtClean="0"/>
              <a:t>(1) Anaerobic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Both"/>
            </a:pPr>
            <a:r>
              <a:rPr lang="en-US" dirty="0" smtClean="0"/>
              <a:t>Glucose </a:t>
            </a:r>
            <a:r>
              <a:rPr lang="en-US" dirty="0" smtClean="0">
                <a:sym typeface="Wingdings"/>
              </a:rPr>
              <a:t> Glucose 6-Phosphate (G6P) via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Hexokinase </a:t>
            </a:r>
            <a:endParaRPr lang="en-US" dirty="0" smtClean="0">
              <a:sym typeface="Wingdings"/>
            </a:endParaRPr>
          </a:p>
          <a:p>
            <a:pPr marL="514350" indent="-514350">
              <a:buAutoNum type="arabicParenBoth"/>
            </a:pPr>
            <a:r>
              <a:rPr lang="en-US" dirty="0" smtClean="0">
                <a:sym typeface="Wingdings"/>
              </a:rPr>
              <a:t>G6P Fructose 6-Phosphate (F6P) via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Phosphohexoisomerase</a:t>
            </a:r>
          </a:p>
          <a:p>
            <a:pPr marL="514350" indent="-514350">
              <a:buAutoNum type="arabicParenBoth"/>
            </a:pPr>
            <a:r>
              <a:rPr lang="en-US" dirty="0" smtClean="0">
                <a:sym typeface="Wingdings"/>
              </a:rPr>
              <a:t>F6P Fructose 1, 6 diphosphate (F1,6DP) via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Phosphofructokinase (PFK)</a:t>
            </a:r>
          </a:p>
          <a:p>
            <a:pPr marL="514350" indent="-514350">
              <a:buAutoNum type="arabicParenBoth"/>
            </a:pPr>
            <a:r>
              <a:rPr lang="en-US" dirty="0" smtClean="0">
                <a:sym typeface="Wingdings"/>
              </a:rPr>
              <a:t>F1,6DPDihydroxyacetone Phosphate &amp; Glyceraldehyde 3-Phosphate (G3P) via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Aldolase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	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-Key: last step is where glucose (6-C) splits into two 3-C structures. </a:t>
            </a:r>
            <a:endParaRPr lang="en-US" dirty="0" smtClean="0">
              <a:sym typeface="Wingdings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	-G3P continues while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Triose Isomerase </a:t>
            </a:r>
            <a:r>
              <a:rPr lang="en-US" dirty="0" smtClean="0">
                <a:sym typeface="Wingdings"/>
              </a:rPr>
              <a:t>catalyzes the reversible interconversion of the isomers dihydroxyacetone phosphate and G3P</a:t>
            </a:r>
            <a:endParaRPr lang="en-US" dirty="0" smtClean="0">
              <a:solidFill>
                <a:srgbClr val="000000"/>
              </a:solidFill>
              <a:sym typeface="Wingding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Glycolytic Pathway cont….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 startAt="6"/>
            </a:pPr>
            <a:r>
              <a:rPr lang="en-US" dirty="0" smtClean="0"/>
              <a:t> G3P</a:t>
            </a:r>
            <a:r>
              <a:rPr lang="en-US" dirty="0" smtClean="0">
                <a:sym typeface="Wingdings"/>
              </a:rPr>
              <a:t>Diphosphoglycerate (1,3-DPG) via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Glyceraldehyde 3-phosphate dehydrogenase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dirty="0" smtClean="0">
                <a:sym typeface="Wingdings"/>
              </a:rPr>
              <a:t>1,3-DPG3-Phosphoglycerate (3-PG) via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3-Phospoglycerate kinase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dirty="0" smtClean="0">
                <a:sym typeface="Wingdings"/>
              </a:rPr>
              <a:t> 3-PG2-Phosphoglycerate (2-PG) via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Phosphoglyceromutase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dirty="0" smtClean="0">
                <a:sym typeface="Wingdings"/>
              </a:rPr>
              <a:t> 2-PG Phosphoenolpyruvate (PEP) via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Enolase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dirty="0" smtClean="0">
                <a:sym typeface="Wingdings"/>
              </a:rPr>
              <a:t> PEP Pyruvate via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Pyruvate kinase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-Key: “end” result pyruvate either reduces to lactate or enters the mitochondria for complete oxidation. </a:t>
            </a:r>
          </a:p>
          <a:p>
            <a:pPr marL="514350" indent="-514350">
              <a:buFont typeface="+mj-lt"/>
              <a:buAutoNum type="arabicParenR" startAt="11"/>
            </a:pPr>
            <a:r>
              <a:rPr lang="en-US" dirty="0" smtClean="0">
                <a:sym typeface="Wingdings"/>
              </a:rPr>
              <a:t> Pyruvate  Lactate via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Lactate dehydrogenase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Glycogen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Composed of hundreds of glucose molecules, joined end to end, with prevalent branches. </a:t>
            </a:r>
          </a:p>
          <a:p>
            <a:r>
              <a:rPr lang="en-US" dirty="0" smtClean="0"/>
              <a:t>Stored in the liver or skeletal muscle.</a:t>
            </a:r>
          </a:p>
          <a:p>
            <a:r>
              <a:rPr lang="en-US" dirty="0" smtClean="0"/>
              <a:t>In resting muscle, little glycogen is broken down, however, during exercise, glycogen breakdown is accelerated.</a:t>
            </a:r>
          </a:p>
          <a:p>
            <a:r>
              <a:rPr lang="en-US" dirty="0" smtClean="0"/>
              <a:t>With exercise, glycogen not glucose is the main precursor for glycolysis.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of Glycogen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Picture 3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12552" r="-12552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Glycogenolysis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Glycogen (</a:t>
            </a:r>
            <a:r>
              <a:rPr lang="en-US" sz="2800" dirty="0" err="1" smtClean="0"/>
              <a:t>n</a:t>
            </a:r>
            <a:r>
              <a:rPr lang="en-US" sz="2800" dirty="0" smtClean="0"/>
              <a:t> units) + Pi </a:t>
            </a:r>
            <a:r>
              <a:rPr lang="en-US" sz="2800" dirty="0" err="1" smtClean="0">
                <a:sym typeface="Wingdings"/>
              </a:rPr>
              <a:t></a:t>
            </a:r>
            <a:r>
              <a:rPr lang="en-US" sz="2800" dirty="0" smtClean="0">
                <a:sym typeface="Wingdings"/>
              </a:rPr>
              <a:t> </a:t>
            </a:r>
            <a:r>
              <a:rPr lang="en-US" sz="2800" dirty="0" smtClean="0"/>
              <a:t> Glycogen (n-1 units) + Glucose 1-Phosphate (G1P) via </a:t>
            </a:r>
            <a:r>
              <a:rPr lang="en-US" sz="2800" dirty="0" smtClean="0">
                <a:solidFill>
                  <a:srgbClr val="FF0000"/>
                </a:solidFill>
              </a:rPr>
              <a:t>Glycogen phosphorylase</a:t>
            </a:r>
          </a:p>
          <a:p>
            <a:r>
              <a:rPr lang="en-US" sz="2800" dirty="0" smtClean="0"/>
              <a:t>Glucose 1-Phosphate </a:t>
            </a:r>
            <a:r>
              <a:rPr lang="en-US" sz="2800" dirty="0" err="1" smtClean="0">
                <a:sym typeface="Wingdings"/>
              </a:rPr>
              <a:t></a:t>
            </a:r>
            <a:r>
              <a:rPr lang="en-US" sz="2800" dirty="0" smtClean="0">
                <a:sym typeface="Wingdings"/>
              </a:rPr>
              <a:t>  Glucose 6-phosphate (G6P) via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Phosphoglucomutase</a:t>
            </a:r>
          </a:p>
          <a:p>
            <a:r>
              <a:rPr lang="en-US" sz="2800" dirty="0" smtClean="0">
                <a:sym typeface="Wingdings"/>
              </a:rPr>
              <a:t>G6P continues in the glycolytic pathway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804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(2) Aerobic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Wingdings" charset="2"/>
              <a:buChar char="²"/>
            </a:pPr>
            <a:r>
              <a:rPr lang="en-US" dirty="0" smtClean="0"/>
              <a:t>Aerobic or slow glycolysis  </a:t>
            </a:r>
          </a:p>
          <a:p>
            <a:pPr marL="514350" indent="-514350">
              <a:buFont typeface="Wingdings" charset="2"/>
              <a:buChar char="²"/>
            </a:pPr>
            <a:r>
              <a:rPr lang="en-US" dirty="0" smtClean="0"/>
              <a:t>In step 6 NAD+ (adding of hydrogen and electrons) reduces to yield NADH</a:t>
            </a:r>
          </a:p>
          <a:p>
            <a:pPr marL="514350" indent="-514350">
              <a:buFont typeface="Wingdings" charset="2"/>
              <a:buChar char="²"/>
            </a:pPr>
            <a:r>
              <a:rPr lang="en-US" dirty="0" smtClean="0"/>
              <a:t>NADH “shuttles” the hydrogen and electron to the mitochondria</a:t>
            </a:r>
          </a:p>
          <a:p>
            <a:pPr marL="514350" indent="-514350">
              <a:buFont typeface="Wingdings" charset="2"/>
              <a:buChar char="²"/>
            </a:pPr>
            <a:r>
              <a:rPr lang="en-US" dirty="0" smtClean="0"/>
              <a:t>The end result of slow glycolysis is pyruvate, which is consumed by the mitochondria.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108</TotalTime>
  <Words>435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Glycolysis &amp;  The Metabolic Pathway</vt:lpstr>
      <vt:lpstr>Metabolic Pathway</vt:lpstr>
      <vt:lpstr>Structure of Glucose</vt:lpstr>
      <vt:lpstr>Glycolytic Pathway  (1) Anaerobic </vt:lpstr>
      <vt:lpstr>Glycolytic Pathway cont…. </vt:lpstr>
      <vt:lpstr>Glycogen</vt:lpstr>
      <vt:lpstr>Structure of Glycogen </vt:lpstr>
      <vt:lpstr>Glycogenolysis</vt:lpstr>
      <vt:lpstr>(2) Aerobic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Glycolysis &amp;  The Metabolic Pathway</dc:title>
  <dc:creator>Kenzie Rowland</dc:creator>
  <cp:lastModifiedBy>Kenzie Rowland</cp:lastModifiedBy>
  <cp:revision>6</cp:revision>
  <dcterms:created xsi:type="dcterms:W3CDTF">2009-09-25T06:29:09Z</dcterms:created>
  <dcterms:modified xsi:type="dcterms:W3CDTF">2009-09-25T06:29:27Z</dcterms:modified>
</cp:coreProperties>
</file>