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CARBOHIDRATO</a:t>
            </a:r>
            <a:endParaRPr lang="es-CO" sz="60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CONCEPTO</a:t>
            </a:r>
            <a:endParaRPr lang="es-CO" sz="60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54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funciones</a:t>
            </a:r>
            <a:endParaRPr lang="es-CO" sz="54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s-CO" dirty="0" smtClean="0">
                <a:solidFill>
                  <a:schemeClr val="tx1"/>
                </a:solidFill>
              </a:rPr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CO" dirty="0" smtClean="0">
                <a:solidFill>
                  <a:schemeClr val="tx1"/>
                </a:solidFill>
              </a:rPr>
              <a:t>Energéticamente, los carbohidratos aportan 4 KCal (</a:t>
            </a:r>
            <a:r>
              <a:rPr lang="es-CO" dirty="0" smtClean="0">
                <a:solidFill>
                  <a:schemeClr val="tx1"/>
                </a:solidFill>
                <a:hlinkClick r:id="rId2"/>
              </a:rPr>
              <a:t>kilocalorías</a:t>
            </a:r>
            <a:r>
              <a:rPr lang="es-CO" dirty="0" smtClean="0">
                <a:solidFill>
                  <a:schemeClr val="tx1"/>
                </a:solidFill>
              </a:rPr>
              <a:t>) por gramo de peso seco. Esto es, sin considerar el </a:t>
            </a:r>
            <a:r>
              <a:rPr lang="es-CO" dirty="0" smtClean="0">
                <a:solidFill>
                  <a:schemeClr val="tx1"/>
                </a:solidFill>
                <a:hlinkClick r:id="rId3"/>
              </a:rPr>
              <a:t>contenido de agua que pueda tener el alimento</a:t>
            </a:r>
            <a:r>
              <a:rPr lang="es-CO" dirty="0" smtClean="0">
                <a:solidFill>
                  <a:schemeClr val="tx1"/>
                </a:solidFill>
              </a:rPr>
              <a:t> en el cual se encuentra el carbohidrato. Cubiertas las </a:t>
            </a:r>
            <a:r>
              <a:rPr lang="es-CO" dirty="0" smtClean="0">
                <a:solidFill>
                  <a:schemeClr val="tx1"/>
                </a:solidFill>
                <a:hlinkClick r:id="rId4"/>
              </a:rPr>
              <a:t>necesidades energéticas</a:t>
            </a:r>
            <a:r>
              <a:rPr lang="es-CO" dirty="0" smtClean="0">
                <a:solidFill>
                  <a:schemeClr val="tx1"/>
                </a:solidFill>
              </a:rPr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Se suele recomendar que mínimamente se efectúe una ingesta diaria de 100 gramos de hidratos de carbono para mantener los procesos metabólicos. </a:t>
            </a:r>
          </a:p>
          <a:p>
            <a:pPr algn="l"/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5357850"/>
          </a:xfrm>
        </p:spPr>
        <p:txBody>
          <a:bodyPr>
            <a:noAutofit/>
          </a:bodyPr>
          <a:lstStyle/>
          <a:p>
            <a:pPr algn="l"/>
            <a:r>
              <a:rPr lang="es-CO" sz="2400" dirty="0" smtClean="0">
                <a:solidFill>
                  <a:schemeClr val="tx1"/>
                </a:solidFill>
              </a:rPr>
              <a:t>Ahorro de proteínas: Si el aporte de carbohidratos es insuficiente, se utilizarán </a:t>
            </a:r>
            <a:r>
              <a:rPr lang="es-CO" sz="2400" dirty="0" smtClean="0">
                <a:solidFill>
                  <a:schemeClr val="tx1"/>
                </a:solidFill>
                <a:hlinkClick r:id="rId2"/>
              </a:rPr>
              <a:t>las proteínas</a:t>
            </a:r>
            <a:r>
              <a:rPr lang="es-CO" sz="2400" dirty="0" smtClean="0">
                <a:solidFill>
                  <a:schemeClr val="tx1"/>
                </a:solidFill>
              </a:rPr>
              <a:t> para fines energéticos, relegando su función plástica. </a:t>
            </a:r>
          </a:p>
          <a:p>
            <a:pPr algn="l"/>
            <a:r>
              <a:rPr lang="es-CO" sz="2400" dirty="0" smtClean="0">
                <a:solidFill>
                  <a:schemeClr val="tx1"/>
                </a:solidFill>
              </a:rPr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pPr algn="l"/>
            <a:r>
              <a:rPr lang="es-CO" sz="2400" dirty="0" smtClean="0">
                <a:solidFill>
                  <a:schemeClr val="tx1"/>
                </a:solidFill>
              </a:rPr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pPr algn="l"/>
            <a:r>
              <a:rPr lang="es-CO" sz="2400" dirty="0" smtClean="0"/>
              <a:t/>
            </a:r>
            <a:br>
              <a:rPr lang="es-CO" sz="2400" dirty="0" smtClean="0"/>
            </a:br>
            <a:endParaRPr lang="es-CO" sz="2400" dirty="0" smtClean="0"/>
          </a:p>
          <a:p>
            <a:pPr algn="l"/>
            <a:endParaRPr lang="es-CO" sz="24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Clasificación </a:t>
            </a:r>
            <a:endParaRPr lang="es-CO" sz="60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Simples </a:t>
            </a:r>
            <a:endParaRPr lang="es-CO" sz="60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CO" dirty="0" smtClean="0">
                <a:solidFill>
                  <a:schemeClr val="tx1"/>
                </a:solidFill>
              </a:rPr>
              <a:t>Los carbohidratos simples son </a:t>
            </a:r>
            <a:r>
              <a:rPr lang="es-CO" dirty="0" smtClean="0">
                <a:solidFill>
                  <a:schemeClr val="tx1"/>
                </a:solidFill>
                <a:hlinkClick r:id="rId2"/>
              </a:rPr>
              <a:t>los monosacáridos</a:t>
            </a:r>
            <a:r>
              <a:rPr lang="es-CO" dirty="0" smtClean="0">
                <a:solidFill>
                  <a:schemeClr val="tx1"/>
                </a:solidFill>
              </a:rPr>
              <a:t>, entre los cuales podemos mencionar a la glucosa y la fructosa que son los responsables del sabor dulce de muchos frutos. 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>
            <a:normAutofit/>
          </a:bodyPr>
          <a:lstStyle/>
          <a:p>
            <a:r>
              <a:rPr lang="es-CO" sz="60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Complejos </a:t>
            </a:r>
            <a:endParaRPr lang="es-CO" sz="60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O" dirty="0" smtClean="0">
                <a:solidFill>
                  <a:schemeClr val="tx1"/>
                </a:solidFill>
              </a:rPr>
              <a:t>Los carbohidratos complejos son </a:t>
            </a:r>
            <a:r>
              <a:rPr lang="es-CO" dirty="0" smtClean="0">
                <a:solidFill>
                  <a:schemeClr val="tx1"/>
                </a:solidFill>
                <a:hlinkClick r:id="rId2"/>
              </a:rPr>
              <a:t>los polisacáridos</a:t>
            </a:r>
            <a:r>
              <a:rPr lang="es-CO" dirty="0" smtClean="0">
                <a:solidFill>
                  <a:schemeClr val="tx1"/>
                </a:solidFill>
              </a:rPr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solidFill>
                  <a:schemeClr val="tx1"/>
                </a:solidFill>
                <a:hlinkClick r:id="rId3"/>
              </a:rPr>
              <a:t>pastas</a:t>
            </a:r>
            <a:r>
              <a:rPr lang="es-CO" dirty="0" smtClean="0">
                <a:solidFill>
                  <a:schemeClr val="tx1"/>
                </a:solidFill>
              </a:rPr>
              <a:t>, </a:t>
            </a:r>
            <a:r>
              <a:rPr lang="es-CO" dirty="0" smtClean="0">
                <a:solidFill>
                  <a:schemeClr val="tx1"/>
                </a:solidFill>
                <a:hlinkClick r:id="rId4"/>
              </a:rPr>
              <a:t>cereales</a:t>
            </a:r>
            <a:r>
              <a:rPr lang="es-CO" dirty="0" smtClean="0">
                <a:solidFill>
                  <a:schemeClr val="tx1"/>
                </a:solidFill>
              </a:rPr>
              <a:t>, arroz, </a:t>
            </a:r>
            <a:r>
              <a:rPr lang="es-CO" dirty="0" smtClean="0">
                <a:solidFill>
                  <a:schemeClr val="tx1"/>
                </a:solidFill>
                <a:hlinkClick r:id="rId5"/>
              </a:rPr>
              <a:t>legumbres</a:t>
            </a:r>
            <a:r>
              <a:rPr lang="es-CO" dirty="0" smtClean="0">
                <a:solidFill>
                  <a:schemeClr val="tx1"/>
                </a:solidFill>
              </a:rPr>
              <a:t>, maíz, cebada, centeno, </a:t>
            </a:r>
            <a:r>
              <a:rPr lang="es-CO" dirty="0" smtClean="0">
                <a:solidFill>
                  <a:schemeClr val="tx1"/>
                </a:solidFill>
                <a:hlinkClick r:id="rId6"/>
              </a:rPr>
              <a:t>avena</a:t>
            </a:r>
            <a:r>
              <a:rPr lang="es-CO" dirty="0" smtClean="0">
                <a:solidFill>
                  <a:schemeClr val="tx1"/>
                </a:solidFill>
              </a:rPr>
              <a:t>, etc. </a:t>
            </a:r>
          </a:p>
          <a:p>
            <a:pPr algn="l"/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Esquema de carbohidratos</a:t>
            </a:r>
            <a:endParaRPr lang="es-CO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pic>
        <p:nvPicPr>
          <p:cNvPr id="3074" name="Picture 2" descr="http://201.116.18.153/laciencia/biologia/fisiologia/image/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00282"/>
            <a:ext cx="4181475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892D4E"/>
      </a:dk2>
      <a:lt2>
        <a:srgbClr val="D487C4"/>
      </a:lt2>
      <a:accent1>
        <a:srgbClr val="874296"/>
      </a:accent1>
      <a:accent2>
        <a:srgbClr val="AC66BB"/>
      </a:accent2>
      <a:accent3>
        <a:srgbClr val="A24A73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380</Words>
  <Application>Microsoft Office PowerPoint</Application>
  <PresentationFormat>Presentación en pantalla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CARBOHIDRATO</vt:lpstr>
      <vt:lpstr>CONCEPTO</vt:lpstr>
      <vt:lpstr>funciones</vt:lpstr>
      <vt:lpstr>Diapositiva 4</vt:lpstr>
      <vt:lpstr>Diapositiva 5</vt:lpstr>
      <vt:lpstr>Clasificación </vt:lpstr>
      <vt:lpstr>Simples </vt:lpstr>
      <vt:lpstr>Complejos </vt:lpstr>
      <vt:lpstr>Esquema de carbohidratos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8</cp:revision>
  <dcterms:created xsi:type="dcterms:W3CDTF">2009-09-28T22:32:40Z</dcterms:created>
  <dcterms:modified xsi:type="dcterms:W3CDTF">2009-10-09T21:06:55Z</dcterms:modified>
</cp:coreProperties>
</file>