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7F2E-1687-48AF-AD03-A244C56EDE4A}" type="datetimeFigureOut">
              <a:rPr lang="es-CO" smtClean="0"/>
              <a:t>08/10/2009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A0E2-2868-474A-BDB6-F352E71414EF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7F2E-1687-48AF-AD03-A244C56EDE4A}" type="datetimeFigureOut">
              <a:rPr lang="es-CO" smtClean="0"/>
              <a:t>08/10/2009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A0E2-2868-474A-BDB6-F352E71414EF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7F2E-1687-48AF-AD03-A244C56EDE4A}" type="datetimeFigureOut">
              <a:rPr lang="es-CO" smtClean="0"/>
              <a:t>08/10/2009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A0E2-2868-474A-BDB6-F352E71414EF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7F2E-1687-48AF-AD03-A244C56EDE4A}" type="datetimeFigureOut">
              <a:rPr lang="es-CO" smtClean="0"/>
              <a:t>08/10/2009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A0E2-2868-474A-BDB6-F352E71414EF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7F2E-1687-48AF-AD03-A244C56EDE4A}" type="datetimeFigureOut">
              <a:rPr lang="es-CO" smtClean="0"/>
              <a:t>08/10/2009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A0E2-2868-474A-BDB6-F352E71414EF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7F2E-1687-48AF-AD03-A244C56EDE4A}" type="datetimeFigureOut">
              <a:rPr lang="es-CO" smtClean="0"/>
              <a:t>08/10/2009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A0E2-2868-474A-BDB6-F352E71414EF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7F2E-1687-48AF-AD03-A244C56EDE4A}" type="datetimeFigureOut">
              <a:rPr lang="es-CO" smtClean="0"/>
              <a:t>08/10/2009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A0E2-2868-474A-BDB6-F352E71414EF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7F2E-1687-48AF-AD03-A244C56EDE4A}" type="datetimeFigureOut">
              <a:rPr lang="es-CO" smtClean="0"/>
              <a:t>08/10/2009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A0E2-2868-474A-BDB6-F352E71414EF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7F2E-1687-48AF-AD03-A244C56EDE4A}" type="datetimeFigureOut">
              <a:rPr lang="es-CO" smtClean="0"/>
              <a:t>08/10/2009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A0E2-2868-474A-BDB6-F352E71414EF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7F2E-1687-48AF-AD03-A244C56EDE4A}" type="datetimeFigureOut">
              <a:rPr lang="es-CO" smtClean="0"/>
              <a:t>08/10/2009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A0E2-2868-474A-BDB6-F352E71414EF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7F2E-1687-48AF-AD03-A244C56EDE4A}" type="datetimeFigureOut">
              <a:rPr lang="es-CO" smtClean="0"/>
              <a:t>08/10/2009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A0E2-2868-474A-BDB6-F352E71414EF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37F2E-1687-48AF-AD03-A244C56EDE4A}" type="datetimeFigureOut">
              <a:rPr lang="es-CO" smtClean="0"/>
              <a:t>08/10/2009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CA0E2-2868-474A-BDB6-F352E71414EF}" type="slidenum">
              <a:rPr lang="es-CO" smtClean="0"/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pload.wikimedia.org/wikipedia/commons/thumb/8/8d/D-glucose_color_coded.png/130px-D-glucose_color_coded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emasdebioquimica.wordpress.com/2009/04/22/clasificacion-de-los-glucidos-o-carbohidrato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e/e9/Glucose-2D-skeletal.png/200px-Glucose-2D-skeletal.png" TargetMode="External"/><Relationship Id="rId2" Type="http://schemas.openxmlformats.org/officeDocument/2006/relationships/hyperlink" Target="http://upload.wikimedia.org/wikipedia/commons/thumb/8/8d/D-glucose_color_coded.png/130px-D-glucose_color_coded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thumb/e/ec/Amylose3.svg/534px-Amylose3.svg.pn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upload.wikimedia.org/wikipedia/commons/9/90/Hyaluronan.pn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1571612"/>
            <a:ext cx="8572528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s-MX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</a:br>
            <a:r>
              <a:rPr kumimoji="0" lang="es-MX" sz="4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Son cadenas formadas por azucares simples, su función es proporcionar energía, y en algunos casos forma parte de las estructuras protectoras de insectos y plantas. Ejemplos Sacarosa, maltosa, fructosa.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28596" y="214290"/>
            <a:ext cx="5431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u="sng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CARBOHIDRATOS</a:t>
            </a:r>
            <a:endParaRPr lang="es-ES" sz="5400" b="1" u="sng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0070C0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14282" y="1000108"/>
            <a:ext cx="8215370" cy="2990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 </a:t>
            </a:r>
            <a:endParaRPr kumimoji="0" lang="es-CO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radley Hand ITC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Como recordaran, los carbohidratos, hidratos de carbono, o glucidos, son compuestos que estruturalmente corresponden a aldehidos o cetonas polihidroxilados y sus derivados y polímeros.</a:t>
            </a:r>
            <a:endParaRPr kumimoji="0" lang="es-CO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radley Hand ITC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 </a:t>
            </a:r>
            <a:endParaRPr kumimoji="0" lang="es-CO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radley Hand ITC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La glucosa </a:t>
            </a:r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ES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radley Hand ITC" pitchFamily="66" charset="0"/>
                <a:ea typeface="Calibri" pitchFamily="34" charset="0"/>
                <a:cs typeface="Times New Roman" pitchFamily="18" charset="0"/>
              </a:rPr>
              <a:t> un ejemplo típico de carbohidratos:</a:t>
            </a:r>
            <a:endParaRPr kumimoji="0" lang="es-CO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radley Hand ITC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5" name="Imagen 10" descr="http://upload.wikimedia.org/wikipedia/commons/thumb/8/8d/D-glucose_color_coded.png/130px-D-glucose_color_coded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714752"/>
            <a:ext cx="3000396" cy="2857520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2371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85720" y="500042"/>
            <a:ext cx="788228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s-ES" sz="3200" b="1" i="0" u="none" strike="noStrike" cap="none" spc="0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ndalus" pitchFamily="2" charset="-78"/>
                <a:ea typeface="Times New Roman" pitchFamily="18" charset="0"/>
                <a:cs typeface="Andalus" pitchFamily="2" charset="-78"/>
                <a:hlinkClick r:id="rId4" tooltip="Permalink"/>
              </a:rPr>
              <a:t>Clasificación de los Glucidos o Carbohidratos</a:t>
            </a:r>
            <a:endParaRPr lang="es-CO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57158" y="285728"/>
            <a:ext cx="785814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radley Hand ITC" pitchFamily="66" charset="0"/>
                <a:ea typeface="Times New Roman" pitchFamily="18" charset="0"/>
                <a:cs typeface="Times New Roman" pitchFamily="18" charset="0"/>
                <a:hlinkClick r:id="rId2"/>
              </a:rPr>
              <a:t>Observe que La glucosa tiene un grupo aldehidos (en rojo) y 5 grupos hidroxilos.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radley Hand ITC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radley Hand ITC" pitchFamily="66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radley Hand ITC" pitchFamily="66" charset="0"/>
                <a:ea typeface="Times New Roman" pitchFamily="18" charset="0"/>
                <a:cs typeface="Arial" pitchFamily="34" charset="0"/>
              </a:rPr>
              <a:t>La mayoria de los carbohidratos aparece em forma cíclica en La naturaleza, devido a La formacion de enlaces internos entre El carbono Del grupo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radley Hand ITC" pitchFamily="66" charset="0"/>
                <a:ea typeface="Times New Roman" pitchFamily="18" charset="0"/>
                <a:cs typeface="Arial" pitchFamily="34" charset="0"/>
              </a:rPr>
              <a:t>carbonilo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radley Hand ITC" pitchFamily="66" charset="0"/>
                <a:ea typeface="Times New Roman" pitchFamily="18" charset="0"/>
                <a:cs typeface="Arial" pitchFamily="34" charset="0"/>
              </a:rPr>
              <a:t> Del aldehidos o La cetona con uno de los grupos hidróxidos.  </a:t>
            </a: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radley Hand ITC" pitchFamily="66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Este gráfico muestra a La glucosa representada en forma cíclica: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Desde El punto de vista de su grado de polimerizacion, los carbohidratos se clasifican en Monosacaridos, Oligosacaridos y Polisacaridos</a:t>
            </a: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radley Hand ITC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7" name="Imagen 11" descr="http://upload.wikimedia.org/wikipedia/commons/thumb/e/e9/Glucose-2D-skeletal.png/200px-Glucose-2D-skeletal.pn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3786190"/>
            <a:ext cx="5429288" cy="2986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1285860"/>
            <a:ext cx="78581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 </a:t>
            </a:r>
            <a:endParaRPr lang="es-CO" sz="2000" b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  <a:p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Está formado por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una sola 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molécula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(como 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La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glucosa); al ser 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hidrolisados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no 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liberan moléculas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mas simples; 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ejemplo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de este grupo son la ya mencionada glucosa, la galactosa, la ribosa y la fructosa, entre otros.</a:t>
            </a:r>
            <a:endParaRPr lang="es-CO" sz="2000" b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  <a:p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 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Los Monosacaridos 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por ejemplo:</a:t>
            </a:r>
            <a:endParaRPr lang="es-CO" sz="2000" b="1" dirty="0" smtClean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  <a:p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ridos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pueden a su vez ser subclasificados de acuerdo a diferentes 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critérios.</a:t>
            </a:r>
            <a:endParaRPr lang="es-CO" sz="2000" b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  <a:p>
            <a:r>
              <a:rPr lang="pt-BR" sz="2000" b="1" u="sng" dirty="0">
                <a:solidFill>
                  <a:srgbClr val="0070C0"/>
                </a:solidFill>
                <a:latin typeface="Bradley Hand ITC" pitchFamily="66" charset="0"/>
              </a:rPr>
              <a:t>De acuerdo a la funcion principal</a:t>
            </a:r>
            <a:r>
              <a:rPr lang="pt-BR" sz="2000" b="1" dirty="0">
                <a:solidFill>
                  <a:srgbClr val="0070C0"/>
                </a:solidFill>
                <a:latin typeface="Bradley Hand ITC" pitchFamily="66" charset="0"/>
              </a:rPr>
              <a:t>: </a:t>
            </a:r>
            <a:endParaRPr lang="es-CO" sz="2000" b="1" dirty="0">
              <a:solidFill>
                <a:srgbClr val="0070C0"/>
              </a:solidFill>
              <a:latin typeface="Bradley Hand ITC" pitchFamily="66" charset="0"/>
            </a:endParaRPr>
          </a:p>
          <a:p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Si la funcion principal es un 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aldehidos,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el 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Monosacaridos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se 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clasifican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como una aldosa.</a:t>
            </a:r>
            <a:endParaRPr lang="es-CO" sz="2000" b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  <a:p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La glucosa es una 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típica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aldosa.</a:t>
            </a:r>
            <a:endParaRPr lang="es-CO" sz="2000" b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  <a:p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 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Si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la funcion principal es una cetona, el 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Monosacaridos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se 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clasifican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como una cetosa. </a:t>
            </a:r>
            <a:endParaRPr lang="es-CO" sz="2000" b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  <a:p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La fructosa es una cetosa, ya que 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estruturalmente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es una cetona polihidroxilada.</a:t>
            </a:r>
            <a:endParaRPr lang="es-CO" sz="2000" b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  <a:p>
            <a:r>
              <a:rPr lang="pt-BR" sz="1600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 </a:t>
            </a:r>
            <a:endParaRPr lang="es-CO" sz="1600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14348" y="428604"/>
            <a:ext cx="52725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4800" b="1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 MONOSACARIDOS</a:t>
            </a:r>
            <a:endParaRPr lang="es-CO" sz="4800" b="1" dirty="0">
              <a:ln>
                <a:solidFill>
                  <a:srgbClr val="FF0000"/>
                </a:solidFill>
              </a:ln>
              <a:solidFill>
                <a:srgbClr val="0070C0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14282" y="714356"/>
            <a:ext cx="76438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 smtClean="0">
                <a:solidFill>
                  <a:srgbClr val="0070C0"/>
                </a:solidFill>
                <a:latin typeface="Bradley Hand ITC" pitchFamily="66" charset="0"/>
              </a:rPr>
              <a:t>De acuerdo al numero de carbonos</a:t>
            </a:r>
            <a:r>
              <a:rPr lang="pt-BR" sz="2400" b="1" dirty="0" smtClean="0">
                <a:solidFill>
                  <a:srgbClr val="0070C0"/>
                </a:solidFill>
                <a:latin typeface="Bradley Hand ITC" pitchFamily="66" charset="0"/>
              </a:rPr>
              <a:t>:</a:t>
            </a:r>
            <a:endParaRPr lang="es-CO" sz="2400" b="1" dirty="0" smtClean="0">
              <a:solidFill>
                <a:srgbClr val="0070C0"/>
              </a:solidFill>
              <a:latin typeface="Bradley Hand ITC" pitchFamily="66" charset="0"/>
            </a:endParaRPr>
          </a:p>
          <a:p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Los Monosacaridos pueden clasificarse en triosas, tetrosas, pentosas, hexosas, heptosas u octosas de acuerdo al numero de carbono que tiene la molécula.</a:t>
            </a:r>
            <a:endParaRPr lang="es-CO" sz="2400" b="1" dirty="0" smtClean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  <a:p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 </a:t>
            </a:r>
            <a:endParaRPr lang="es-CO" sz="2400" b="1" dirty="0" smtClean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  <a:p>
            <a:r>
              <a:rPr lang="pt-BR" sz="2400" b="1" u="sng" dirty="0" smtClean="0">
                <a:solidFill>
                  <a:srgbClr val="0070C0"/>
                </a:solidFill>
                <a:latin typeface="Bradley Hand ITC" pitchFamily="66" charset="0"/>
              </a:rPr>
              <a:t>De acuerdo al tipo de anomero</a:t>
            </a:r>
            <a:endParaRPr lang="es-CO" sz="2400" b="1" dirty="0" smtClean="0">
              <a:solidFill>
                <a:srgbClr val="0070C0"/>
              </a:solidFill>
              <a:latin typeface="Bradley Hand ITC" pitchFamily="66" charset="0"/>
            </a:endParaRPr>
          </a:p>
          <a:p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De acuerdo a la posicion de hidroxilo anomerico, los Monosacaridos pueden clasificarse en alfa o beta.</a:t>
            </a:r>
            <a:endParaRPr lang="es-CO" sz="2400" b="1" dirty="0" smtClean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  <a:p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 </a:t>
            </a:r>
            <a:endParaRPr lang="es-CO" sz="2400" b="1" dirty="0" smtClean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  <a:p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 </a:t>
            </a:r>
            <a:r>
              <a:rPr lang="pt-BR" sz="24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Muchas veces al describir a un Monosacaridos se combinan estas clasificaciones, por ejemplo, la glucosa se clasifican como una aldohexosa, que puede ser alfa o beta.</a:t>
            </a:r>
            <a:endParaRPr lang="es-CO" sz="2400" b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1071546"/>
            <a:ext cx="85725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Formados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por  2-9 monomeros unidos entre si por enlaces glicosidicos, es decir, al ser 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hidrolisados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los oligosacaridos liberan de 2 a 9 monosacaridos (algunos dicen hasta 20 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Monosacaridos;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yo prefiero decir unos pocos).</a:t>
            </a:r>
            <a:endParaRPr lang="es-CO" sz="2000" b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  <a:p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 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De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acuerdo al numero de monosacaridos constituyentes los oligosacaridos se clasifican en disacaridos, trisacaridos, tetrasacaridos, etc.  </a:t>
            </a:r>
            <a:endParaRPr lang="es-CO" sz="2000" b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  <a:p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 </a:t>
            </a:r>
            <a:endParaRPr lang="es-CO" sz="2000" b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  <a:p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El subgrupo mas importante de los oligosacaridos son los disacaridos, formados por 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apenas dos moléculas de monosacaridos. Los disacaridos que aparece naturalmente son la lactosa, o azucar de la leche (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formada por galactosa y glucosa) y la sacarosa, o azucar de mesa, formada por fructosa y glucosa. Otros importantes disacaridos productos de la digestion 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Del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almidon son la maltosa y la isomaltosa, formados ambos por dos 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moléculas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de glucosa, (pero enlazadas de forma diferente). La celobiosa es un tercer 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disacaridos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formado 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tambien por moléculas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de glucosa, pero enlazadas de una forma tal que no es posible su digestion por animales, a menos que tengan microorganismos 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específicos </a:t>
            </a:r>
            <a:r>
              <a:rPr lang="pt-BR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en su sistema digestivo, como es el caso de los herviboros. </a:t>
            </a:r>
            <a:r>
              <a:rPr lang="es-ES" sz="2000" b="1" dirty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(La celobiosa se forma por digestion de la celulosa)</a:t>
            </a:r>
            <a:endParaRPr lang="es-CO" sz="2000" b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14348" y="214290"/>
            <a:ext cx="46490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pt-BR" sz="4400" b="1" u="sng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OLIGOSACARIDOS</a:t>
            </a:r>
            <a:endParaRPr lang="es-ES" sz="4400" b="1" u="sng" cap="none" spc="0" dirty="0">
              <a:ln>
                <a:solidFill>
                  <a:srgbClr val="FF0000"/>
                </a:solidFill>
              </a:ln>
              <a:solidFill>
                <a:srgbClr val="0070C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14282" y="1000108"/>
            <a:ext cx="8643998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Estos son carbohidratos formados por mas de 9 monosacaridos (algunos dicen mas de 10, otros dicen mas de 20, yo diria muchos!) unidos por enlaces glicosidicos. </a:t>
            </a:r>
            <a:endParaRPr kumimoji="0" lang="es-ES" sz="1600" b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radley Hand ITC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s-ES" sz="1600" b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radley Hand ITC" pitchFamily="66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1600" b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Cuando los Polisacaridos estan formados por el mismo tipo de monosacaridos, se denominan homopolisacaridos.</a:t>
            </a:r>
            <a:r>
              <a:rPr kumimoji="0" lang="es-ES" sz="1600" b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pt-BR" sz="1600" b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radley Hand ITC" pitchFamily="66" charset="0"/>
                <a:ea typeface="Times New Roman" pitchFamily="18" charset="0"/>
                <a:cs typeface="Arial" pitchFamily="34" charset="0"/>
              </a:rPr>
              <a:t>Amilosa (molécula componente del almidon)</a:t>
            </a:r>
            <a:endParaRPr kumimoji="0" lang="es-ES" sz="1600" b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radley Hand ITC" pitchFamily="66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sz="1600" b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radley Hand ITC" pitchFamily="66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s-ES" sz="1600" b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radley Hand ITC" pitchFamily="66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sz="1600" b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radley Hand ITC" pitchFamily="66" charset="0"/>
                <a:ea typeface="Times New Roman" pitchFamily="18" charset="0"/>
                <a:cs typeface="Arial" pitchFamily="34" charset="0"/>
              </a:rPr>
              <a:t>Las moléculas que Forman el almidon, el glucogeno, y la celulosa que estan formados por cientos de moléculas de un solo tipo de Monosacaridos (la glucosa), unidos por enlaces glicosidicos, son ejemplo típicos de homopolisacaridos.  </a:t>
            </a:r>
            <a:endParaRPr kumimoji="0" lang="pt-BR" sz="1600" b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radley Hand ITC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radley Hand ITC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09" name="Imagen 12" descr="Amilosa (molecula componente del almidon)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876"/>
            <a:ext cx="5086350" cy="161925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500034" y="285728"/>
            <a:ext cx="448071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pt-BR" sz="4800" b="1" u="sng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effectLst/>
                <a:latin typeface="Andalus" pitchFamily="2" charset="-78"/>
                <a:ea typeface="Times New Roman" pitchFamily="18" charset="0"/>
                <a:cs typeface="Andalus" pitchFamily="2" charset="-78"/>
              </a:rPr>
              <a:t>POLISACARIDOS</a:t>
            </a:r>
            <a:endParaRPr lang="es-ES" sz="4800" b="1" u="sng" cap="none" spc="0" dirty="0">
              <a:ln>
                <a:solidFill>
                  <a:srgbClr val="FF0000"/>
                </a:solidFill>
              </a:ln>
              <a:solidFill>
                <a:srgbClr val="0070C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00034" y="5500702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radley Hand ITC" pitchFamily="66" charset="0"/>
                <a:ea typeface="Times New Roman" pitchFamily="18" charset="0"/>
                <a:cs typeface="Estrangelo Edessa" pitchFamily="66" charset="0"/>
              </a:rPr>
              <a:t> Si el Polisacaridos esta formado por diferentes tipos de monosacaridos, entonces se consideran</a:t>
            </a:r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  <a:ea typeface="Times New Roman" pitchFamily="18" charset="0"/>
                <a:cs typeface="Estrangelo Edessa" pitchFamily="66" charset="0"/>
              </a:rPr>
              <a:t>.</a:t>
            </a:r>
            <a:endParaRPr lang="es-CO" sz="2000" b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  <a:cs typeface="Estrangelo Edessa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42910" y="1643050"/>
            <a:ext cx="7358114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Bradley Hand ITC" pitchFamily="66" charset="0"/>
                <a:ea typeface="Times New Roman" pitchFamily="18" charset="0"/>
                <a:cs typeface="Andalus" pitchFamily="2" charset="-78"/>
              </a:rPr>
              <a:t>El acido hialuronico, formado por miles de unidades que se alternan de N-acetil glucosamina y acido glucuronico, es un ejemplo de heteropolisacarido.  </a:t>
            </a:r>
            <a:endParaRPr kumimoji="0" lang="es-ES" sz="28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Bradley Hand ITC" pitchFamily="66" charset="0"/>
              <a:ea typeface="Times New Roman" pitchFamily="18" charset="0"/>
              <a:cs typeface="Andalus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  <a:hlinkClick r:id="rId2"/>
              </a:rPr>
              <a:t> 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5" name="Imagen 13" descr="Acido Hialuronico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071942"/>
            <a:ext cx="6786610" cy="232410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85720" y="285728"/>
            <a:ext cx="65966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u="sng" cap="none" spc="0" dirty="0" smtClean="0">
                <a:ln w="24500" cmpd="dbl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70C0"/>
                </a:solidFill>
                <a:latin typeface="Andalus" pitchFamily="2" charset="-78"/>
                <a:cs typeface="Andalus" pitchFamily="2" charset="-78"/>
              </a:rPr>
              <a:t>HETEROPOLISACARIDOS</a:t>
            </a:r>
            <a:endParaRPr lang="es-ES" sz="4800" b="1" u="sng" cap="none" spc="0" dirty="0">
              <a:ln w="24500" cmpd="dbl">
                <a:solidFill>
                  <a:srgbClr val="FF0000"/>
                </a:solidFill>
                <a:prstDash val="solid"/>
                <a:miter lim="800000"/>
              </a:ln>
              <a:solidFill>
                <a:srgbClr val="0070C0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134</Words>
  <Application>Microsoft Office PowerPoint</Application>
  <PresentationFormat>Presentación en pantalla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para todos</dc:creator>
  <cp:lastModifiedBy>para todos</cp:lastModifiedBy>
  <cp:revision>5</cp:revision>
  <dcterms:created xsi:type="dcterms:W3CDTF">2009-10-08T22:38:25Z</dcterms:created>
  <dcterms:modified xsi:type="dcterms:W3CDTF">2009-10-08T23:24:12Z</dcterms:modified>
</cp:coreProperties>
</file>