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0" r:id="rId7"/>
    <p:sldId id="268" r:id="rId8"/>
    <p:sldId id="271" r:id="rId9"/>
    <p:sldId id="261" r:id="rId10"/>
    <p:sldId id="269" r:id="rId11"/>
    <p:sldId id="262" r:id="rId12"/>
    <p:sldId id="263" r:id="rId13"/>
    <p:sldId id="264" r:id="rId14"/>
    <p:sldId id="265" r:id="rId15"/>
    <p:sldId id="266" r:id="rId16"/>
    <p:sldId id="267" r:id="rId17"/>
    <p:sldId id="272" r:id="rId18"/>
    <p:sldId id="274" r:id="rId19"/>
    <p:sldId id="273" r:id="rId20"/>
    <p:sldId id="275" r:id="rId21"/>
    <p:sldId id="276" r:id="rId22"/>
    <p:sldId id="277" r:id="rId23"/>
    <p:sldId id="278" r:id="rId24"/>
    <p:sldId id="279" r:id="rId25"/>
    <p:sldId id="280" r:id="rId26"/>
    <p:sldId id="281" r:id="rId27"/>
    <p:sldId id="282" r:id="rId28"/>
    <p:sldId id="283" r:id="rId29"/>
    <p:sldId id="284" r:id="rId30"/>
    <p:sldId id="286" r:id="rId31"/>
    <p:sldId id="285" r:id="rId32"/>
    <p:sldId id="287" r:id="rId33"/>
    <p:sldId id="288" r:id="rId34"/>
    <p:sldId id="289" r:id="rId3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89D39E7B-0029-4FCB-913F-0011F584A079}" type="datetimeFigureOut">
              <a:rPr lang="es-CO" smtClean="0"/>
              <a:pPr/>
              <a:t>02/11/2009</a:t>
            </a:fld>
            <a:endParaRPr lang="es-CO" dirty="0"/>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C140F863-7385-469F-A4F9-8BDD74C01176}" type="slidenum">
              <a:rPr lang="es-CO" smtClean="0"/>
              <a:pPr/>
              <a:t>‹Nº›</a:t>
            </a:fld>
            <a:endParaRPr lang="es-CO"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89D39E7B-0029-4FCB-913F-0011F584A079}" type="datetimeFigureOut">
              <a:rPr lang="es-CO" smtClean="0"/>
              <a:pPr/>
              <a:t>02/11/2009</a:t>
            </a:fld>
            <a:endParaRPr lang="es-CO" dirty="0"/>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C140F863-7385-469F-A4F9-8BDD74C01176}" type="slidenum">
              <a:rPr lang="es-CO" smtClean="0"/>
              <a:pPr/>
              <a:t>‹Nº›</a:t>
            </a:fld>
            <a:endParaRPr lang="es-CO"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89D39E7B-0029-4FCB-913F-0011F584A079}" type="datetimeFigureOut">
              <a:rPr lang="es-CO" smtClean="0"/>
              <a:pPr/>
              <a:t>02/11/2009</a:t>
            </a:fld>
            <a:endParaRPr lang="es-CO" dirty="0"/>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C140F863-7385-469F-A4F9-8BDD74C01176}" type="slidenum">
              <a:rPr lang="es-CO" smtClean="0"/>
              <a:pPr/>
              <a:t>‹Nº›</a:t>
            </a:fld>
            <a:endParaRPr lang="es-CO"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89D39E7B-0029-4FCB-913F-0011F584A079}" type="datetimeFigureOut">
              <a:rPr lang="es-CO" smtClean="0"/>
              <a:pPr/>
              <a:t>02/11/2009</a:t>
            </a:fld>
            <a:endParaRPr lang="es-CO" dirty="0"/>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C140F863-7385-469F-A4F9-8BDD74C01176}" type="slidenum">
              <a:rPr lang="es-CO" smtClean="0"/>
              <a:pPr/>
              <a:t>‹Nº›</a:t>
            </a:fld>
            <a:endParaRPr lang="es-CO"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9D39E7B-0029-4FCB-913F-0011F584A079}" type="datetimeFigureOut">
              <a:rPr lang="es-CO" smtClean="0"/>
              <a:pPr/>
              <a:t>02/11/2009</a:t>
            </a:fld>
            <a:endParaRPr lang="es-CO" dirty="0"/>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C140F863-7385-469F-A4F9-8BDD74C01176}" type="slidenum">
              <a:rPr lang="es-CO" smtClean="0"/>
              <a:pPr/>
              <a:t>‹Nº›</a:t>
            </a:fld>
            <a:endParaRPr lang="es-CO"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89D39E7B-0029-4FCB-913F-0011F584A079}" type="datetimeFigureOut">
              <a:rPr lang="es-CO" smtClean="0"/>
              <a:pPr/>
              <a:t>02/11/2009</a:t>
            </a:fld>
            <a:endParaRPr lang="es-CO" dirty="0"/>
          </a:p>
        </p:txBody>
      </p:sp>
      <p:sp>
        <p:nvSpPr>
          <p:cNvPr id="6" name="5 Marcador de pie de página"/>
          <p:cNvSpPr>
            <a:spLocks noGrp="1"/>
          </p:cNvSpPr>
          <p:nvPr>
            <p:ph type="ftr" sz="quarter" idx="11"/>
          </p:nvPr>
        </p:nvSpPr>
        <p:spPr/>
        <p:txBody>
          <a:bodyPr/>
          <a:lstStyle/>
          <a:p>
            <a:endParaRPr lang="es-CO" dirty="0"/>
          </a:p>
        </p:txBody>
      </p:sp>
      <p:sp>
        <p:nvSpPr>
          <p:cNvPr id="7" name="6 Marcador de número de diapositiva"/>
          <p:cNvSpPr>
            <a:spLocks noGrp="1"/>
          </p:cNvSpPr>
          <p:nvPr>
            <p:ph type="sldNum" sz="quarter" idx="12"/>
          </p:nvPr>
        </p:nvSpPr>
        <p:spPr/>
        <p:txBody>
          <a:bodyPr/>
          <a:lstStyle/>
          <a:p>
            <a:fld id="{C140F863-7385-469F-A4F9-8BDD74C01176}" type="slidenum">
              <a:rPr lang="es-CO" smtClean="0"/>
              <a:pPr/>
              <a:t>‹Nº›</a:t>
            </a:fld>
            <a:endParaRPr lang="es-CO"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89D39E7B-0029-4FCB-913F-0011F584A079}" type="datetimeFigureOut">
              <a:rPr lang="es-CO" smtClean="0"/>
              <a:pPr/>
              <a:t>02/11/2009</a:t>
            </a:fld>
            <a:endParaRPr lang="es-CO" dirty="0"/>
          </a:p>
        </p:txBody>
      </p:sp>
      <p:sp>
        <p:nvSpPr>
          <p:cNvPr id="8" name="7 Marcador de pie de página"/>
          <p:cNvSpPr>
            <a:spLocks noGrp="1"/>
          </p:cNvSpPr>
          <p:nvPr>
            <p:ph type="ftr" sz="quarter" idx="11"/>
          </p:nvPr>
        </p:nvSpPr>
        <p:spPr/>
        <p:txBody>
          <a:bodyPr/>
          <a:lstStyle/>
          <a:p>
            <a:endParaRPr lang="es-CO" dirty="0"/>
          </a:p>
        </p:txBody>
      </p:sp>
      <p:sp>
        <p:nvSpPr>
          <p:cNvPr id="9" name="8 Marcador de número de diapositiva"/>
          <p:cNvSpPr>
            <a:spLocks noGrp="1"/>
          </p:cNvSpPr>
          <p:nvPr>
            <p:ph type="sldNum" sz="quarter" idx="12"/>
          </p:nvPr>
        </p:nvSpPr>
        <p:spPr/>
        <p:txBody>
          <a:bodyPr/>
          <a:lstStyle/>
          <a:p>
            <a:fld id="{C140F863-7385-469F-A4F9-8BDD74C01176}" type="slidenum">
              <a:rPr lang="es-CO" smtClean="0"/>
              <a:pPr/>
              <a:t>‹Nº›</a:t>
            </a:fld>
            <a:endParaRPr lang="es-CO"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89D39E7B-0029-4FCB-913F-0011F584A079}" type="datetimeFigureOut">
              <a:rPr lang="es-CO" smtClean="0"/>
              <a:pPr/>
              <a:t>02/11/2009</a:t>
            </a:fld>
            <a:endParaRPr lang="es-CO" dirty="0"/>
          </a:p>
        </p:txBody>
      </p:sp>
      <p:sp>
        <p:nvSpPr>
          <p:cNvPr id="4" name="3 Marcador de pie de página"/>
          <p:cNvSpPr>
            <a:spLocks noGrp="1"/>
          </p:cNvSpPr>
          <p:nvPr>
            <p:ph type="ftr" sz="quarter" idx="11"/>
          </p:nvPr>
        </p:nvSpPr>
        <p:spPr/>
        <p:txBody>
          <a:bodyPr/>
          <a:lstStyle/>
          <a:p>
            <a:endParaRPr lang="es-CO" dirty="0"/>
          </a:p>
        </p:txBody>
      </p:sp>
      <p:sp>
        <p:nvSpPr>
          <p:cNvPr id="5" name="4 Marcador de número de diapositiva"/>
          <p:cNvSpPr>
            <a:spLocks noGrp="1"/>
          </p:cNvSpPr>
          <p:nvPr>
            <p:ph type="sldNum" sz="quarter" idx="12"/>
          </p:nvPr>
        </p:nvSpPr>
        <p:spPr/>
        <p:txBody>
          <a:bodyPr/>
          <a:lstStyle/>
          <a:p>
            <a:fld id="{C140F863-7385-469F-A4F9-8BDD74C01176}" type="slidenum">
              <a:rPr lang="es-CO" smtClean="0"/>
              <a:pPr/>
              <a:t>‹Nº›</a:t>
            </a:fld>
            <a:endParaRPr lang="es-CO"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9D39E7B-0029-4FCB-913F-0011F584A079}" type="datetimeFigureOut">
              <a:rPr lang="es-CO" smtClean="0"/>
              <a:pPr/>
              <a:t>02/11/2009</a:t>
            </a:fld>
            <a:endParaRPr lang="es-CO" dirty="0"/>
          </a:p>
        </p:txBody>
      </p:sp>
      <p:sp>
        <p:nvSpPr>
          <p:cNvPr id="3" name="2 Marcador de pie de página"/>
          <p:cNvSpPr>
            <a:spLocks noGrp="1"/>
          </p:cNvSpPr>
          <p:nvPr>
            <p:ph type="ftr" sz="quarter" idx="11"/>
          </p:nvPr>
        </p:nvSpPr>
        <p:spPr/>
        <p:txBody>
          <a:bodyPr/>
          <a:lstStyle/>
          <a:p>
            <a:endParaRPr lang="es-CO" dirty="0"/>
          </a:p>
        </p:txBody>
      </p:sp>
      <p:sp>
        <p:nvSpPr>
          <p:cNvPr id="4" name="3 Marcador de número de diapositiva"/>
          <p:cNvSpPr>
            <a:spLocks noGrp="1"/>
          </p:cNvSpPr>
          <p:nvPr>
            <p:ph type="sldNum" sz="quarter" idx="12"/>
          </p:nvPr>
        </p:nvSpPr>
        <p:spPr/>
        <p:txBody>
          <a:bodyPr/>
          <a:lstStyle/>
          <a:p>
            <a:fld id="{C140F863-7385-469F-A4F9-8BDD74C01176}" type="slidenum">
              <a:rPr lang="es-CO" smtClean="0"/>
              <a:pPr/>
              <a:t>‹Nº›</a:t>
            </a:fld>
            <a:endParaRPr lang="es-CO"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9D39E7B-0029-4FCB-913F-0011F584A079}" type="datetimeFigureOut">
              <a:rPr lang="es-CO" smtClean="0"/>
              <a:pPr/>
              <a:t>02/11/2009</a:t>
            </a:fld>
            <a:endParaRPr lang="es-CO" dirty="0"/>
          </a:p>
        </p:txBody>
      </p:sp>
      <p:sp>
        <p:nvSpPr>
          <p:cNvPr id="6" name="5 Marcador de pie de página"/>
          <p:cNvSpPr>
            <a:spLocks noGrp="1"/>
          </p:cNvSpPr>
          <p:nvPr>
            <p:ph type="ftr" sz="quarter" idx="11"/>
          </p:nvPr>
        </p:nvSpPr>
        <p:spPr/>
        <p:txBody>
          <a:bodyPr/>
          <a:lstStyle/>
          <a:p>
            <a:endParaRPr lang="es-CO" dirty="0"/>
          </a:p>
        </p:txBody>
      </p:sp>
      <p:sp>
        <p:nvSpPr>
          <p:cNvPr id="7" name="6 Marcador de número de diapositiva"/>
          <p:cNvSpPr>
            <a:spLocks noGrp="1"/>
          </p:cNvSpPr>
          <p:nvPr>
            <p:ph type="sldNum" sz="quarter" idx="12"/>
          </p:nvPr>
        </p:nvSpPr>
        <p:spPr/>
        <p:txBody>
          <a:bodyPr/>
          <a:lstStyle/>
          <a:p>
            <a:fld id="{C140F863-7385-469F-A4F9-8BDD74C01176}" type="slidenum">
              <a:rPr lang="es-CO" smtClean="0"/>
              <a:pPr/>
              <a:t>‹Nº›</a:t>
            </a:fld>
            <a:endParaRPr lang="es-CO"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9D39E7B-0029-4FCB-913F-0011F584A079}" type="datetimeFigureOut">
              <a:rPr lang="es-CO" smtClean="0"/>
              <a:pPr/>
              <a:t>02/11/2009</a:t>
            </a:fld>
            <a:endParaRPr lang="es-CO" dirty="0"/>
          </a:p>
        </p:txBody>
      </p:sp>
      <p:sp>
        <p:nvSpPr>
          <p:cNvPr id="6" name="5 Marcador de pie de página"/>
          <p:cNvSpPr>
            <a:spLocks noGrp="1"/>
          </p:cNvSpPr>
          <p:nvPr>
            <p:ph type="ftr" sz="quarter" idx="11"/>
          </p:nvPr>
        </p:nvSpPr>
        <p:spPr/>
        <p:txBody>
          <a:bodyPr/>
          <a:lstStyle/>
          <a:p>
            <a:endParaRPr lang="es-CO" dirty="0"/>
          </a:p>
        </p:txBody>
      </p:sp>
      <p:sp>
        <p:nvSpPr>
          <p:cNvPr id="7" name="6 Marcador de número de diapositiva"/>
          <p:cNvSpPr>
            <a:spLocks noGrp="1"/>
          </p:cNvSpPr>
          <p:nvPr>
            <p:ph type="sldNum" sz="quarter" idx="12"/>
          </p:nvPr>
        </p:nvSpPr>
        <p:spPr/>
        <p:txBody>
          <a:bodyPr/>
          <a:lstStyle/>
          <a:p>
            <a:fld id="{C140F863-7385-469F-A4F9-8BDD74C01176}" type="slidenum">
              <a:rPr lang="es-CO" smtClean="0"/>
              <a:pPr/>
              <a:t>‹Nº›</a:t>
            </a:fld>
            <a:endParaRPr lang="es-CO"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D39E7B-0029-4FCB-913F-0011F584A079}" type="datetimeFigureOut">
              <a:rPr lang="es-CO" smtClean="0"/>
              <a:pPr/>
              <a:t>02/11/2009</a:t>
            </a:fld>
            <a:endParaRPr lang="es-CO"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40F863-7385-469F-A4F9-8BDD74C01176}" type="slidenum">
              <a:rPr lang="es-CO" smtClean="0"/>
              <a:pPr/>
              <a:t>‹Nº›</a:t>
            </a:fld>
            <a:endParaRPr lang="es-CO"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2" name="1 Título"/>
          <p:cNvSpPr>
            <a:spLocks noGrp="1"/>
          </p:cNvSpPr>
          <p:nvPr>
            <p:ph type="ctrTitle"/>
          </p:nvPr>
        </p:nvSpPr>
        <p:spPr>
          <a:xfrm>
            <a:off x="714348" y="2928934"/>
            <a:ext cx="7772400" cy="1470025"/>
          </a:xfrm>
        </p:spPr>
        <p:txBody>
          <a:bodyPr/>
          <a:lstStyle/>
          <a:p>
            <a:r>
              <a:rPr lang="es-CO" sz="4800" b="1" dirty="0" smtClean="0">
                <a:solidFill>
                  <a:schemeClr val="accent2">
                    <a:lumMod val="60000"/>
                    <a:lumOff val="40000"/>
                  </a:schemeClr>
                </a:solidFill>
                <a:latin typeface="AR CHRISTY" pitchFamily="2" charset="0"/>
              </a:rPr>
              <a:t>ACIDOS NUCLEICO</a:t>
            </a:r>
            <a:endParaRPr lang="es-CO" sz="4800" b="1" dirty="0">
              <a:solidFill>
                <a:schemeClr val="accent2">
                  <a:lumMod val="60000"/>
                  <a:lumOff val="40000"/>
                </a:schemeClr>
              </a:solidFill>
              <a:latin typeface="AR CHRISTY" pitchFamily="2" charset="0"/>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5" name="4 Subtítulo"/>
          <p:cNvSpPr>
            <a:spLocks noGrp="1"/>
          </p:cNvSpPr>
          <p:nvPr>
            <p:ph type="subTitle" idx="1"/>
          </p:nvPr>
        </p:nvSpPr>
        <p:spPr>
          <a:xfrm>
            <a:off x="500034" y="642918"/>
            <a:ext cx="8215370" cy="5857916"/>
          </a:xfrm>
        </p:spPr>
        <p:txBody>
          <a:bodyPr>
            <a:normAutofit/>
          </a:bodyPr>
          <a:lstStyle/>
          <a:p>
            <a:pPr algn="l"/>
            <a:r>
              <a:rPr lang="es-CO" sz="2000" b="1" dirty="0" smtClean="0">
                <a:solidFill>
                  <a:schemeClr val="accent2">
                    <a:lumMod val="60000"/>
                    <a:lumOff val="40000"/>
                  </a:schemeClr>
                </a:solidFill>
                <a:latin typeface="Cambria" pitchFamily="18" charset="0"/>
              </a:rPr>
              <a:t>Durante mucho tiempo se hicieron investigaciones para entender cómo estaba estructurado el esqueleto de la molécula de ADN: aunque se conocía la composición química de sus unidades básicas, no se comprendía cómo se organizaban en esta importante macromolécula. Estudios bioquímicos mostraron que los nucleótidos se unían a través de un enlace llamado </a:t>
            </a:r>
            <a:r>
              <a:rPr lang="es-CO" sz="2000" b="1" dirty="0" smtClean="0">
                <a:solidFill>
                  <a:schemeClr val="accent2">
                    <a:lumMod val="60000"/>
                    <a:lumOff val="40000"/>
                  </a:schemeClr>
                </a:solidFill>
                <a:latin typeface="Cambria" pitchFamily="18" charset="0"/>
              </a:rPr>
              <a:t>fosfodiester</a:t>
            </a:r>
            <a:r>
              <a:rPr lang="es-CO" sz="2000" b="1" dirty="0" smtClean="0">
                <a:solidFill>
                  <a:schemeClr val="accent2">
                    <a:lumMod val="60000"/>
                    <a:lumOff val="40000"/>
                  </a:schemeClr>
                </a:solidFill>
                <a:latin typeface="Cambria" pitchFamily="18" charset="0"/>
              </a:rPr>
              <a:t>. En este enlace participa un grupo OH (hidroxilo) del carbono número tres de la desoxirribosa, con el hidroxilo del carbono cinco de la desoxirribosa del nucleótido siguiente, actuando el fosfato como puente entre ellas.</a:t>
            </a:r>
          </a:p>
          <a:p>
            <a:pPr algn="l"/>
            <a:r>
              <a:rPr lang="es-CO" sz="2000" b="1" dirty="0" smtClean="0">
                <a:solidFill>
                  <a:schemeClr val="accent2">
                    <a:lumMod val="60000"/>
                    <a:lumOff val="40000"/>
                  </a:schemeClr>
                </a:solidFill>
                <a:latin typeface="Cambria" pitchFamily="18" charset="0"/>
              </a:rPr>
              <a:t>Sin embargo, solo en 1953 se logró conocer el modelo del ADN. Ese año, James Watson y Francis </a:t>
            </a:r>
            <a:r>
              <a:rPr lang="es-CO" sz="2000" b="1" dirty="0" smtClean="0">
                <a:solidFill>
                  <a:schemeClr val="accent2">
                    <a:lumMod val="60000"/>
                    <a:lumOff val="40000"/>
                  </a:schemeClr>
                </a:solidFill>
                <a:latin typeface="Cambria" pitchFamily="18" charset="0"/>
              </a:rPr>
              <a:t>Crick</a:t>
            </a:r>
            <a:r>
              <a:rPr lang="es-CO" sz="2000" b="1" dirty="0" smtClean="0">
                <a:solidFill>
                  <a:schemeClr val="accent2">
                    <a:lumMod val="60000"/>
                    <a:lumOff val="40000"/>
                  </a:schemeClr>
                </a:solidFill>
                <a:latin typeface="Cambria" pitchFamily="18" charset="0"/>
              </a:rPr>
              <a:t>, dedujeron la estructura tridimensional de la molécula de ADN conocida </a:t>
            </a:r>
            <a:r>
              <a:rPr lang="es-CO" sz="2000" b="1" dirty="0" smtClean="0">
                <a:solidFill>
                  <a:schemeClr val="accent2">
                    <a:lumMod val="60000"/>
                    <a:lumOff val="40000"/>
                  </a:schemeClr>
                </a:solidFill>
                <a:latin typeface="Cambria" pitchFamily="18" charset="0"/>
              </a:rPr>
              <a:t>co</a:t>
            </a:r>
            <a:endParaRPr lang="es-CO" sz="2000" b="1" dirty="0">
              <a:solidFill>
                <a:schemeClr val="accent2">
                  <a:lumMod val="60000"/>
                  <a:lumOff val="40000"/>
                </a:schemeClr>
              </a:solidFill>
              <a:latin typeface="Cambria" pitchFamily="18" charset="0"/>
            </a:endParaRPr>
          </a:p>
        </p:txBody>
      </p:sp>
    </p:spTree>
  </p:cSld>
  <p:clrMapOvr>
    <a:masterClrMapping/>
  </p:clrMapOvr>
  <p:transition>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5" name="4 Subtítulo"/>
          <p:cNvSpPr>
            <a:spLocks noGrp="1"/>
          </p:cNvSpPr>
          <p:nvPr>
            <p:ph type="subTitle" idx="1"/>
          </p:nvPr>
        </p:nvSpPr>
        <p:spPr>
          <a:xfrm>
            <a:off x="357158" y="500042"/>
            <a:ext cx="8358246" cy="4857784"/>
          </a:xfrm>
        </p:spPr>
        <p:txBody>
          <a:bodyPr>
            <a:normAutofit/>
          </a:bodyPr>
          <a:lstStyle/>
          <a:p>
            <a:pPr algn="l"/>
            <a:r>
              <a:rPr lang="es-CO" sz="2200" b="1" dirty="0" smtClean="0">
                <a:solidFill>
                  <a:schemeClr val="accent2">
                    <a:lumMod val="60000"/>
                    <a:lumOff val="40000"/>
                  </a:schemeClr>
                </a:solidFill>
                <a:latin typeface="Cambria" pitchFamily="18" charset="0"/>
              </a:rPr>
              <a:t>La investigación con respecto a la estructura del ADN continuó, gracias al trabajo de numerosos investigadores, entre los que destaca Richard </a:t>
            </a:r>
            <a:r>
              <a:rPr lang="es-CO" sz="2200" b="1" dirty="0" smtClean="0">
                <a:solidFill>
                  <a:schemeClr val="accent2">
                    <a:lumMod val="60000"/>
                    <a:lumOff val="40000"/>
                  </a:schemeClr>
                </a:solidFill>
                <a:latin typeface="Cambria" pitchFamily="18" charset="0"/>
              </a:rPr>
              <a:t>Dickerson</a:t>
            </a:r>
            <a:r>
              <a:rPr lang="es-CO" sz="2200" b="1" dirty="0" smtClean="0">
                <a:solidFill>
                  <a:schemeClr val="accent2">
                    <a:lumMod val="60000"/>
                    <a:lumOff val="40000"/>
                  </a:schemeClr>
                </a:solidFill>
                <a:latin typeface="Cambria" pitchFamily="18" charset="0"/>
              </a:rPr>
              <a:t>, quien demostró que el ADN es una molécula dinámica, que puede adoptar diversas formas. Así, se reconoció la existencia de otras dos ordenaciones tridimensionales, conocidas como ADN-A y ADN-Z las cuales tienen algunas diferencias con el ADN-B son más anchas y al forma Z más angosta que la B. Finalmente el ADN-Z se enrolla hacia la izquierda, mientras que las formas A y B lo hacen hacia la derecha.</a:t>
            </a:r>
          </a:p>
          <a:p>
            <a:pPr algn="l"/>
            <a:endParaRPr lang="es-CO" dirty="0" smtClean="0"/>
          </a:p>
          <a:p>
            <a:pPr algn="l"/>
            <a:endParaRPr lang="es-CO" dirty="0"/>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5" name="4 Subtítulo"/>
          <p:cNvSpPr>
            <a:spLocks noGrp="1"/>
          </p:cNvSpPr>
          <p:nvPr>
            <p:ph type="subTitle" idx="1"/>
          </p:nvPr>
        </p:nvSpPr>
        <p:spPr>
          <a:xfrm>
            <a:off x="428596" y="642918"/>
            <a:ext cx="8286808" cy="5857916"/>
          </a:xfrm>
        </p:spPr>
        <p:txBody>
          <a:bodyPr>
            <a:normAutofit/>
          </a:bodyPr>
          <a:lstStyle/>
          <a:p>
            <a:pPr algn="l"/>
            <a:r>
              <a:rPr lang="es-CO" sz="2000" b="1" dirty="0" smtClean="0">
                <a:solidFill>
                  <a:schemeClr val="accent2">
                    <a:lumMod val="60000"/>
                    <a:lumOff val="40000"/>
                  </a:schemeClr>
                </a:solidFill>
                <a:latin typeface="Cambria" pitchFamily="18" charset="0"/>
              </a:rPr>
              <a:t>El ADN es por lo común el constituyente básico de la cromatina (cromosoma) nuclear en las células </a:t>
            </a:r>
            <a:r>
              <a:rPr lang="es-CO" sz="2000" b="1" dirty="0" smtClean="0">
                <a:solidFill>
                  <a:schemeClr val="accent2">
                    <a:lumMod val="60000"/>
                    <a:lumOff val="40000"/>
                  </a:schemeClr>
                </a:solidFill>
                <a:latin typeface="Cambria" pitchFamily="18" charset="0"/>
              </a:rPr>
              <a:t>eucariónticas</a:t>
            </a:r>
            <a:r>
              <a:rPr lang="es-CO" sz="2000" b="1" dirty="0" smtClean="0">
                <a:solidFill>
                  <a:schemeClr val="accent2">
                    <a:lumMod val="60000"/>
                    <a:lumOff val="40000"/>
                  </a:schemeClr>
                </a:solidFill>
                <a:latin typeface="Cambria" pitchFamily="18" charset="0"/>
              </a:rPr>
              <a:t>, pero también existe en pequeña cantidad en las mitocondrias y cloroplastos. En los procariontes forma el </a:t>
            </a:r>
            <a:r>
              <a:rPr lang="es-CO" sz="2000" b="1" dirty="0" smtClean="0">
                <a:solidFill>
                  <a:schemeClr val="accent2">
                    <a:lumMod val="60000"/>
                    <a:lumOff val="40000"/>
                  </a:schemeClr>
                </a:solidFill>
                <a:latin typeface="Cambria" pitchFamily="18" charset="0"/>
              </a:rPr>
              <a:t>nucleído </a:t>
            </a:r>
            <a:r>
              <a:rPr lang="es-CO" sz="2000" b="1" dirty="0" smtClean="0">
                <a:solidFill>
                  <a:schemeClr val="accent2">
                    <a:lumMod val="60000"/>
                    <a:lumOff val="40000"/>
                  </a:schemeClr>
                </a:solidFill>
                <a:latin typeface="Cambria" pitchFamily="18" charset="0"/>
              </a:rPr>
              <a:t>(que a diferencia de los eucariontes no va asociado a proteínas, es desnudo) y en los virus (DNA virus) que lo poseen constituyen el </a:t>
            </a:r>
            <a:r>
              <a:rPr lang="es-CO" sz="2000" b="1" dirty="0" smtClean="0">
                <a:solidFill>
                  <a:schemeClr val="accent2">
                    <a:lumMod val="60000"/>
                    <a:lumOff val="40000"/>
                  </a:schemeClr>
                </a:solidFill>
                <a:latin typeface="Cambria" pitchFamily="18" charset="0"/>
              </a:rPr>
              <a:t>vibrión </a:t>
            </a:r>
            <a:r>
              <a:rPr lang="es-CO" sz="2000" b="1" dirty="0" smtClean="0">
                <a:solidFill>
                  <a:schemeClr val="accent2">
                    <a:lumMod val="60000"/>
                    <a:lumOff val="40000"/>
                  </a:schemeClr>
                </a:solidFill>
                <a:latin typeface="Cambria" pitchFamily="18" charset="0"/>
              </a:rPr>
              <a:t>o elemento </a:t>
            </a:r>
            <a:r>
              <a:rPr lang="es-CO" sz="2000" b="1" dirty="0" smtClean="0">
                <a:solidFill>
                  <a:schemeClr val="accent2">
                    <a:lumMod val="60000"/>
                    <a:lumOff val="40000"/>
                  </a:schemeClr>
                </a:solidFill>
                <a:latin typeface="Cambria" pitchFamily="18" charset="0"/>
              </a:rPr>
              <a:t>infestante</a:t>
            </a:r>
            <a:r>
              <a:rPr lang="es-CO" sz="2000" b="1" dirty="0" smtClean="0">
                <a:solidFill>
                  <a:schemeClr val="accent2">
                    <a:lumMod val="60000"/>
                    <a:lumOff val="40000"/>
                  </a:schemeClr>
                </a:solidFill>
                <a:latin typeface="Cambria" pitchFamily="18" charset="0"/>
              </a:rPr>
              <a:t>. </a:t>
            </a:r>
          </a:p>
          <a:p>
            <a:pPr algn="l"/>
            <a:r>
              <a:rPr lang="es-CO" sz="2000" b="1" dirty="0" smtClean="0">
                <a:solidFill>
                  <a:schemeClr val="accent2">
                    <a:lumMod val="60000"/>
                    <a:lumOff val="40000"/>
                  </a:schemeClr>
                </a:solidFill>
                <a:latin typeface="Cambria" pitchFamily="18" charset="0"/>
              </a:rPr>
              <a:t>Por lo común su estructura tridimensional posee giro hacia la derecha (ß-</a:t>
            </a:r>
            <a:r>
              <a:rPr lang="es-CO" sz="2000" b="1" dirty="0" smtClean="0">
                <a:solidFill>
                  <a:schemeClr val="accent2">
                    <a:lumMod val="60000"/>
                    <a:lumOff val="40000"/>
                  </a:schemeClr>
                </a:solidFill>
                <a:latin typeface="Cambria" pitchFamily="18" charset="0"/>
              </a:rPr>
              <a:t>ADN,dextrogiro</a:t>
            </a:r>
            <a:r>
              <a:rPr lang="es-CO" sz="2000" b="1" dirty="0" smtClean="0">
                <a:solidFill>
                  <a:schemeClr val="accent2">
                    <a:lumMod val="60000"/>
                    <a:lumOff val="40000"/>
                  </a:schemeClr>
                </a:solidFill>
                <a:latin typeface="Cambria" pitchFamily="18" charset="0"/>
              </a:rPr>
              <a:t>) que es la forma más estable y ocasionalmente posee giro ha la izquierda (z-</a:t>
            </a:r>
            <a:r>
              <a:rPr lang="es-CO" sz="2000" b="1" dirty="0" smtClean="0">
                <a:solidFill>
                  <a:schemeClr val="accent2">
                    <a:lumMod val="60000"/>
                    <a:lumOff val="40000"/>
                  </a:schemeClr>
                </a:solidFill>
                <a:latin typeface="Cambria" pitchFamily="18" charset="0"/>
              </a:rPr>
              <a:t>ADN,levógiro</a:t>
            </a:r>
            <a:r>
              <a:rPr lang="es-CO" sz="2000" b="1" dirty="0" smtClean="0">
                <a:solidFill>
                  <a:schemeClr val="accent2">
                    <a:lumMod val="60000"/>
                    <a:lumOff val="40000"/>
                  </a:schemeClr>
                </a:solidFill>
                <a:latin typeface="Cambria" pitchFamily="18" charset="0"/>
              </a:rPr>
              <a:t>) </a:t>
            </a:r>
          </a:p>
          <a:p>
            <a:pPr algn="l"/>
            <a:r>
              <a:rPr lang="es-CO" sz="2000" b="1" dirty="0" smtClean="0">
                <a:solidFill>
                  <a:schemeClr val="accent2">
                    <a:lumMod val="60000"/>
                    <a:lumOff val="40000"/>
                  </a:schemeClr>
                </a:solidFill>
                <a:latin typeface="Cambria" pitchFamily="18" charset="0"/>
              </a:rPr>
              <a:t>Acorde a las evidencias, sólo una pequeña parte del ADN constituye genes (menos del 10 %). Existen diferentes tipos que los podemos dividir en: </a:t>
            </a:r>
          </a:p>
          <a:p>
            <a:pPr algn="l"/>
            <a:r>
              <a:rPr lang="es-CO" sz="2000" b="1" dirty="0" smtClean="0">
                <a:solidFill>
                  <a:schemeClr val="accent2">
                    <a:lumMod val="60000"/>
                    <a:lumOff val="40000"/>
                  </a:schemeClr>
                </a:solidFill>
                <a:latin typeface="Cambria" pitchFamily="18" charset="0"/>
              </a:rPr>
              <a:t>-ADN de copia única (el 57 % del total) formados por segmentos de aproximadamente 1000 pares de nucleótidos longitud, una pequeña parte de este ADN contiene los genes.</a:t>
            </a:r>
            <a:endParaRPr lang="es-CO" sz="2000" b="1" dirty="0">
              <a:solidFill>
                <a:schemeClr val="accent2">
                  <a:lumMod val="60000"/>
                  <a:lumOff val="40000"/>
                </a:schemeClr>
              </a:solidFill>
              <a:latin typeface="Cambria" pitchFamily="18" charset="0"/>
            </a:endParaRPr>
          </a:p>
        </p:txBody>
      </p:sp>
    </p:spTree>
  </p:cSld>
  <p:clrMapOvr>
    <a:masterClrMapping/>
  </p:clrMapOvr>
  <p:transition>
    <p:strips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4" name="3 Título"/>
          <p:cNvSpPr>
            <a:spLocks noGrp="1"/>
          </p:cNvSpPr>
          <p:nvPr>
            <p:ph type="ctrTitle"/>
          </p:nvPr>
        </p:nvSpPr>
        <p:spPr/>
        <p:txBody>
          <a:bodyPr>
            <a:normAutofit fontScale="90000"/>
          </a:bodyPr>
          <a:lstStyle/>
          <a:p>
            <a:r>
              <a:rPr lang="es-CO" sz="4800" b="1" dirty="0" smtClean="0">
                <a:solidFill>
                  <a:schemeClr val="accent2">
                    <a:lumMod val="60000"/>
                    <a:lumOff val="40000"/>
                  </a:schemeClr>
                </a:solidFill>
                <a:latin typeface="AR CHRISTY" pitchFamily="2" charset="0"/>
              </a:rPr>
              <a:t>DIRECCION DE LA CADENA DE </a:t>
            </a:r>
            <a:br>
              <a:rPr lang="es-CO" sz="4800" b="1" dirty="0" smtClean="0">
                <a:solidFill>
                  <a:schemeClr val="accent2">
                    <a:lumMod val="60000"/>
                    <a:lumOff val="40000"/>
                  </a:schemeClr>
                </a:solidFill>
                <a:latin typeface="AR CHRISTY" pitchFamily="2" charset="0"/>
              </a:rPr>
            </a:br>
            <a:r>
              <a:rPr lang="es-CO" sz="4800" b="1" dirty="0" smtClean="0">
                <a:solidFill>
                  <a:schemeClr val="accent2">
                    <a:lumMod val="60000"/>
                    <a:lumOff val="40000"/>
                  </a:schemeClr>
                </a:solidFill>
                <a:latin typeface="AR CHRISTY" pitchFamily="2" charset="0"/>
              </a:rPr>
              <a:t>ADN</a:t>
            </a:r>
            <a:endParaRPr lang="es-CO" sz="4800" b="1" dirty="0">
              <a:solidFill>
                <a:schemeClr val="accent2">
                  <a:lumMod val="60000"/>
                  <a:lumOff val="40000"/>
                </a:schemeClr>
              </a:solidFill>
              <a:latin typeface="AR CHRISTY" pitchFamily="2" charset="0"/>
            </a:endParaRPr>
          </a:p>
        </p:txBody>
      </p:sp>
    </p:spTree>
  </p:cSld>
  <p:clrMapOvr>
    <a:masterClrMapping/>
  </p:clrMapOvr>
  <p:transition>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5" name="4 Subtítulo"/>
          <p:cNvSpPr>
            <a:spLocks noGrp="1"/>
          </p:cNvSpPr>
          <p:nvPr>
            <p:ph type="subTitle" idx="1"/>
          </p:nvPr>
        </p:nvSpPr>
        <p:spPr>
          <a:xfrm>
            <a:off x="714348" y="642918"/>
            <a:ext cx="8143932" cy="5786478"/>
          </a:xfrm>
        </p:spPr>
        <p:txBody>
          <a:bodyPr>
            <a:normAutofit fontScale="62500" lnSpcReduction="20000"/>
          </a:bodyPr>
          <a:lstStyle/>
          <a:p>
            <a:pPr algn="l"/>
            <a:r>
              <a:rPr lang="es-CO" b="1" dirty="0">
                <a:solidFill>
                  <a:schemeClr val="accent2">
                    <a:lumMod val="60000"/>
                    <a:lumOff val="40000"/>
                  </a:schemeClr>
                </a:solidFill>
                <a:latin typeface="Cambria" pitchFamily="18" charset="0"/>
              </a:rPr>
              <a:t>La ADN polimerasa sólo agrega nucleótidos al extremo 3`de una cadena </a:t>
            </a:r>
            <a:r>
              <a:rPr lang="es-CO" b="1" dirty="0">
                <a:solidFill>
                  <a:schemeClr val="accent2">
                    <a:lumMod val="60000"/>
                    <a:lumOff val="40000"/>
                  </a:schemeClr>
                </a:solidFill>
                <a:latin typeface="Cambria" pitchFamily="18" charset="0"/>
              </a:rPr>
              <a:t>polinucleótida</a:t>
            </a:r>
            <a:r>
              <a:rPr lang="es-CO" b="1" dirty="0">
                <a:solidFill>
                  <a:schemeClr val="accent2">
                    <a:lumMod val="60000"/>
                    <a:lumOff val="40000"/>
                  </a:schemeClr>
                </a:solidFill>
                <a:latin typeface="Cambria" pitchFamily="18" charset="0"/>
              </a:rPr>
              <a:t> ya existente. Entonces al principio se fábrica un segmento pequeño de ARN, llamado ARN cebador o ARN primer y permite el inicio de la duplicación. Luego de esto la ADN polimerasa agrega nucleótidos al extremo 3`de ARN cebador. Posteriormente este ARN es degradado y su espacio ocupado por ADN.</a:t>
            </a:r>
          </a:p>
          <a:p>
            <a:pPr algn="l"/>
            <a:r>
              <a:rPr lang="es-CO" b="1" dirty="0">
                <a:solidFill>
                  <a:schemeClr val="accent2">
                    <a:lumMod val="60000"/>
                    <a:lumOff val="40000"/>
                  </a:schemeClr>
                </a:solidFill>
                <a:latin typeface="Cambria" pitchFamily="18" charset="0"/>
              </a:rPr>
              <a:t>La duplicación de ADN comienza en sitios específicos denominados orígenes de duplicación y ambas cadenas se duplican al mismo tiempo en una estructura con forma de Y que se conoce como horquilla de duplicación. Una de las hebras del ADN, la 3´ a 5`, se copia con facilidad en el sentido 5` a 3`, es la cadena continua. La otra cadena es discontinua porque se va sintetizando en fragmentos cortos, que se denominan:</a:t>
            </a:r>
          </a:p>
          <a:p>
            <a:pPr algn="l"/>
            <a:r>
              <a:rPr lang="es-CO" b="1" dirty="0">
                <a:solidFill>
                  <a:schemeClr val="accent2">
                    <a:lumMod val="60000"/>
                    <a:lumOff val="40000"/>
                  </a:schemeClr>
                </a:solidFill>
                <a:latin typeface="Cambria" pitchFamily="18" charset="0"/>
              </a:rPr>
              <a:t>Fragmentos de </a:t>
            </a:r>
            <a:r>
              <a:rPr lang="es-CO" b="1" dirty="0">
                <a:solidFill>
                  <a:schemeClr val="accent2">
                    <a:lumMod val="60000"/>
                    <a:lumOff val="40000"/>
                  </a:schemeClr>
                </a:solidFill>
                <a:latin typeface="Cambria" pitchFamily="18" charset="0"/>
              </a:rPr>
              <a:t>Okasaki</a:t>
            </a:r>
            <a:r>
              <a:rPr lang="es-CO" b="1" dirty="0">
                <a:solidFill>
                  <a:schemeClr val="accent2">
                    <a:lumMod val="60000"/>
                    <a:lumOff val="40000"/>
                  </a:schemeClr>
                </a:solidFill>
                <a:latin typeface="Cambria" pitchFamily="18" charset="0"/>
              </a:rPr>
              <a:t>: Cada fragmento de </a:t>
            </a:r>
            <a:r>
              <a:rPr lang="es-CO" b="1" dirty="0">
                <a:solidFill>
                  <a:schemeClr val="accent2">
                    <a:lumMod val="60000"/>
                    <a:lumOff val="40000"/>
                  </a:schemeClr>
                </a:solidFill>
                <a:latin typeface="Cambria" pitchFamily="18" charset="0"/>
              </a:rPr>
              <a:t>Okasaki</a:t>
            </a:r>
            <a:r>
              <a:rPr lang="es-CO" b="1" dirty="0">
                <a:solidFill>
                  <a:schemeClr val="accent2">
                    <a:lumMod val="60000"/>
                    <a:lumOff val="40000"/>
                  </a:schemeClr>
                </a:solidFill>
                <a:latin typeface="Cambria" pitchFamily="18" charset="0"/>
              </a:rPr>
              <a:t> es iniciado por un ARN cebador. Cuando un fragmento en crecimiento llega a otro ya sintetizado, una parte de la ADN polimerasa es degradada al ARN cebador previo permitiendo que la ADN </a:t>
            </a:r>
            <a:r>
              <a:rPr lang="es-CO" b="1" dirty="0">
                <a:solidFill>
                  <a:schemeClr val="accent2">
                    <a:lumMod val="60000"/>
                    <a:lumOff val="40000"/>
                  </a:schemeClr>
                </a:solidFill>
                <a:latin typeface="Cambria" pitchFamily="18" charset="0"/>
              </a:rPr>
              <a:t>ligasa</a:t>
            </a:r>
            <a:r>
              <a:rPr lang="es-CO" b="1" dirty="0">
                <a:solidFill>
                  <a:schemeClr val="accent2">
                    <a:lumMod val="60000"/>
                    <a:lumOff val="40000"/>
                  </a:schemeClr>
                </a:solidFill>
                <a:latin typeface="Cambria" pitchFamily="18" charset="0"/>
              </a:rPr>
              <a:t> una los extremos de un fragmento y otro.</a:t>
            </a:r>
          </a:p>
          <a:p>
            <a:pPr algn="l"/>
            <a:r>
              <a:rPr lang="es-CO" b="1" dirty="0">
                <a:solidFill>
                  <a:schemeClr val="accent2">
                    <a:lumMod val="60000"/>
                    <a:lumOff val="40000"/>
                  </a:schemeClr>
                </a:solidFill>
                <a:latin typeface="Cambria" pitchFamily="18" charset="0"/>
              </a:rPr>
              <a:t>La mayor parte de la síntesis de ADN es bidireccional. Una vez que se abre el ADN se forman dos horquillas de replicación.</a:t>
            </a:r>
          </a:p>
          <a:p>
            <a:pPr algn="l"/>
            <a:endParaRPr lang="es-CO" b="1" dirty="0">
              <a:solidFill>
                <a:schemeClr val="accent2">
                  <a:lumMod val="60000"/>
                  <a:lumOff val="40000"/>
                </a:schemeClr>
              </a:solidFill>
              <a:latin typeface="Cambria" pitchFamily="18" charset="0"/>
            </a:endParaRPr>
          </a:p>
        </p:txBody>
      </p:sp>
    </p:spTree>
  </p:cSld>
  <p:clrMapOvr>
    <a:masterClrMapping/>
  </p:clrMapOvr>
  <p:transition>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pic>
        <p:nvPicPr>
          <p:cNvPr id="15362" name="Picture 2" descr="Ácidos nucleicos"/>
          <p:cNvPicPr>
            <a:picLocks noChangeAspect="1" noChangeArrowheads="1"/>
          </p:cNvPicPr>
          <p:nvPr/>
        </p:nvPicPr>
        <p:blipFill>
          <a:blip r:embed="rId3" cstate="print"/>
          <a:srcRect/>
          <a:stretch>
            <a:fillRect/>
          </a:stretch>
        </p:blipFill>
        <p:spPr bwMode="auto">
          <a:xfrm>
            <a:off x="571472" y="357166"/>
            <a:ext cx="8001056" cy="6286544"/>
          </a:xfrm>
          <a:prstGeom prst="rect">
            <a:avLst/>
          </a:prstGeom>
          <a:ln>
            <a:solidFill>
              <a:schemeClr val="bg2">
                <a:lumMod val="75000"/>
              </a:schemeClr>
            </a:solidFill>
          </a:ln>
          <a:effectLst>
            <a:glow rad="63500">
              <a:schemeClr val="accent1">
                <a:satMod val="175000"/>
                <a:alpha val="40000"/>
              </a:schemeClr>
            </a:glow>
            <a:softEdge rad="112500"/>
          </a:effectLst>
        </p:spPr>
      </p:pic>
    </p:spTree>
  </p:cSld>
  <p:clrMapOvr>
    <a:masterClrMapping/>
  </p:clrMapOvr>
  <p:transition>
    <p:spli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4" name="3 Título"/>
          <p:cNvSpPr>
            <a:spLocks noGrp="1"/>
          </p:cNvSpPr>
          <p:nvPr>
            <p:ph type="ctrTitle"/>
          </p:nvPr>
        </p:nvSpPr>
        <p:spPr>
          <a:xfrm>
            <a:off x="785786" y="2857496"/>
            <a:ext cx="7772400" cy="1470025"/>
          </a:xfrm>
        </p:spPr>
        <p:txBody>
          <a:bodyPr>
            <a:normAutofit/>
          </a:bodyPr>
          <a:lstStyle/>
          <a:p>
            <a:r>
              <a:rPr lang="es-CO" sz="4800" b="1" dirty="0" smtClean="0">
                <a:solidFill>
                  <a:schemeClr val="accent2">
                    <a:lumMod val="60000"/>
                    <a:lumOff val="40000"/>
                  </a:schemeClr>
                </a:solidFill>
                <a:latin typeface="AR CHRISTY" pitchFamily="2" charset="0"/>
              </a:rPr>
              <a:t>CODIGO GENETICO</a:t>
            </a:r>
            <a:endParaRPr lang="es-CO" sz="4800" b="1" dirty="0">
              <a:solidFill>
                <a:schemeClr val="accent2">
                  <a:lumMod val="60000"/>
                  <a:lumOff val="40000"/>
                </a:schemeClr>
              </a:solidFill>
              <a:latin typeface="AR CHRISTY" pitchFamily="2" charset="0"/>
            </a:endParaRPr>
          </a:p>
        </p:txBody>
      </p:sp>
    </p:spTree>
  </p:cSld>
  <p:clrMapOvr>
    <a:masterClrMapping/>
  </p:clrMapOvr>
  <p:transition>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3" name="2 Subtítulo"/>
          <p:cNvSpPr>
            <a:spLocks noGrp="1"/>
          </p:cNvSpPr>
          <p:nvPr>
            <p:ph type="subTitle" idx="1"/>
          </p:nvPr>
        </p:nvSpPr>
        <p:spPr>
          <a:xfrm>
            <a:off x="428596" y="642918"/>
            <a:ext cx="8429684" cy="5857916"/>
          </a:xfrm>
        </p:spPr>
        <p:txBody>
          <a:bodyPr>
            <a:normAutofit fontScale="85000" lnSpcReduction="20000"/>
          </a:bodyPr>
          <a:lstStyle/>
          <a:p>
            <a:pPr algn="l"/>
            <a:r>
              <a:rPr lang="es-CO" b="1" dirty="0" smtClean="0">
                <a:solidFill>
                  <a:schemeClr val="accent2">
                    <a:lumMod val="60000"/>
                    <a:lumOff val="40000"/>
                  </a:schemeClr>
                </a:solidFill>
              </a:rPr>
              <a:t>Desde que se demostró, que las proteínas eran producto de los genes, y que cada gen estaba formado por fracciones de cadenas de ADN, los científicos llegaron a la conclusión de que, debe haber un código genético, mediante el cual, el orden de las cuatro bases nitrogenadas en el ADN, podría determinar la secuencia de aminoácidos en la formación de </a:t>
            </a:r>
            <a:r>
              <a:rPr lang="es-CO" b="1" dirty="0" smtClean="0">
                <a:solidFill>
                  <a:schemeClr val="accent2">
                    <a:lumMod val="60000"/>
                    <a:lumOff val="40000"/>
                  </a:schemeClr>
                </a:solidFill>
              </a:rPr>
              <a:t>polipéptidos</a:t>
            </a:r>
            <a:r>
              <a:rPr lang="es-CO" b="1" dirty="0" smtClean="0">
                <a:solidFill>
                  <a:schemeClr val="accent2">
                    <a:lumMod val="60000"/>
                    <a:lumOff val="40000"/>
                  </a:schemeClr>
                </a:solidFill>
              </a:rPr>
              <a:t>. En otras palabras, debe haber un proceso mediante el cual las bases nitrogenadas transmitan la información que dicta la síntesis de proteínas. Este proceso podría explicar cómo los genes controlan las formas y funciones de las células, tejidos y organismos. Como en el ADN sólo hay cuatro tipos de nucleótidos, y, sin embargo, las proteínas se constituyen con 20 clases diferentes de aminoácidos, el código genético no podría basarse en que un nucleótido especificara un aminoácido. </a:t>
            </a:r>
            <a:endParaRPr lang="es-CO" b="1" dirty="0">
              <a:solidFill>
                <a:schemeClr val="accent2">
                  <a:lumMod val="60000"/>
                  <a:lumOff val="40000"/>
                </a:schemeClr>
              </a:solidFill>
            </a:endParaRPr>
          </a:p>
        </p:txBody>
      </p:sp>
    </p:spTree>
  </p:cSld>
  <p:clrMapOvr>
    <a:masterClrMapping/>
  </p:clrMapOvr>
  <p:transition>
    <p:circl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3" name="2 Subtítulo"/>
          <p:cNvSpPr>
            <a:spLocks noGrp="1"/>
          </p:cNvSpPr>
          <p:nvPr>
            <p:ph type="subTitle" idx="1"/>
          </p:nvPr>
        </p:nvSpPr>
        <p:spPr>
          <a:xfrm>
            <a:off x="500034" y="571480"/>
            <a:ext cx="7929618" cy="5857916"/>
          </a:xfrm>
        </p:spPr>
        <p:txBody>
          <a:bodyPr>
            <a:normAutofit fontScale="70000" lnSpcReduction="20000"/>
          </a:bodyPr>
          <a:lstStyle/>
          <a:p>
            <a:pPr algn="l"/>
            <a:r>
              <a:rPr lang="es-CO" b="1" dirty="0" smtClean="0">
                <a:solidFill>
                  <a:schemeClr val="accent2">
                    <a:lumMod val="60000"/>
                    <a:lumOff val="40000"/>
                  </a:schemeClr>
                </a:solidFill>
              </a:rPr>
              <a:t>Las combinaciones de dos nucleótidos sólo podrían especificar 16 aminoácidos (42 = 16), de manera que el código debe estar formado por combinaciones de tres o más nucleótidos sucesivos. El orden de los tripletes, o como se han denominado, codones, podría definir el orden de los aminoácidos en el </a:t>
            </a:r>
            <a:r>
              <a:rPr lang="es-CO" b="1" dirty="0" smtClean="0">
                <a:solidFill>
                  <a:schemeClr val="accent2">
                    <a:lumMod val="60000"/>
                    <a:lumOff val="40000"/>
                  </a:schemeClr>
                </a:solidFill>
              </a:rPr>
              <a:t>polipéptido</a:t>
            </a:r>
            <a:r>
              <a:rPr lang="es-CO" b="1" dirty="0" smtClean="0">
                <a:solidFill>
                  <a:schemeClr val="accent2">
                    <a:lumMod val="60000"/>
                    <a:lumOff val="40000"/>
                  </a:schemeClr>
                </a:solidFill>
              </a:rPr>
              <a:t>. Diez años después de que Watson y </a:t>
            </a:r>
            <a:r>
              <a:rPr lang="es-CO" b="1" dirty="0" smtClean="0">
                <a:solidFill>
                  <a:schemeClr val="accent2">
                    <a:lumMod val="60000"/>
                    <a:lumOff val="40000"/>
                  </a:schemeClr>
                </a:solidFill>
              </a:rPr>
              <a:t>Crick</a:t>
            </a:r>
            <a:r>
              <a:rPr lang="es-CO" b="1" dirty="0" smtClean="0">
                <a:solidFill>
                  <a:schemeClr val="accent2">
                    <a:lumMod val="60000"/>
                    <a:lumOff val="40000"/>
                  </a:schemeClr>
                </a:solidFill>
              </a:rPr>
              <a:t> determinaran la estructura del ADN, el código genético fue descifrado y verificado. Su solución dependió en gran medida de las investigaciones llevadas a cabo sobre otro grupo de ácidos </a:t>
            </a:r>
            <a:r>
              <a:rPr lang="es-CO" b="1" dirty="0" smtClean="0">
                <a:solidFill>
                  <a:schemeClr val="accent2">
                    <a:lumMod val="60000"/>
                    <a:lumOff val="40000"/>
                  </a:schemeClr>
                </a:solidFill>
              </a:rPr>
              <a:t>nucleicos</a:t>
            </a:r>
            <a:r>
              <a:rPr lang="es-CO" b="1" dirty="0" smtClean="0">
                <a:solidFill>
                  <a:schemeClr val="accent2">
                    <a:lumMod val="60000"/>
                    <a:lumOff val="40000"/>
                  </a:schemeClr>
                </a:solidFill>
              </a:rPr>
              <a:t>, los ácidos ribonucleicos (ARN). Se observó que la obtención de un </a:t>
            </a:r>
            <a:r>
              <a:rPr lang="es-CO" b="1" dirty="0" smtClean="0">
                <a:solidFill>
                  <a:schemeClr val="accent2">
                    <a:lumMod val="60000"/>
                    <a:lumOff val="40000"/>
                  </a:schemeClr>
                </a:solidFill>
              </a:rPr>
              <a:t>polipéptido</a:t>
            </a:r>
            <a:r>
              <a:rPr lang="es-CO" b="1" dirty="0" smtClean="0">
                <a:solidFill>
                  <a:schemeClr val="accent2">
                    <a:lumMod val="60000"/>
                    <a:lumOff val="40000"/>
                  </a:schemeClr>
                </a:solidFill>
              </a:rPr>
              <a:t> a partir del ADN se producía de forma indirecta a través de una molécula intermedia conocida como ARN mensajero (</a:t>
            </a:r>
            <a:r>
              <a:rPr lang="es-CO" b="1" dirty="0" smtClean="0">
                <a:solidFill>
                  <a:schemeClr val="accent2">
                    <a:lumMod val="60000"/>
                    <a:lumOff val="40000"/>
                  </a:schemeClr>
                </a:solidFill>
              </a:rPr>
              <a:t>ARNm</a:t>
            </a:r>
            <a:r>
              <a:rPr lang="es-CO" b="1" dirty="0" smtClean="0">
                <a:solidFill>
                  <a:schemeClr val="accent2">
                    <a:lumMod val="60000"/>
                    <a:lumOff val="40000"/>
                  </a:schemeClr>
                </a:solidFill>
              </a:rPr>
              <a:t>). Parte del ADN se desenrolla de su empaquetamiento cromosómico, y las dos cadenas se separan en una porción de su longitud. Una de ellas actúa como plantilla sobre la que se forma el </a:t>
            </a:r>
            <a:r>
              <a:rPr lang="es-CO" b="1" dirty="0" smtClean="0">
                <a:solidFill>
                  <a:schemeClr val="accent2">
                    <a:lumMod val="60000"/>
                    <a:lumOff val="40000"/>
                  </a:schemeClr>
                </a:solidFill>
              </a:rPr>
              <a:t>ARNm</a:t>
            </a:r>
            <a:r>
              <a:rPr lang="es-CO" b="1" dirty="0" smtClean="0">
                <a:solidFill>
                  <a:schemeClr val="accent2">
                    <a:lumMod val="60000"/>
                    <a:lumOff val="40000"/>
                  </a:schemeClr>
                </a:solidFill>
              </a:rPr>
              <a:t> (con la ayuda de una enzima denominada ARN polimerasa). </a:t>
            </a:r>
          </a:p>
          <a:p>
            <a:endParaRPr lang="es-CO" b="1" dirty="0" smtClean="0"/>
          </a:p>
          <a:p>
            <a:endParaRPr lang="es-CO" b="1" dirty="0"/>
          </a:p>
        </p:txBody>
      </p:sp>
    </p:spTree>
  </p:cSld>
  <p:clrMapOvr>
    <a:masterClrMapping/>
  </p:clrMapOvr>
  <p:transition>
    <p:plus/>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3" name="2 Subtítulo"/>
          <p:cNvSpPr>
            <a:spLocks noGrp="1"/>
          </p:cNvSpPr>
          <p:nvPr>
            <p:ph type="subTitle" idx="1"/>
          </p:nvPr>
        </p:nvSpPr>
        <p:spPr>
          <a:xfrm>
            <a:off x="642910" y="642918"/>
            <a:ext cx="8072494" cy="5786478"/>
          </a:xfrm>
        </p:spPr>
        <p:txBody>
          <a:bodyPr>
            <a:normAutofit fontScale="77500" lnSpcReduction="20000"/>
          </a:bodyPr>
          <a:lstStyle/>
          <a:p>
            <a:pPr algn="l"/>
            <a:r>
              <a:rPr lang="es-CO" b="1" dirty="0" smtClean="0">
                <a:solidFill>
                  <a:schemeClr val="accent2">
                    <a:lumMod val="60000"/>
                    <a:lumOff val="40000"/>
                  </a:schemeClr>
                </a:solidFill>
              </a:rPr>
              <a:t>Universalidad del código genético</a:t>
            </a:r>
            <a:br>
              <a:rPr lang="es-CO" b="1" dirty="0" smtClean="0">
                <a:solidFill>
                  <a:schemeClr val="accent2">
                    <a:lumMod val="60000"/>
                    <a:lumOff val="40000"/>
                  </a:schemeClr>
                </a:solidFill>
              </a:rPr>
            </a:br>
            <a:r>
              <a:rPr lang="es-CO" b="1" dirty="0" smtClean="0">
                <a:solidFill>
                  <a:schemeClr val="accent2">
                    <a:lumMod val="60000"/>
                    <a:lumOff val="40000"/>
                  </a:schemeClr>
                </a:solidFill>
              </a:rPr>
              <a:t>Tres décadas han pasado ya desde que fue descifrado el código genético, y muchas son las proteínas, RNAM y DNA que se han estudiado. Las pruebas son ahora abrumadoras: el código genético es universal para prácticamente todos los seres vivos, desde la </a:t>
            </a:r>
            <a:r>
              <a:rPr lang="es-CO" b="1" dirty="0" smtClean="0">
                <a:solidFill>
                  <a:schemeClr val="accent2">
                    <a:lumMod val="60000"/>
                    <a:lumOff val="40000"/>
                  </a:schemeClr>
                </a:solidFill>
              </a:rPr>
              <a:t>Escherichia</a:t>
            </a:r>
            <a:r>
              <a:rPr lang="es-CO" b="1" dirty="0" smtClean="0">
                <a:solidFill>
                  <a:schemeClr val="accent2">
                    <a:lumMod val="60000"/>
                    <a:lumOff val="40000"/>
                  </a:schemeClr>
                </a:solidFill>
              </a:rPr>
              <a:t> </a:t>
            </a:r>
            <a:r>
              <a:rPr lang="es-CO" b="1" dirty="0" smtClean="0">
                <a:solidFill>
                  <a:schemeClr val="accent2">
                    <a:lumMod val="60000"/>
                    <a:lumOff val="40000"/>
                  </a:schemeClr>
                </a:solidFill>
              </a:rPr>
              <a:t>coli</a:t>
            </a:r>
            <a:r>
              <a:rPr lang="es-CO" b="1" dirty="0" smtClean="0">
                <a:solidFill>
                  <a:schemeClr val="accent2">
                    <a:lumMod val="60000"/>
                    <a:lumOff val="40000"/>
                  </a:schemeClr>
                </a:solidFill>
              </a:rPr>
              <a:t> al </a:t>
            </a:r>
            <a:r>
              <a:rPr lang="es-CO" b="1" dirty="0" smtClean="0">
                <a:solidFill>
                  <a:schemeClr val="accent2">
                    <a:lumMod val="60000"/>
                    <a:lumOff val="40000"/>
                  </a:schemeClr>
                </a:solidFill>
              </a:rPr>
              <a:t>Homosapiens</a:t>
            </a:r>
            <a:r>
              <a:rPr lang="es-CO" b="1" dirty="0" smtClean="0">
                <a:solidFill>
                  <a:schemeClr val="accent2">
                    <a:lumMod val="60000"/>
                    <a:lumOff val="40000"/>
                  </a:schemeClr>
                </a:solidFill>
              </a:rPr>
              <a:t>. UUA, por ejemplo, codifica para el aminoácido leucina, no sólo en los procariotas, sino también en protistas, hongos, plantas y animales. El 1 código genético, desde sus orígenes se ha mantenido constante y es la prueba fehaciente de la unidad de todos los seres vivos.</a:t>
            </a:r>
            <a:r>
              <a:rPr lang="es-CO" b="1" i="1" dirty="0" smtClean="0">
                <a:solidFill>
                  <a:schemeClr val="accent2">
                    <a:lumMod val="60000"/>
                    <a:lumOff val="40000"/>
                  </a:schemeClr>
                </a:solidFill>
              </a:rPr>
              <a:t/>
            </a:r>
            <a:br>
              <a:rPr lang="es-CO" b="1" i="1" dirty="0" smtClean="0">
                <a:solidFill>
                  <a:schemeClr val="accent2">
                    <a:lumMod val="60000"/>
                    <a:lumOff val="40000"/>
                  </a:schemeClr>
                </a:solidFill>
              </a:rPr>
            </a:br>
            <a:r>
              <a:rPr lang="es-CO" b="1" dirty="0" smtClean="0">
                <a:solidFill>
                  <a:schemeClr val="accent2">
                    <a:lumMod val="60000"/>
                    <a:lumOff val="40000"/>
                  </a:schemeClr>
                </a:solidFill>
              </a:rPr>
              <a:t>Sin embargo, se han hallado algunas excepciones en el código genético .La mayoría de ellas se refieren a las mitocondrias, las cuales contienen su propio DNA, transcriben sus propios RNA y conducen la síntesis de algunas proteínas. En algunos casos, el código mitocondrial es distinto de los cromosomas de procariotas y eucariotas.</a:t>
            </a:r>
          </a:p>
          <a:p>
            <a:pPr algn="l"/>
            <a:endParaRPr lang="es-CO" b="1" dirty="0">
              <a:solidFill>
                <a:schemeClr val="accent2">
                  <a:lumMod val="60000"/>
                  <a:lumOff val="40000"/>
                </a:schemeClr>
              </a:solidFill>
            </a:endParaRPr>
          </a:p>
        </p:txBody>
      </p:sp>
    </p:spTree>
  </p:cSld>
  <p:clrMapOvr>
    <a:masterClrMapping/>
  </p:clrMapOvr>
  <p:transition>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6" name="5 Subtítulo"/>
          <p:cNvSpPr>
            <a:spLocks noGrp="1"/>
          </p:cNvSpPr>
          <p:nvPr>
            <p:ph type="subTitle" idx="1"/>
          </p:nvPr>
        </p:nvSpPr>
        <p:spPr>
          <a:xfrm>
            <a:off x="357158" y="214290"/>
            <a:ext cx="8501122" cy="6215106"/>
          </a:xfrm>
        </p:spPr>
        <p:txBody>
          <a:bodyPr>
            <a:normAutofit fontScale="70000" lnSpcReduction="20000"/>
          </a:bodyPr>
          <a:lstStyle/>
          <a:p>
            <a:pPr algn="l"/>
            <a:r>
              <a:rPr lang="es-CO" b="1" dirty="0">
                <a:solidFill>
                  <a:schemeClr val="accent2">
                    <a:lumMod val="60000"/>
                    <a:lumOff val="40000"/>
                  </a:schemeClr>
                </a:solidFill>
                <a:latin typeface="Cambria" pitchFamily="18" charset="0"/>
              </a:rPr>
              <a:t>Los ácidos </a:t>
            </a:r>
            <a:r>
              <a:rPr lang="es-CO" b="1" dirty="0" smtClean="0">
                <a:solidFill>
                  <a:schemeClr val="accent2">
                    <a:lumMod val="60000"/>
                    <a:lumOff val="40000"/>
                  </a:schemeClr>
                </a:solidFill>
                <a:latin typeface="Cambria" pitchFamily="18" charset="0"/>
              </a:rPr>
              <a:t>nucleídos </a:t>
            </a:r>
            <a:r>
              <a:rPr lang="es-CO" b="1" dirty="0">
                <a:solidFill>
                  <a:schemeClr val="accent2">
                    <a:lumMod val="60000"/>
                    <a:lumOff val="40000"/>
                  </a:schemeClr>
                </a:solidFill>
                <a:latin typeface="Cambria" pitchFamily="18" charset="0"/>
              </a:rPr>
              <a:t>son macromoléculas complejas de suma importancia biológica, ya que todos los organismos vivos contienen ácidos </a:t>
            </a:r>
            <a:r>
              <a:rPr lang="es-CO" b="1" dirty="0" smtClean="0">
                <a:solidFill>
                  <a:schemeClr val="accent2">
                    <a:lumMod val="60000"/>
                    <a:lumOff val="40000"/>
                  </a:schemeClr>
                </a:solidFill>
                <a:latin typeface="Cambria" pitchFamily="18" charset="0"/>
              </a:rPr>
              <a:t>nucleídos </a:t>
            </a:r>
            <a:r>
              <a:rPr lang="es-CO" b="1" dirty="0">
                <a:solidFill>
                  <a:schemeClr val="accent2">
                    <a:lumMod val="60000"/>
                    <a:lumOff val="40000"/>
                  </a:schemeClr>
                </a:solidFill>
                <a:latin typeface="Cambria" pitchFamily="18" charset="0"/>
              </a:rPr>
              <a:t>en forma de ácido desoxirribonucleico (ADN) y ribonucleico (ARN). Sin embargo; algunos virus sólo contienen ARN, mientras que otros sólo poseen ADN.</a:t>
            </a:r>
          </a:p>
          <a:p>
            <a:pPr algn="l"/>
            <a:r>
              <a:rPr lang="es-CO" b="1" dirty="0">
                <a:solidFill>
                  <a:schemeClr val="accent2">
                    <a:lumMod val="60000"/>
                    <a:lumOff val="40000"/>
                  </a:schemeClr>
                </a:solidFill>
                <a:latin typeface="Cambria" pitchFamily="18" charset="0"/>
              </a:rPr>
              <a:t>Se les denomina así porque fueron aislados por primera vez del núcleo de células vivas. No obstante, ciertos ácidos </a:t>
            </a:r>
            <a:r>
              <a:rPr lang="es-CO" b="1" dirty="0" smtClean="0">
                <a:solidFill>
                  <a:schemeClr val="accent2">
                    <a:lumMod val="60000"/>
                    <a:lumOff val="40000"/>
                  </a:schemeClr>
                </a:solidFill>
                <a:latin typeface="Cambria" pitchFamily="18" charset="0"/>
              </a:rPr>
              <a:t>nucleídos </a:t>
            </a:r>
            <a:r>
              <a:rPr lang="es-CO" b="1" dirty="0">
                <a:solidFill>
                  <a:schemeClr val="accent2">
                    <a:lumMod val="60000"/>
                    <a:lumOff val="40000"/>
                  </a:schemeClr>
                </a:solidFill>
                <a:latin typeface="Cambria" pitchFamily="18" charset="0"/>
              </a:rPr>
              <a:t>no se encuentran en el núcleo de la célula, sino en el citoplasma celular. </a:t>
            </a:r>
          </a:p>
          <a:p>
            <a:pPr algn="l"/>
            <a:r>
              <a:rPr lang="es-CO" b="1" dirty="0">
                <a:solidFill>
                  <a:schemeClr val="accent2">
                    <a:lumMod val="60000"/>
                    <a:lumOff val="40000"/>
                  </a:schemeClr>
                </a:solidFill>
                <a:latin typeface="Cambria" pitchFamily="18" charset="0"/>
              </a:rPr>
              <a:t>Sin duda alguna, los ácidos </a:t>
            </a:r>
            <a:r>
              <a:rPr lang="es-CO" b="1" dirty="0" smtClean="0">
                <a:solidFill>
                  <a:schemeClr val="accent2">
                    <a:lumMod val="60000"/>
                    <a:lumOff val="40000"/>
                  </a:schemeClr>
                </a:solidFill>
                <a:latin typeface="Cambria" pitchFamily="18" charset="0"/>
              </a:rPr>
              <a:t>nucleídos </a:t>
            </a:r>
            <a:r>
              <a:rPr lang="es-CO" b="1" dirty="0">
                <a:solidFill>
                  <a:schemeClr val="accent2">
                    <a:lumMod val="60000"/>
                    <a:lumOff val="40000"/>
                  </a:schemeClr>
                </a:solidFill>
                <a:latin typeface="Cambria" pitchFamily="18" charset="0"/>
              </a:rPr>
              <a:t>son las sustancias fundamentales de los seres vivos, y se cree que aparecieron hace unos 3.000 millones de años, cuando surgieron en la Tierra las formas de vida más elementales. Y los investigadores han aceptado que el origen del código genético que portan estas moléculas es muy cercano al tiempo del origen de vida en la Tierra. Por ello, es que gracias al arduo trabajo realizado por los científicos, han conseguido descifrarlo, es decir, determinar la forma en que la secuencia de los ácidos </a:t>
            </a:r>
            <a:r>
              <a:rPr lang="es-CO" b="1" dirty="0" smtClean="0">
                <a:solidFill>
                  <a:schemeClr val="accent2">
                    <a:lumMod val="60000"/>
                    <a:lumOff val="40000"/>
                  </a:schemeClr>
                </a:solidFill>
                <a:latin typeface="Cambria" pitchFamily="18" charset="0"/>
              </a:rPr>
              <a:t>nucleídos </a:t>
            </a:r>
            <a:r>
              <a:rPr lang="es-CO" b="1" dirty="0">
                <a:solidFill>
                  <a:schemeClr val="accent2">
                    <a:lumMod val="60000"/>
                    <a:lumOff val="40000"/>
                  </a:schemeClr>
                </a:solidFill>
                <a:latin typeface="Cambria" pitchFamily="18" charset="0"/>
              </a:rPr>
              <a:t>dicta la estructura de las </a:t>
            </a:r>
            <a:r>
              <a:rPr lang="es-CO" b="1" dirty="0" smtClean="0">
                <a:solidFill>
                  <a:schemeClr val="accent2">
                    <a:lumMod val="60000"/>
                    <a:lumOff val="40000"/>
                  </a:schemeClr>
                </a:solidFill>
                <a:latin typeface="Cambria" pitchFamily="18" charset="0"/>
              </a:rPr>
              <a:t>proteínas</a:t>
            </a:r>
            <a:endParaRPr lang="es-CO" b="1" dirty="0">
              <a:solidFill>
                <a:schemeClr val="accent2">
                  <a:lumMod val="60000"/>
                  <a:lumOff val="40000"/>
                </a:schemeClr>
              </a:solidFill>
              <a:latin typeface="Cambria" pitchFamily="18" charset="0"/>
            </a:endParaRP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pic>
        <p:nvPicPr>
          <p:cNvPr id="4098" name="Picture 2" descr="Ácidos nucleicos"/>
          <p:cNvPicPr>
            <a:picLocks noChangeAspect="1" noChangeArrowheads="1"/>
          </p:cNvPicPr>
          <p:nvPr/>
        </p:nvPicPr>
        <p:blipFill>
          <a:blip r:embed="rId3" cstate="print"/>
          <a:srcRect/>
          <a:stretch>
            <a:fillRect/>
          </a:stretch>
        </p:blipFill>
        <p:spPr bwMode="auto">
          <a:xfrm>
            <a:off x="642910" y="285728"/>
            <a:ext cx="8072494" cy="6357982"/>
          </a:xfrm>
          <a:prstGeom prst="rect">
            <a:avLst/>
          </a:prstGeom>
          <a:noFill/>
        </p:spPr>
      </p:pic>
    </p:spTree>
  </p:cSld>
  <p:clrMapOvr>
    <a:masterClrMapping/>
  </p:clrMapOvr>
  <p:transition>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2" name="1 Título"/>
          <p:cNvSpPr>
            <a:spLocks noGrp="1"/>
          </p:cNvSpPr>
          <p:nvPr>
            <p:ph type="ctrTitle"/>
          </p:nvPr>
        </p:nvSpPr>
        <p:spPr/>
        <p:txBody>
          <a:bodyPr>
            <a:normAutofit/>
          </a:bodyPr>
          <a:lstStyle/>
          <a:p>
            <a:r>
              <a:rPr lang="es-CO" sz="4800" b="1" dirty="0" smtClean="0">
                <a:solidFill>
                  <a:schemeClr val="accent2">
                    <a:lumMod val="60000"/>
                    <a:lumOff val="40000"/>
                  </a:schemeClr>
                </a:solidFill>
                <a:latin typeface="AR CHRISTY" pitchFamily="2" charset="0"/>
              </a:rPr>
              <a:t>CARACTERISTICAS</a:t>
            </a:r>
            <a:endParaRPr lang="es-CO" sz="4800" b="1" dirty="0">
              <a:solidFill>
                <a:schemeClr val="accent2">
                  <a:lumMod val="60000"/>
                  <a:lumOff val="40000"/>
                </a:schemeClr>
              </a:solidFill>
              <a:latin typeface="AR CHRISTY" pitchFamily="2" charset="0"/>
            </a:endParaRPr>
          </a:p>
        </p:txBody>
      </p:sp>
    </p:spTree>
  </p:cSld>
  <p:clrMapOvr>
    <a:masterClrMapping/>
  </p:clrMapOvr>
  <p:transition>
    <p:cover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3" name="2 Subtítulo"/>
          <p:cNvSpPr>
            <a:spLocks noGrp="1"/>
          </p:cNvSpPr>
          <p:nvPr>
            <p:ph type="subTitle" idx="1"/>
          </p:nvPr>
        </p:nvSpPr>
        <p:spPr>
          <a:xfrm>
            <a:off x="785786" y="1357298"/>
            <a:ext cx="6986614" cy="4786346"/>
          </a:xfrm>
        </p:spPr>
        <p:txBody>
          <a:bodyPr>
            <a:normAutofit fontScale="70000" lnSpcReduction="20000"/>
          </a:bodyPr>
          <a:lstStyle/>
          <a:p>
            <a:pPr algn="l"/>
            <a:r>
              <a:rPr lang="es-CO" b="1" dirty="0" smtClean="0">
                <a:solidFill>
                  <a:schemeClr val="accent2">
                    <a:lumMod val="60000"/>
                    <a:lumOff val="40000"/>
                  </a:schemeClr>
                </a:solidFill>
              </a:rPr>
              <a:t>- Es universal, pues lo utilizan casi todos los seres vivos conocidos. Solo existen algunas excepciones en unos pocos tripletes en bacterias.</a:t>
            </a:r>
          </a:p>
          <a:p>
            <a:pPr algn="l"/>
            <a:r>
              <a:rPr lang="es-CO" b="1" dirty="0" smtClean="0">
                <a:solidFill>
                  <a:schemeClr val="accent2">
                    <a:lumMod val="60000"/>
                    <a:lumOff val="40000"/>
                  </a:schemeClr>
                </a:solidFill>
              </a:rPr>
              <a:t>- No es </a:t>
            </a:r>
            <a:r>
              <a:rPr lang="es-CO" b="1" dirty="0" smtClean="0">
                <a:solidFill>
                  <a:schemeClr val="accent2">
                    <a:lumMod val="60000"/>
                    <a:lumOff val="40000"/>
                  </a:schemeClr>
                </a:solidFill>
              </a:rPr>
              <a:t>ambigüo</a:t>
            </a:r>
            <a:r>
              <a:rPr lang="es-CO" b="1" dirty="0" smtClean="0">
                <a:solidFill>
                  <a:schemeClr val="accent2">
                    <a:lumMod val="60000"/>
                    <a:lumOff val="40000"/>
                  </a:schemeClr>
                </a:solidFill>
              </a:rPr>
              <a:t>, pues cada triplete tiene su propio significado</a:t>
            </a:r>
          </a:p>
          <a:p>
            <a:pPr algn="l"/>
            <a:r>
              <a:rPr lang="es-CO" b="1" dirty="0" smtClean="0">
                <a:solidFill>
                  <a:schemeClr val="accent2">
                    <a:lumMod val="60000"/>
                    <a:lumOff val="40000"/>
                  </a:schemeClr>
                </a:solidFill>
              </a:rPr>
              <a:t>- Todos los tripletes tienen sentido, bien codifican un aminoácido o bien indican terminación de lectura.</a:t>
            </a:r>
          </a:p>
          <a:p>
            <a:pPr algn="l"/>
            <a:r>
              <a:rPr lang="es-CO" b="1" dirty="0" smtClean="0">
                <a:solidFill>
                  <a:schemeClr val="accent2">
                    <a:lumMod val="60000"/>
                    <a:lumOff val="40000"/>
                  </a:schemeClr>
                </a:solidFill>
              </a:rPr>
              <a:t>- Está degenerado, pues hay varios tripletes para un mismo aminoácido, es decir hay codones sinónimos.</a:t>
            </a:r>
          </a:p>
          <a:p>
            <a:pPr algn="l"/>
            <a:r>
              <a:rPr lang="es-CO" b="1" dirty="0" smtClean="0">
                <a:solidFill>
                  <a:schemeClr val="accent2">
                    <a:lumMod val="60000"/>
                    <a:lumOff val="40000"/>
                  </a:schemeClr>
                </a:solidFill>
              </a:rPr>
              <a:t>- Carece de solapamiento, es decir los tripletes no comparten bases nitrogenadas.</a:t>
            </a:r>
          </a:p>
          <a:p>
            <a:pPr algn="l"/>
            <a:r>
              <a:rPr lang="es-CO" b="1" dirty="0" smtClean="0">
                <a:solidFill>
                  <a:schemeClr val="accent2">
                    <a:lumMod val="60000"/>
                    <a:lumOff val="40000"/>
                  </a:schemeClr>
                </a:solidFill>
              </a:rPr>
              <a:t>Es unidireccional, pues los tripletes se leen en el sentido 5´-3´. </a:t>
            </a:r>
          </a:p>
          <a:p>
            <a:pPr algn="l"/>
            <a:endParaRPr lang="es-CO" b="1" dirty="0">
              <a:solidFill>
                <a:schemeClr val="accent2">
                  <a:lumMod val="60000"/>
                  <a:lumOff val="40000"/>
                </a:schemeClr>
              </a:solidFill>
            </a:endParaRPr>
          </a:p>
        </p:txBody>
      </p:sp>
    </p:spTree>
  </p:cSld>
  <p:clrMapOvr>
    <a:masterClrMapping/>
  </p:clrMapOvr>
  <p:transition>
    <p:cover dir="l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2" name="1 Título"/>
          <p:cNvSpPr>
            <a:spLocks noGrp="1"/>
          </p:cNvSpPr>
          <p:nvPr>
            <p:ph type="ctrTitle"/>
          </p:nvPr>
        </p:nvSpPr>
        <p:spPr/>
        <p:txBody>
          <a:bodyPr>
            <a:normAutofit/>
          </a:bodyPr>
          <a:lstStyle/>
          <a:p>
            <a:r>
              <a:rPr lang="es-CO" sz="4800" b="1" dirty="0" smtClean="0">
                <a:solidFill>
                  <a:schemeClr val="accent2">
                    <a:lumMod val="60000"/>
                    <a:lumOff val="40000"/>
                  </a:schemeClr>
                </a:solidFill>
                <a:latin typeface="AR CHRISTY" pitchFamily="2" charset="0"/>
              </a:rPr>
              <a:t>SINTESIS DE PROTEINAS</a:t>
            </a:r>
            <a:endParaRPr lang="es-CO" sz="4800" b="1" dirty="0">
              <a:solidFill>
                <a:schemeClr val="accent2">
                  <a:lumMod val="60000"/>
                  <a:lumOff val="40000"/>
                </a:schemeClr>
              </a:solidFill>
              <a:latin typeface="AR CHRISTY" pitchFamily="2" charset="0"/>
            </a:endParaRPr>
          </a:p>
        </p:txBody>
      </p:sp>
    </p:spTree>
  </p:cSld>
  <p:clrMapOvr>
    <a:masterClrMapping/>
  </p:clrMapOvr>
  <p:transition>
    <p:cover dir="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3" name="2 Subtítulo"/>
          <p:cNvSpPr>
            <a:spLocks noGrp="1"/>
          </p:cNvSpPr>
          <p:nvPr>
            <p:ph type="subTitle" idx="1"/>
          </p:nvPr>
        </p:nvSpPr>
        <p:spPr>
          <a:xfrm>
            <a:off x="571472" y="357166"/>
            <a:ext cx="8215370" cy="5857916"/>
          </a:xfrm>
        </p:spPr>
        <p:txBody>
          <a:bodyPr>
            <a:normAutofit fontScale="40000" lnSpcReduction="20000"/>
          </a:bodyPr>
          <a:lstStyle/>
          <a:p>
            <a:r>
              <a:rPr lang="es-CO" sz="4200" b="1" dirty="0" smtClean="0">
                <a:solidFill>
                  <a:schemeClr val="accent2">
                    <a:lumMod val="60000"/>
                    <a:lumOff val="40000"/>
                  </a:schemeClr>
                </a:solidFill>
                <a:latin typeface="Cambria" pitchFamily="18" charset="0"/>
              </a:rPr>
              <a:t>La traducción del </a:t>
            </a:r>
            <a:r>
              <a:rPr lang="es-CO" sz="4200" b="1" dirty="0" smtClean="0">
                <a:solidFill>
                  <a:schemeClr val="accent2">
                    <a:lumMod val="60000"/>
                    <a:lumOff val="40000"/>
                  </a:schemeClr>
                </a:solidFill>
                <a:latin typeface="Cambria" pitchFamily="18" charset="0"/>
              </a:rPr>
              <a:t>ARNm</a:t>
            </a:r>
            <a:endParaRPr lang="es-CO" sz="4200" b="1" dirty="0" smtClean="0">
              <a:solidFill>
                <a:schemeClr val="accent2">
                  <a:lumMod val="60000"/>
                  <a:lumOff val="40000"/>
                </a:schemeClr>
              </a:solidFill>
              <a:latin typeface="Cambria" pitchFamily="18" charset="0"/>
            </a:endParaRPr>
          </a:p>
          <a:p>
            <a:r>
              <a:rPr lang="es-CO" sz="4200" b="1" dirty="0" smtClean="0">
                <a:solidFill>
                  <a:schemeClr val="accent2">
                    <a:lumMod val="60000"/>
                    <a:lumOff val="40000"/>
                  </a:schemeClr>
                </a:solidFill>
                <a:latin typeface="Cambria" pitchFamily="18" charset="0"/>
              </a:rPr>
              <a:t> El ARN mensajero es el que lleva la información para la síntesis de </a:t>
            </a:r>
            <a:r>
              <a:rPr lang="es-CO" sz="4200" b="1" dirty="0" smtClean="0">
                <a:solidFill>
                  <a:schemeClr val="accent2">
                    <a:lumMod val="60000"/>
                    <a:lumOff val="40000"/>
                  </a:schemeClr>
                </a:solidFill>
                <a:latin typeface="Cambria" pitchFamily="18" charset="0"/>
              </a:rPr>
              <a:t>proteinas</a:t>
            </a:r>
            <a:r>
              <a:rPr lang="es-CO" sz="4200" b="1" dirty="0" smtClean="0">
                <a:solidFill>
                  <a:schemeClr val="accent2">
                    <a:lumMod val="60000"/>
                    <a:lumOff val="40000"/>
                  </a:schemeClr>
                </a:solidFill>
                <a:latin typeface="Cambria" pitchFamily="18" charset="0"/>
              </a:rPr>
              <a:t> , es decir, determina el orden en que se unirán los aminoácidos.</a:t>
            </a:r>
          </a:p>
          <a:p>
            <a:r>
              <a:rPr lang="es-CO" sz="4200" b="1" dirty="0" smtClean="0">
                <a:solidFill>
                  <a:schemeClr val="accent2">
                    <a:lumMod val="60000"/>
                    <a:lumOff val="40000"/>
                  </a:schemeClr>
                </a:solidFill>
                <a:latin typeface="Cambria" pitchFamily="18" charset="0"/>
              </a:rPr>
              <a:t>La síntesis o traducción tiene lugar en los ribosomas del citoplasma celular. Los aminoácidos son transportados por el ARN de transferencia (</a:t>
            </a:r>
            <a:r>
              <a:rPr lang="es-CO" sz="4200" b="1" dirty="0" smtClean="0">
                <a:solidFill>
                  <a:schemeClr val="accent2">
                    <a:lumMod val="60000"/>
                    <a:lumOff val="40000"/>
                  </a:schemeClr>
                </a:solidFill>
                <a:latin typeface="Cambria" pitchFamily="18" charset="0"/>
              </a:rPr>
              <a:t>ARNt</a:t>
            </a:r>
            <a:r>
              <a:rPr lang="es-CO" sz="4200" b="1" dirty="0" smtClean="0">
                <a:solidFill>
                  <a:schemeClr val="accent2">
                    <a:lumMod val="60000"/>
                    <a:lumOff val="40000"/>
                  </a:schemeClr>
                </a:solidFill>
                <a:latin typeface="Cambria" pitchFamily="18" charset="0"/>
              </a:rPr>
              <a:t>) , específico para cada uno de ellos, y son llevados hasta el ARN mensajero (</a:t>
            </a:r>
            <a:r>
              <a:rPr lang="es-CO" sz="4200" b="1" dirty="0" smtClean="0">
                <a:solidFill>
                  <a:schemeClr val="accent2">
                    <a:lumMod val="60000"/>
                    <a:lumOff val="40000"/>
                  </a:schemeClr>
                </a:solidFill>
                <a:latin typeface="Cambria" pitchFamily="18" charset="0"/>
              </a:rPr>
              <a:t>ARNm</a:t>
            </a:r>
            <a:r>
              <a:rPr lang="es-CO" sz="4200" b="1" dirty="0" smtClean="0">
                <a:solidFill>
                  <a:schemeClr val="accent2">
                    <a:lumMod val="60000"/>
                    <a:lumOff val="40000"/>
                  </a:schemeClr>
                </a:solidFill>
                <a:latin typeface="Cambria" pitchFamily="18" charset="0"/>
              </a:rPr>
              <a:t>), dónde se aparean el codón de éste y el </a:t>
            </a:r>
            <a:r>
              <a:rPr lang="es-CO" sz="4200" b="1" dirty="0" smtClean="0">
                <a:solidFill>
                  <a:schemeClr val="accent2">
                    <a:lumMod val="60000"/>
                    <a:lumOff val="40000"/>
                  </a:schemeClr>
                </a:solidFill>
                <a:latin typeface="Cambria" pitchFamily="18" charset="0"/>
              </a:rPr>
              <a:t>anticodón</a:t>
            </a:r>
            <a:r>
              <a:rPr lang="es-CO" sz="4200" b="1" dirty="0" smtClean="0">
                <a:solidFill>
                  <a:schemeClr val="accent2">
                    <a:lumMod val="60000"/>
                    <a:lumOff val="40000"/>
                  </a:schemeClr>
                </a:solidFill>
                <a:latin typeface="Cambria" pitchFamily="18" charset="0"/>
              </a:rPr>
              <a:t> del ARN de transferencia, por complementariedad de bases, y de ésta forma se </a:t>
            </a:r>
            <a:r>
              <a:rPr lang="es-CO" sz="4200" b="1" dirty="0" smtClean="0">
                <a:solidFill>
                  <a:schemeClr val="accent2">
                    <a:lumMod val="60000"/>
                    <a:lumOff val="40000"/>
                  </a:schemeClr>
                </a:solidFill>
                <a:latin typeface="Cambria" pitchFamily="18" charset="0"/>
              </a:rPr>
              <a:t>situa</a:t>
            </a:r>
            <a:r>
              <a:rPr lang="es-CO" sz="4200" b="1" dirty="0" smtClean="0">
                <a:solidFill>
                  <a:schemeClr val="accent2">
                    <a:lumMod val="60000"/>
                    <a:lumOff val="40000"/>
                  </a:schemeClr>
                </a:solidFill>
                <a:latin typeface="Cambria" pitchFamily="18" charset="0"/>
              </a:rPr>
              <a:t> en la posición que les corresponde.</a:t>
            </a:r>
          </a:p>
          <a:p>
            <a:r>
              <a:rPr lang="es-CO" sz="4200" b="1" dirty="0" smtClean="0">
                <a:solidFill>
                  <a:schemeClr val="accent2">
                    <a:lumMod val="60000"/>
                    <a:lumOff val="40000"/>
                  </a:schemeClr>
                </a:solidFill>
                <a:latin typeface="Cambria" pitchFamily="18" charset="0"/>
              </a:rPr>
              <a:t>Una vez finalizada la síntesis de una proteína, el ARN mensajero queda libre y puede ser leído de nuevo. De hecho, es muy frecuente que antes de que finalice una proteína ya está comenzando otra, con lo cual, una misma molécula de ARN mensajero, está siendo utilizada por varios ribosomas simultáneamente.</a:t>
            </a:r>
          </a:p>
          <a:p>
            <a:r>
              <a:rPr lang="es-CO" sz="4200" b="1" dirty="0" smtClean="0">
                <a:solidFill>
                  <a:schemeClr val="accent2">
                    <a:lumMod val="60000"/>
                    <a:lumOff val="40000"/>
                  </a:schemeClr>
                </a:solidFill>
                <a:latin typeface="Cambria" pitchFamily="18" charset="0"/>
              </a:rPr>
              <a:t>Los </a:t>
            </a:r>
            <a:r>
              <a:rPr lang="es-CO" sz="4200" b="1" dirty="0" smtClean="0">
                <a:solidFill>
                  <a:schemeClr val="accent2">
                    <a:lumMod val="60000"/>
                    <a:lumOff val="40000"/>
                  </a:schemeClr>
                </a:solidFill>
                <a:latin typeface="Cambria" pitchFamily="18" charset="0"/>
              </a:rPr>
              <a:t>ARNt</a:t>
            </a:r>
            <a:r>
              <a:rPr lang="es-CO" sz="4200" b="1" dirty="0" smtClean="0">
                <a:solidFill>
                  <a:schemeClr val="accent2">
                    <a:lumMod val="60000"/>
                    <a:lumOff val="40000"/>
                  </a:schemeClr>
                </a:solidFill>
                <a:latin typeface="Cambria" pitchFamily="18" charset="0"/>
              </a:rPr>
              <a:t> desempeñan un papel central en la síntesis de las proteínas :La síntesis proteica tiene lugar en el ribosoma, que se arma en el </a:t>
            </a:r>
            <a:r>
              <a:rPr lang="es-CO" sz="4200" b="1" dirty="0" smtClean="0">
                <a:solidFill>
                  <a:schemeClr val="accent2">
                    <a:lumMod val="60000"/>
                    <a:lumOff val="40000"/>
                  </a:schemeClr>
                </a:solidFill>
                <a:latin typeface="Cambria" pitchFamily="18" charset="0"/>
              </a:rPr>
              <a:t>citosol</a:t>
            </a:r>
            <a:r>
              <a:rPr lang="es-CO" sz="4200" b="1" dirty="0" smtClean="0">
                <a:solidFill>
                  <a:schemeClr val="accent2">
                    <a:lumMod val="60000"/>
                    <a:lumOff val="40000"/>
                  </a:schemeClr>
                </a:solidFill>
                <a:latin typeface="Cambria" pitchFamily="18" charset="0"/>
              </a:rPr>
              <a:t> a partir de dos subunidades </a:t>
            </a:r>
            <a:r>
              <a:rPr lang="es-CO" sz="4200" b="1" dirty="0" smtClean="0">
                <a:solidFill>
                  <a:schemeClr val="accent2">
                    <a:lumMod val="60000"/>
                    <a:lumOff val="40000"/>
                  </a:schemeClr>
                </a:solidFill>
                <a:latin typeface="Cambria" pitchFamily="18" charset="0"/>
              </a:rPr>
              <a:t>riborrucleoproteicas</a:t>
            </a:r>
            <a:r>
              <a:rPr lang="es-CO" sz="4200" b="1" dirty="0" smtClean="0">
                <a:solidFill>
                  <a:schemeClr val="accent2">
                    <a:lumMod val="60000"/>
                    <a:lumOff val="40000"/>
                  </a:schemeClr>
                </a:solidFill>
                <a:latin typeface="Cambria" pitchFamily="18" charset="0"/>
              </a:rPr>
              <a:t> provenientes del nucléolo. En el ribosoma el ARN mensajero (</a:t>
            </a:r>
            <a:r>
              <a:rPr lang="es-CO" sz="4200" b="1" dirty="0" smtClean="0">
                <a:solidFill>
                  <a:schemeClr val="accent2">
                    <a:lumMod val="60000"/>
                    <a:lumOff val="40000"/>
                  </a:schemeClr>
                </a:solidFill>
                <a:latin typeface="Cambria" pitchFamily="18" charset="0"/>
              </a:rPr>
              <a:t>ARNm</a:t>
            </a:r>
            <a:r>
              <a:rPr lang="es-CO" sz="4200" b="1" dirty="0" smtClean="0">
                <a:solidFill>
                  <a:schemeClr val="accent2">
                    <a:lumMod val="60000"/>
                    <a:lumOff val="40000"/>
                  </a:schemeClr>
                </a:solidFill>
                <a:latin typeface="Cambria" pitchFamily="18" charset="0"/>
              </a:rPr>
              <a:t>) se traduce en una proteína, para lo cual se requiere también la intervención de los ARN de transferencia (</a:t>
            </a:r>
            <a:r>
              <a:rPr lang="es-CO" sz="4200" b="1" dirty="0" smtClean="0">
                <a:solidFill>
                  <a:schemeClr val="accent2">
                    <a:lumMod val="60000"/>
                    <a:lumOff val="40000"/>
                  </a:schemeClr>
                </a:solidFill>
                <a:latin typeface="Cambria" pitchFamily="18" charset="0"/>
              </a:rPr>
              <a:t>ARNt</a:t>
            </a:r>
            <a:r>
              <a:rPr lang="es-CO" sz="4200" b="1" dirty="0" smtClean="0">
                <a:solidFill>
                  <a:schemeClr val="accent2">
                    <a:lumMod val="60000"/>
                    <a:lumOff val="40000"/>
                  </a:schemeClr>
                </a:solidFill>
                <a:latin typeface="Cambria" pitchFamily="18" charset="0"/>
              </a:rPr>
              <a:t>). El trabajo de los </a:t>
            </a:r>
            <a:r>
              <a:rPr lang="es-CO" sz="4200" b="1" dirty="0" smtClean="0">
                <a:solidFill>
                  <a:schemeClr val="accent2">
                    <a:lumMod val="60000"/>
                    <a:lumOff val="40000"/>
                  </a:schemeClr>
                </a:solidFill>
                <a:latin typeface="Cambria" pitchFamily="18" charset="0"/>
              </a:rPr>
              <a:t>ARNt</a:t>
            </a:r>
            <a:r>
              <a:rPr lang="es-CO" sz="4200" b="1" dirty="0" smtClean="0">
                <a:solidFill>
                  <a:schemeClr val="accent2">
                    <a:lumMod val="60000"/>
                    <a:lumOff val="40000"/>
                  </a:schemeClr>
                </a:solidFill>
                <a:latin typeface="Cambria" pitchFamily="18" charset="0"/>
              </a:rPr>
              <a:t> consiste en tomar del </a:t>
            </a:r>
            <a:r>
              <a:rPr lang="es-CO" sz="4200" b="1" dirty="0" smtClean="0">
                <a:solidFill>
                  <a:schemeClr val="accent2">
                    <a:lumMod val="60000"/>
                    <a:lumOff val="40000"/>
                  </a:schemeClr>
                </a:solidFill>
                <a:latin typeface="Cambria" pitchFamily="18" charset="0"/>
              </a:rPr>
              <a:t>citosol</a:t>
            </a:r>
            <a:r>
              <a:rPr lang="es-CO" sz="4200" b="1" dirty="0" smtClean="0">
                <a:solidFill>
                  <a:schemeClr val="accent2">
                    <a:lumMod val="60000"/>
                    <a:lumOff val="40000"/>
                  </a:schemeClr>
                </a:solidFill>
                <a:latin typeface="Cambria" pitchFamily="18" charset="0"/>
              </a:rPr>
              <a:t> a los aminoácidos y conducirlos al ribosoma en el orden marcado por los nucleótidos del </a:t>
            </a:r>
            <a:r>
              <a:rPr lang="es-CO" sz="4200" b="1" dirty="0" smtClean="0">
                <a:solidFill>
                  <a:schemeClr val="accent2">
                    <a:lumMod val="60000"/>
                    <a:lumOff val="40000"/>
                  </a:schemeClr>
                </a:solidFill>
                <a:latin typeface="Cambria" pitchFamily="18" charset="0"/>
              </a:rPr>
              <a:t>ARNm</a:t>
            </a:r>
            <a:r>
              <a:rPr lang="es-CO" sz="4200" b="1" dirty="0" smtClean="0">
                <a:solidFill>
                  <a:schemeClr val="accent2">
                    <a:lumMod val="60000"/>
                    <a:lumOff val="40000"/>
                  </a:schemeClr>
                </a:solidFill>
                <a:latin typeface="Cambria" pitchFamily="18" charset="0"/>
              </a:rPr>
              <a:t>, que son los moldes del sistema</a:t>
            </a:r>
          </a:p>
          <a:p>
            <a:r>
              <a:rPr lang="es-CO" sz="4200" b="1" dirty="0" smtClean="0">
                <a:solidFill>
                  <a:schemeClr val="accent2">
                    <a:lumMod val="60000"/>
                    <a:lumOff val="40000"/>
                  </a:schemeClr>
                </a:solidFill>
                <a:latin typeface="Cambria" pitchFamily="18" charset="0"/>
              </a:rPr>
              <a:t> La síntesis de las proteínas comienza con la unión entre sí de dos aminoácidos y continúa por el agregado de nuevos aminoácidos de a uno por vez en uno extremos de la cadena.</a:t>
            </a:r>
          </a:p>
          <a:p>
            <a:endParaRPr lang="es-CO" dirty="0"/>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3" name="2 Subtítulo"/>
          <p:cNvSpPr>
            <a:spLocks noGrp="1"/>
          </p:cNvSpPr>
          <p:nvPr>
            <p:ph type="subTitle" idx="1"/>
          </p:nvPr>
        </p:nvSpPr>
        <p:spPr>
          <a:xfrm>
            <a:off x="428596" y="571480"/>
            <a:ext cx="8215370" cy="5857916"/>
          </a:xfrm>
        </p:spPr>
        <p:txBody>
          <a:bodyPr>
            <a:normAutofit fontScale="70000" lnSpcReduction="20000"/>
          </a:bodyPr>
          <a:lstStyle/>
          <a:p>
            <a:r>
              <a:rPr lang="es-CO" b="1" dirty="0" smtClean="0">
                <a:solidFill>
                  <a:schemeClr val="accent2">
                    <a:lumMod val="60000"/>
                    <a:lumOff val="40000"/>
                  </a:schemeClr>
                </a:solidFill>
                <a:latin typeface="Cambria" pitchFamily="18" charset="0"/>
              </a:rPr>
              <a:t>Como se sabe la clave de la traducción reside en el código genético, compuesto por combinaciones de tres nucleótidos consecutivos o tripletes en el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Los distintos tripletes se relacionan específicamente con tipos de aminoácidos usados en la síntesis de las </a:t>
            </a:r>
            <a:r>
              <a:rPr lang="es-CO" b="1" dirty="0" smtClean="0">
                <a:solidFill>
                  <a:schemeClr val="accent2">
                    <a:lumMod val="60000"/>
                    <a:lumOff val="40000"/>
                  </a:schemeClr>
                </a:solidFill>
                <a:latin typeface="Cambria" pitchFamily="18" charset="0"/>
              </a:rPr>
              <a:t>proteínas.Cada</a:t>
            </a:r>
            <a:r>
              <a:rPr lang="es-CO" b="1" dirty="0" smtClean="0">
                <a:solidFill>
                  <a:schemeClr val="accent2">
                    <a:lumMod val="60000"/>
                    <a:lumOff val="40000"/>
                  </a:schemeClr>
                </a:solidFill>
                <a:latin typeface="Cambria" pitchFamily="18" charset="0"/>
              </a:rPr>
              <a:t> triplete constituye un codón: existen en total 64 codones, 61 de los cuales sirven para cifrar aminoácidos y 3 para marcar el cese de la traducción. Tal cantidad deriva de una relación matemática simple: los cuatro nucleótidos (A, U, C y G)se combinan de a tres , por lo que pueden generarse 64 (43).Dado que existen más codones, (61) que tipos de aminoácidos (20), casi todos pueden ser reconocidos por más de un codón, por lo que algunos tripletes a como "sinónimos". Solamente el triptófano y la </a:t>
            </a:r>
            <a:r>
              <a:rPr lang="es-CO" b="1" dirty="0" smtClean="0">
                <a:solidFill>
                  <a:schemeClr val="accent2">
                    <a:lumMod val="60000"/>
                    <a:lumOff val="40000"/>
                  </a:schemeClr>
                </a:solidFill>
                <a:latin typeface="Cambria" pitchFamily="18" charset="0"/>
              </a:rPr>
              <a:t>metionina</a:t>
            </a:r>
            <a:r>
              <a:rPr lang="es-CO" b="1" dirty="0" smtClean="0">
                <a:solidFill>
                  <a:schemeClr val="accent2">
                    <a:lumMod val="60000"/>
                    <a:lumOff val="40000"/>
                  </a:schemeClr>
                </a:solidFill>
                <a:latin typeface="Cambria" pitchFamily="18" charset="0"/>
              </a:rPr>
              <a:t> dos de los aminoácidos menos frecuentes en las proteínas son codificados, cada uno, por un solo codón.</a:t>
            </a:r>
          </a:p>
          <a:p>
            <a:r>
              <a:rPr lang="es-CO" b="1" dirty="0" smtClean="0">
                <a:solidFill>
                  <a:schemeClr val="accent2">
                    <a:lumMod val="60000"/>
                    <a:lumOff val="40000"/>
                  </a:schemeClr>
                </a:solidFill>
                <a:latin typeface="Cambria" pitchFamily="18" charset="0"/>
              </a:rPr>
              <a:t>Fig. A-1. Los dibujos ilustran cuatro de los seis codones que codifican al aminoácido leucina (Leu). Los dos de la izquierda se aparean con un mismo </a:t>
            </a:r>
            <a:r>
              <a:rPr lang="es-CO" b="1" dirty="0" smtClean="0">
                <a:solidFill>
                  <a:schemeClr val="accent2">
                    <a:lumMod val="60000"/>
                    <a:lumOff val="40000"/>
                  </a:schemeClr>
                </a:solidFill>
                <a:latin typeface="Cambria" pitchFamily="18" charset="0"/>
              </a:rPr>
              <a:t>anticodón</a:t>
            </a:r>
            <a:r>
              <a:rPr lang="es-CO" b="1" dirty="0" smtClean="0">
                <a:solidFill>
                  <a:schemeClr val="accent2">
                    <a:lumMod val="60000"/>
                    <a:lumOff val="40000"/>
                  </a:schemeClr>
                </a:solidFill>
                <a:latin typeface="Cambria" pitchFamily="18" charset="0"/>
              </a:rPr>
              <a:t>, igual que el par de codones de la derecha. Ello es posible porque la tercera base de los codones suele ser “adaptable ”, es decir, puede establecer uniones con una base no complementaria.</a:t>
            </a:r>
          </a:p>
          <a:p>
            <a:endParaRPr lang="es-CO" b="1" dirty="0">
              <a:solidFill>
                <a:schemeClr val="accent2">
                  <a:lumMod val="60000"/>
                  <a:lumOff val="40000"/>
                </a:schemeClr>
              </a:solidFill>
              <a:latin typeface="Cambria" pitchFamily="18" charset="0"/>
            </a:endParaRPr>
          </a:p>
        </p:txBody>
      </p:sp>
    </p:spTree>
  </p:cSld>
  <p:clrMapOvr>
    <a:masterClrMapping/>
  </p:clrMapOvr>
  <p:transition>
    <p:split orient="vert" dir="in"/>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3" name="2 Subtítulo"/>
          <p:cNvSpPr>
            <a:spLocks noGrp="1"/>
          </p:cNvSpPr>
          <p:nvPr>
            <p:ph type="subTitle" idx="1"/>
          </p:nvPr>
        </p:nvSpPr>
        <p:spPr>
          <a:xfrm>
            <a:off x="642910" y="857232"/>
            <a:ext cx="8072494" cy="5357850"/>
          </a:xfrm>
        </p:spPr>
        <p:txBody>
          <a:bodyPr>
            <a:normAutofit fontScale="55000" lnSpcReduction="20000"/>
          </a:bodyPr>
          <a:lstStyle/>
          <a:p>
            <a:r>
              <a:rPr lang="es-CO" b="1" dirty="0" smtClean="0">
                <a:solidFill>
                  <a:schemeClr val="accent2">
                    <a:lumMod val="60000"/>
                    <a:lumOff val="40000"/>
                  </a:schemeClr>
                </a:solidFill>
                <a:latin typeface="Cambria" pitchFamily="18" charset="0"/>
              </a:rPr>
              <a:t>Los aminoácidos se ligan por medio de uniones </a:t>
            </a:r>
            <a:r>
              <a:rPr lang="es-CO" b="1" dirty="0" smtClean="0">
                <a:solidFill>
                  <a:schemeClr val="accent2">
                    <a:lumMod val="60000"/>
                    <a:lumOff val="40000"/>
                  </a:schemeClr>
                </a:solidFill>
                <a:latin typeface="Cambria" pitchFamily="18" charset="0"/>
              </a:rPr>
              <a:t>peptídicas</a:t>
            </a:r>
            <a:r>
              <a:rPr lang="es-CO" b="1" dirty="0" smtClean="0">
                <a:solidFill>
                  <a:schemeClr val="accent2">
                    <a:lumMod val="60000"/>
                    <a:lumOff val="40000"/>
                  </a:schemeClr>
                </a:solidFill>
                <a:latin typeface="Cambria" pitchFamily="18" charset="0"/>
              </a:rPr>
              <a:t>: La unión de los aminoácidos entre sí para construir una proteína se produce de modo que el grupo carboxilo de un aminoácido se combina con el grupo a </a:t>
            </a:r>
            <a:r>
              <a:rPr lang="es-CO" b="1" dirty="0" smtClean="0">
                <a:solidFill>
                  <a:schemeClr val="accent2">
                    <a:lumMod val="60000"/>
                    <a:lumOff val="40000"/>
                  </a:schemeClr>
                </a:solidFill>
                <a:latin typeface="Cambria" pitchFamily="18" charset="0"/>
              </a:rPr>
              <a:t>amínoácido</a:t>
            </a:r>
            <a:r>
              <a:rPr lang="es-CO" b="1" dirty="0" smtClean="0">
                <a:solidFill>
                  <a:schemeClr val="accent2">
                    <a:lumMod val="60000"/>
                    <a:lumOff val="40000"/>
                  </a:schemeClr>
                </a:solidFill>
                <a:latin typeface="Cambria" pitchFamily="18" charset="0"/>
              </a:rPr>
              <a:t> siguiente, con pérdida de una molécula de agua H2O y recordemos que esa combinación se llama unión </a:t>
            </a:r>
            <a:r>
              <a:rPr lang="es-CO" b="1" dirty="0" smtClean="0">
                <a:solidFill>
                  <a:schemeClr val="accent2">
                    <a:lumMod val="60000"/>
                    <a:lumOff val="40000"/>
                  </a:schemeClr>
                </a:solidFill>
                <a:latin typeface="Cambria" pitchFamily="18" charset="0"/>
              </a:rPr>
              <a:t>peptídica</a:t>
            </a:r>
            <a:r>
              <a:rPr lang="es-CO" b="1" dirty="0" smtClean="0">
                <a:solidFill>
                  <a:schemeClr val="accent2">
                    <a:lumMod val="60000"/>
                    <a:lumOff val="40000"/>
                  </a:schemeClr>
                </a:solidFill>
                <a:latin typeface="Cambria" pitchFamily="18" charset="0"/>
              </a:rPr>
              <a:t>.</a:t>
            </a:r>
          </a:p>
          <a:p>
            <a:r>
              <a:rPr lang="es-CO" b="1" dirty="0" smtClean="0">
                <a:solidFill>
                  <a:schemeClr val="accent2">
                    <a:lumMod val="60000"/>
                    <a:lumOff val="40000"/>
                  </a:schemeClr>
                </a:solidFill>
                <a:latin typeface="Cambria" pitchFamily="18" charset="0"/>
              </a:rPr>
              <a:t>Cualquiera que sea su longitud, la proteína mantiene el carácter </a:t>
            </a:r>
            <a:r>
              <a:rPr lang="es-CO" b="1" dirty="0" smtClean="0">
                <a:solidFill>
                  <a:schemeClr val="accent2">
                    <a:lumMod val="60000"/>
                    <a:lumOff val="40000"/>
                  </a:schemeClr>
                </a:solidFill>
                <a:latin typeface="Cambria" pitchFamily="18" charset="0"/>
              </a:rPr>
              <a:t>anfotérico</a:t>
            </a:r>
            <a:r>
              <a:rPr lang="es-CO" b="1" dirty="0" smtClean="0">
                <a:solidFill>
                  <a:schemeClr val="accent2">
                    <a:lumMod val="60000"/>
                    <a:lumOff val="40000"/>
                  </a:schemeClr>
                </a:solidFill>
                <a:latin typeface="Cambria" pitchFamily="18" charset="0"/>
              </a:rPr>
              <a:t> de los aminoácidos aislados, ya que contiene un grupo amino libre en uno de sus extremos y un grupo carboxilo en el otro extremo. La proteína se sintetiza a partir de extremo que lleva el grupo amino libre. Ello se corresponde con la dirección 5´  3´ usada para la traducción del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la misma con que el ADN se transcribe .</a:t>
            </a:r>
          </a:p>
          <a:p>
            <a:r>
              <a:rPr lang="es-CO" b="1" dirty="0" smtClean="0">
                <a:solidFill>
                  <a:schemeClr val="accent2">
                    <a:lumMod val="60000"/>
                    <a:lumOff val="40000"/>
                  </a:schemeClr>
                </a:solidFill>
                <a:latin typeface="Cambria" pitchFamily="18" charset="0"/>
              </a:rPr>
              <a:t>Los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arribados al citoplasma se conectan con </a:t>
            </a:r>
            <a:r>
              <a:rPr lang="es-CO" b="1" dirty="0" smtClean="0">
                <a:solidFill>
                  <a:schemeClr val="accent2">
                    <a:lumMod val="60000"/>
                    <a:lumOff val="40000"/>
                  </a:schemeClr>
                </a:solidFill>
                <a:latin typeface="Cambria" pitchFamily="18" charset="0"/>
              </a:rPr>
              <a:t>ríbosomas</a:t>
            </a:r>
            <a:r>
              <a:rPr lang="es-CO" b="1" dirty="0" smtClean="0">
                <a:solidFill>
                  <a:schemeClr val="accent2">
                    <a:lumMod val="60000"/>
                    <a:lumOff val="40000"/>
                  </a:schemeClr>
                </a:solidFill>
                <a:latin typeface="Cambria" pitchFamily="18" charset="0"/>
              </a:rPr>
              <a:t> :Los transcriptos primarios de los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se hallan combinados con diversas proteínas, con las que forman las </a:t>
            </a:r>
            <a:r>
              <a:rPr lang="es-CO" b="1" dirty="0" smtClean="0">
                <a:solidFill>
                  <a:schemeClr val="accent2">
                    <a:lumMod val="60000"/>
                    <a:lumOff val="40000"/>
                  </a:schemeClr>
                </a:solidFill>
                <a:latin typeface="Cambria" pitchFamily="18" charset="0"/>
              </a:rPr>
              <a:t>nueleoproteínas</a:t>
            </a:r>
            <a:r>
              <a:rPr lang="es-CO" b="1" dirty="0" smtClean="0">
                <a:solidFill>
                  <a:schemeClr val="accent2">
                    <a:lumMod val="60000"/>
                    <a:lumOff val="40000"/>
                  </a:schemeClr>
                </a:solidFill>
                <a:latin typeface="Cambria" pitchFamily="18" charset="0"/>
              </a:rPr>
              <a:t> heterogéneas nucleares o </a:t>
            </a:r>
            <a:r>
              <a:rPr lang="es-CO" b="1" dirty="0" smtClean="0">
                <a:solidFill>
                  <a:schemeClr val="accent2">
                    <a:lumMod val="60000"/>
                    <a:lumOff val="40000"/>
                  </a:schemeClr>
                </a:solidFill>
                <a:latin typeface="Cambria" pitchFamily="18" charset="0"/>
              </a:rPr>
              <a:t>RNPhn.</a:t>
            </a:r>
            <a:r>
              <a:rPr lang="es-CO" b="1" dirty="0" smtClean="0">
                <a:solidFill>
                  <a:schemeClr val="accent2">
                    <a:lumMod val="60000"/>
                    <a:lumOff val="40000"/>
                  </a:schemeClr>
                </a:solidFill>
                <a:latin typeface="Cambria" pitchFamily="18" charset="0"/>
              </a:rPr>
              <a:t>. Los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salen hacia el citoplasma por los poros de la envoltura nuclear. Ya en el </a:t>
            </a:r>
            <a:r>
              <a:rPr lang="es-CO" b="1" dirty="0" smtClean="0">
                <a:solidFill>
                  <a:schemeClr val="accent2">
                    <a:lumMod val="60000"/>
                    <a:lumOff val="40000"/>
                  </a:schemeClr>
                </a:solidFill>
                <a:latin typeface="Cambria" pitchFamily="18" charset="0"/>
              </a:rPr>
              <a:t>citosol</a:t>
            </a:r>
            <a:r>
              <a:rPr lang="es-CO" b="1" dirty="0" smtClean="0">
                <a:solidFill>
                  <a:schemeClr val="accent2">
                    <a:lumMod val="60000"/>
                    <a:lumOff val="40000"/>
                  </a:schemeClr>
                </a:solidFill>
                <a:latin typeface="Cambria" pitchFamily="18" charset="0"/>
              </a:rPr>
              <a:t>, cada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se combina con nuevas proteínas y con ribosomas, lo que lo habilita para ejercer su función codificadora durante la síntesis proteica. Entre las proteínas se encuentra la llamada CBP, que se combina con el </a:t>
            </a:r>
            <a:r>
              <a:rPr lang="es-CO" b="1" dirty="0" smtClean="0">
                <a:solidFill>
                  <a:schemeClr val="accent2">
                    <a:lumMod val="60000"/>
                    <a:lumOff val="40000"/>
                  </a:schemeClr>
                </a:solidFill>
                <a:latin typeface="Cambria" pitchFamily="18" charset="0"/>
              </a:rPr>
              <a:t>cap</a:t>
            </a:r>
            <a:r>
              <a:rPr lang="es-CO" b="1" dirty="0" smtClean="0">
                <a:solidFill>
                  <a:schemeClr val="accent2">
                    <a:lumMod val="60000"/>
                    <a:lumOff val="40000"/>
                  </a:schemeClr>
                </a:solidFill>
                <a:latin typeface="Cambria" pitchFamily="18" charset="0"/>
              </a:rPr>
              <a:t> en el extremo 5´ del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Su papel será analizado más </a:t>
            </a:r>
            <a:r>
              <a:rPr lang="es-CO" b="1" dirty="0" smtClean="0">
                <a:solidFill>
                  <a:schemeClr val="accent2">
                    <a:lumMod val="60000"/>
                    <a:lumOff val="40000"/>
                  </a:schemeClr>
                </a:solidFill>
                <a:latin typeface="Cambria" pitchFamily="18" charset="0"/>
              </a:rPr>
              <a:t>adelante.Algunos</a:t>
            </a:r>
            <a:r>
              <a:rPr lang="es-CO" b="1" dirty="0" smtClean="0">
                <a:solidFill>
                  <a:schemeClr val="accent2">
                    <a:lumMod val="60000"/>
                    <a:lumOff val="40000"/>
                  </a:schemeClr>
                </a:solidFill>
                <a:latin typeface="Cambria" pitchFamily="18" charset="0"/>
              </a:rPr>
              <a:t>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se localizan en sitios prefijados en el citoplasma, de modo que las proteínas que codifican se sintetizan y se concentran en esos sitios. </a:t>
            </a:r>
          </a:p>
          <a:p>
            <a:endParaRPr lang="es-CO" b="1" dirty="0">
              <a:solidFill>
                <a:schemeClr val="accent2">
                  <a:lumMod val="60000"/>
                  <a:lumOff val="40000"/>
                </a:schemeClr>
              </a:solidFill>
              <a:latin typeface="Cambria" pitchFamily="18" charset="0"/>
            </a:endParaRP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3" name="2 Subtítulo"/>
          <p:cNvSpPr>
            <a:spLocks noGrp="1"/>
          </p:cNvSpPr>
          <p:nvPr>
            <p:ph type="subTitle" idx="1"/>
          </p:nvPr>
        </p:nvSpPr>
        <p:spPr>
          <a:xfrm>
            <a:off x="1371600" y="642918"/>
            <a:ext cx="6400800" cy="4995882"/>
          </a:xfrm>
        </p:spPr>
        <p:txBody>
          <a:bodyPr>
            <a:normAutofit fontScale="55000" lnSpcReduction="20000"/>
          </a:bodyPr>
          <a:lstStyle/>
          <a:p>
            <a:pPr algn="l"/>
            <a:r>
              <a:rPr lang="es-CO" b="1" dirty="0" smtClean="0">
                <a:solidFill>
                  <a:schemeClr val="accent2">
                    <a:lumMod val="60000"/>
                    <a:lumOff val="40000"/>
                  </a:schemeClr>
                </a:solidFill>
                <a:latin typeface="Cambria" pitchFamily="18" charset="0"/>
              </a:rPr>
              <a:t>Las moléculas de los </a:t>
            </a:r>
            <a:r>
              <a:rPr lang="es-CO" b="1" dirty="0" smtClean="0">
                <a:solidFill>
                  <a:schemeClr val="accent2">
                    <a:lumMod val="60000"/>
                    <a:lumOff val="40000"/>
                  </a:schemeClr>
                </a:solidFill>
                <a:latin typeface="Cambria" pitchFamily="18" charset="0"/>
              </a:rPr>
              <a:t>ARNt</a:t>
            </a:r>
            <a:r>
              <a:rPr lang="es-CO" b="1" dirty="0" smtClean="0">
                <a:solidFill>
                  <a:schemeClr val="accent2">
                    <a:lumMod val="60000"/>
                    <a:lumOff val="40000"/>
                  </a:schemeClr>
                </a:solidFill>
                <a:latin typeface="Cambria" pitchFamily="18" charset="0"/>
              </a:rPr>
              <a:t> adquieren una forma característica : Así la función básica de los </a:t>
            </a:r>
            <a:r>
              <a:rPr lang="es-CO" b="1" dirty="0" smtClean="0">
                <a:solidFill>
                  <a:schemeClr val="accent2">
                    <a:lumMod val="60000"/>
                    <a:lumOff val="40000"/>
                  </a:schemeClr>
                </a:solidFill>
                <a:latin typeface="Cambria" pitchFamily="18" charset="0"/>
              </a:rPr>
              <a:t>ARNt</a:t>
            </a:r>
            <a:r>
              <a:rPr lang="es-CO" b="1" dirty="0" smtClean="0">
                <a:solidFill>
                  <a:schemeClr val="accent2">
                    <a:lumMod val="60000"/>
                    <a:lumOff val="40000"/>
                  </a:schemeClr>
                </a:solidFill>
                <a:latin typeface="Cambria" pitchFamily="18" charset="0"/>
              </a:rPr>
              <a:t> es alinear a los aminoácidos siguiendo el orden de los codones para poder cumplir con sus funciones, los </a:t>
            </a:r>
            <a:r>
              <a:rPr lang="es-CO" b="1" dirty="0" smtClean="0">
                <a:solidFill>
                  <a:schemeClr val="accent2">
                    <a:lumMod val="60000"/>
                    <a:lumOff val="40000"/>
                  </a:schemeClr>
                </a:solidFill>
                <a:latin typeface="Cambria" pitchFamily="18" charset="0"/>
              </a:rPr>
              <a:t>ARNt</a:t>
            </a:r>
            <a:r>
              <a:rPr lang="es-CO" b="1" dirty="0" smtClean="0">
                <a:solidFill>
                  <a:schemeClr val="accent2">
                    <a:lumMod val="60000"/>
                    <a:lumOff val="40000"/>
                  </a:schemeClr>
                </a:solidFill>
                <a:latin typeface="Cambria" pitchFamily="18" charset="0"/>
              </a:rPr>
              <a:t> ,adquieren una forma característica semejante a un trébol de cuatro hojas .Los cuatro brazos se generan por la presencia en los </a:t>
            </a:r>
            <a:r>
              <a:rPr lang="es-CO" b="1" dirty="0" smtClean="0">
                <a:solidFill>
                  <a:schemeClr val="accent2">
                    <a:lumMod val="60000"/>
                    <a:lumOff val="40000"/>
                  </a:schemeClr>
                </a:solidFill>
                <a:latin typeface="Cambria" pitchFamily="18" charset="0"/>
              </a:rPr>
              <a:t>ARNt</a:t>
            </a:r>
            <a:r>
              <a:rPr lang="es-CO" b="1" dirty="0" smtClean="0">
                <a:solidFill>
                  <a:schemeClr val="accent2">
                    <a:lumMod val="60000"/>
                    <a:lumOff val="40000"/>
                  </a:schemeClr>
                </a:solidFill>
                <a:latin typeface="Cambria" pitchFamily="18" charset="0"/>
              </a:rPr>
              <a:t> de secuencias de 3 a 5 pares de </a:t>
            </a:r>
            <a:r>
              <a:rPr lang="es-CO" b="1" dirty="0" smtClean="0">
                <a:solidFill>
                  <a:schemeClr val="accent2">
                    <a:lumMod val="60000"/>
                    <a:lumOff val="40000"/>
                  </a:schemeClr>
                </a:solidFill>
                <a:latin typeface="Cambria" pitchFamily="18" charset="0"/>
              </a:rPr>
              <a:t>nuelcótidos</a:t>
            </a:r>
            <a:r>
              <a:rPr lang="es-CO" b="1" dirty="0" smtClean="0">
                <a:solidFill>
                  <a:schemeClr val="accent2">
                    <a:lumMod val="60000"/>
                    <a:lumOff val="40000"/>
                  </a:schemeClr>
                </a:solidFill>
                <a:latin typeface="Cambria" pitchFamily="18" charset="0"/>
              </a:rPr>
              <a:t> complemen­tarios, los cuales se aparean entre sí como los nucleótidos de las dos cadenas del ADN.</a:t>
            </a:r>
          </a:p>
          <a:p>
            <a:pPr algn="l"/>
            <a:r>
              <a:rPr lang="es-CO" b="1" dirty="0" smtClean="0">
                <a:solidFill>
                  <a:schemeClr val="accent2">
                    <a:lumMod val="60000"/>
                    <a:lumOff val="40000"/>
                  </a:schemeClr>
                </a:solidFill>
                <a:latin typeface="Cambria" pitchFamily="18" charset="0"/>
              </a:rPr>
              <a:t>En la punta de uno de los brazos confluyen los extremos 5' y 3´ del </a:t>
            </a:r>
            <a:r>
              <a:rPr lang="es-CO" b="1" dirty="0" smtClean="0">
                <a:solidFill>
                  <a:schemeClr val="accent2">
                    <a:lumMod val="60000"/>
                    <a:lumOff val="40000"/>
                  </a:schemeClr>
                </a:solidFill>
                <a:latin typeface="Cambria" pitchFamily="18" charset="0"/>
              </a:rPr>
              <a:t>ARNt</a:t>
            </a:r>
            <a:r>
              <a:rPr lang="es-CO" b="1" dirty="0" smtClean="0">
                <a:solidFill>
                  <a:schemeClr val="accent2">
                    <a:lumMod val="60000"/>
                    <a:lumOff val="40000"/>
                  </a:schemeClr>
                </a:solidFill>
                <a:latin typeface="Cambria" pitchFamily="18" charset="0"/>
              </a:rPr>
              <a:t>. El extremo 3´ es más largo, de modo que sobresale el </a:t>
            </a:r>
            <a:r>
              <a:rPr lang="es-CO" b="1" dirty="0" smtClean="0">
                <a:solidFill>
                  <a:schemeClr val="accent2">
                    <a:lumMod val="60000"/>
                    <a:lumOff val="40000"/>
                  </a:schemeClr>
                </a:solidFill>
                <a:latin typeface="Cambria" pitchFamily="18" charset="0"/>
              </a:rPr>
              <a:t>trinucleótido</a:t>
            </a:r>
            <a:r>
              <a:rPr lang="es-CO" b="1" dirty="0" smtClean="0">
                <a:solidFill>
                  <a:schemeClr val="accent2">
                    <a:lumMod val="60000"/>
                    <a:lumOff val="40000"/>
                  </a:schemeClr>
                </a:solidFill>
                <a:latin typeface="Cambria" pitchFamily="18" charset="0"/>
              </a:rPr>
              <a:t> CCA que fue incorporado durante el procesamiento. Este brazo se llama aceptador porque a él se liga el aminoácido, que se une a la A del </a:t>
            </a:r>
            <a:r>
              <a:rPr lang="es-CO" b="1" dirty="0" smtClean="0">
                <a:solidFill>
                  <a:schemeClr val="accent2">
                    <a:lumMod val="60000"/>
                    <a:lumOff val="40000"/>
                  </a:schemeClr>
                </a:solidFill>
                <a:latin typeface="Cambria" pitchFamily="18" charset="0"/>
              </a:rPr>
              <a:t>CCA.Los</a:t>
            </a:r>
            <a:r>
              <a:rPr lang="es-CO" b="1" dirty="0" smtClean="0">
                <a:solidFill>
                  <a:schemeClr val="accent2">
                    <a:lumMod val="60000"/>
                    <a:lumOff val="40000"/>
                  </a:schemeClr>
                </a:solidFill>
                <a:latin typeface="Cambria" pitchFamily="18" charset="0"/>
              </a:rPr>
              <a:t> tres brazos restantes poseen en sus extremos secuencias de 7 a 8 nucleótidos no apareados, con forma de asas, cuyas denominaciones derivan de los nucleótidos que las caracterizan. </a:t>
            </a:r>
          </a:p>
          <a:p>
            <a:pPr algn="l"/>
            <a:endParaRPr lang="es-CO" b="1" dirty="0">
              <a:solidFill>
                <a:schemeClr val="accent2">
                  <a:lumMod val="60000"/>
                  <a:lumOff val="40000"/>
                </a:schemeClr>
              </a:solidFill>
              <a:latin typeface="Cambria" pitchFamily="18" charset="0"/>
            </a:endParaRPr>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2" name="1 Título"/>
          <p:cNvSpPr>
            <a:spLocks noGrp="1"/>
          </p:cNvSpPr>
          <p:nvPr>
            <p:ph type="ctrTitle"/>
          </p:nvPr>
        </p:nvSpPr>
        <p:spPr>
          <a:xfrm>
            <a:off x="685800" y="2071679"/>
            <a:ext cx="7772400" cy="1528772"/>
          </a:xfrm>
        </p:spPr>
        <p:txBody>
          <a:bodyPr>
            <a:normAutofit fontScale="90000"/>
          </a:bodyPr>
          <a:lstStyle/>
          <a:p>
            <a:r>
              <a:rPr lang="es-CO" sz="4800" b="1" dirty="0" smtClean="0">
                <a:solidFill>
                  <a:schemeClr val="accent2">
                    <a:lumMod val="60000"/>
                    <a:lumOff val="40000"/>
                  </a:schemeClr>
                </a:solidFill>
                <a:latin typeface="AR CHRISTY" pitchFamily="2" charset="0"/>
              </a:rPr>
              <a:t>ETAPAS DE LA SINTESIS DE PROTEINA</a:t>
            </a:r>
            <a:endParaRPr lang="es-CO" sz="4800" b="1" dirty="0">
              <a:solidFill>
                <a:schemeClr val="accent2">
                  <a:lumMod val="60000"/>
                  <a:lumOff val="40000"/>
                </a:schemeClr>
              </a:solidFill>
              <a:latin typeface="AR CHRISTY" pitchFamily="2" charset="0"/>
            </a:endParaRPr>
          </a:p>
        </p:txBody>
      </p:sp>
    </p:spTree>
  </p:cSld>
  <p:clrMapOvr>
    <a:masterClrMapping/>
  </p:clrMapOvr>
  <p:transition>
    <p:wheel spokes="2"/>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3" name="2 Subtítulo"/>
          <p:cNvSpPr>
            <a:spLocks noGrp="1"/>
          </p:cNvSpPr>
          <p:nvPr>
            <p:ph type="subTitle" idx="1"/>
          </p:nvPr>
        </p:nvSpPr>
        <p:spPr>
          <a:xfrm>
            <a:off x="642910" y="714356"/>
            <a:ext cx="8001056" cy="5643602"/>
          </a:xfrm>
        </p:spPr>
        <p:txBody>
          <a:bodyPr>
            <a:normAutofit fontScale="55000" lnSpcReduction="20000"/>
          </a:bodyPr>
          <a:lstStyle/>
          <a:p>
            <a:pPr algn="l"/>
            <a:r>
              <a:rPr lang="es-CO" b="1" dirty="0" smtClean="0">
                <a:solidFill>
                  <a:schemeClr val="accent2">
                    <a:lumMod val="60000"/>
                    <a:lumOff val="40000"/>
                  </a:schemeClr>
                </a:solidFill>
                <a:latin typeface="Cambria" pitchFamily="18" charset="0"/>
              </a:rPr>
              <a:t>Entre tanto, fuera del ribosoma, esperando para ingresar, se encuentra el tercer codón del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Aborda el ribosoma cuando el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se corre tres nucleótidos en dirección de su extremo 5´. Este proceso llamado </a:t>
            </a:r>
            <a:r>
              <a:rPr lang="es-CO" b="1" dirty="0" smtClean="0">
                <a:solidFill>
                  <a:schemeClr val="accent2">
                    <a:lumMod val="60000"/>
                    <a:lumOff val="40000"/>
                  </a:schemeClr>
                </a:solidFill>
                <a:latin typeface="Cambria" pitchFamily="18" charset="0"/>
              </a:rPr>
              <a:t>traslocación</a:t>
            </a:r>
            <a:r>
              <a:rPr lang="es-CO" b="1" dirty="0" smtClean="0">
                <a:solidFill>
                  <a:schemeClr val="accent2">
                    <a:lumMod val="60000"/>
                    <a:lumOff val="40000"/>
                  </a:schemeClr>
                </a:solidFill>
                <a:latin typeface="Cambria" pitchFamily="18" charset="0"/>
              </a:rPr>
              <a:t> es mediado por el </a:t>
            </a:r>
            <a:r>
              <a:rPr lang="es-CO" b="1" dirty="0" smtClean="0">
                <a:solidFill>
                  <a:schemeClr val="accent2">
                    <a:lumMod val="60000"/>
                    <a:lumOff val="40000"/>
                  </a:schemeClr>
                </a:solidFill>
                <a:latin typeface="Cambria" pitchFamily="18" charset="0"/>
              </a:rPr>
              <a:t>el</a:t>
            </a:r>
            <a:r>
              <a:rPr lang="es-CO" b="1" dirty="0" smtClean="0">
                <a:solidFill>
                  <a:schemeClr val="accent2">
                    <a:lumMod val="60000"/>
                    <a:lumOff val="40000"/>
                  </a:schemeClr>
                </a:solidFill>
                <a:latin typeface="Cambria" pitchFamily="18" charset="0"/>
              </a:rPr>
              <a:t> factor de elongación EF-2 y también consume energía ahora aportada por un GTP. Como vemos, desde el punto de vista </a:t>
            </a:r>
            <a:r>
              <a:rPr lang="es-CO" b="1" dirty="0" smtClean="0">
                <a:solidFill>
                  <a:schemeClr val="accent2">
                    <a:lumMod val="60000"/>
                    <a:lumOff val="40000"/>
                  </a:schemeClr>
                </a:solidFill>
                <a:latin typeface="Cambria" pitchFamily="18" charset="0"/>
              </a:rPr>
              <a:t>energetico</a:t>
            </a:r>
            <a:r>
              <a:rPr lang="es-CO" b="1" dirty="0" smtClean="0">
                <a:solidFill>
                  <a:schemeClr val="accent2">
                    <a:lumMod val="60000"/>
                    <a:lumOff val="40000"/>
                  </a:schemeClr>
                </a:solidFill>
                <a:latin typeface="Cambria" pitchFamily="18" charset="0"/>
              </a:rPr>
              <a:t> la </a:t>
            </a:r>
            <a:r>
              <a:rPr lang="es-CO" b="1" dirty="0" smtClean="0">
                <a:solidFill>
                  <a:schemeClr val="accent2">
                    <a:lumMod val="60000"/>
                    <a:lumOff val="40000"/>
                  </a:schemeClr>
                </a:solidFill>
                <a:latin typeface="Cambria" pitchFamily="18" charset="0"/>
              </a:rPr>
              <a:t>sintesis</a:t>
            </a:r>
            <a:r>
              <a:rPr lang="es-CO" b="1" dirty="0" smtClean="0">
                <a:solidFill>
                  <a:schemeClr val="accent2">
                    <a:lumMod val="60000"/>
                    <a:lumOff val="40000"/>
                  </a:schemeClr>
                </a:solidFill>
                <a:latin typeface="Cambria" pitchFamily="18" charset="0"/>
              </a:rPr>
              <a:t> proteica es bastante costosa, ya que por cada aminoácido que se incorpora se consume dos GTP y un ATP, el último gastado durante 1a síntesis del </a:t>
            </a:r>
            <a:r>
              <a:rPr lang="es-CO" b="1" dirty="0" smtClean="0">
                <a:solidFill>
                  <a:schemeClr val="accent2">
                    <a:lumMod val="60000"/>
                    <a:lumOff val="40000"/>
                  </a:schemeClr>
                </a:solidFill>
                <a:latin typeface="Cambria" pitchFamily="18" charset="0"/>
              </a:rPr>
              <a:t>aminoacil-ARNtAA</a:t>
            </a:r>
            <a:r>
              <a:rPr lang="es-CO" b="1" dirty="0" smtClean="0">
                <a:solidFill>
                  <a:schemeClr val="accent2">
                    <a:lumMod val="60000"/>
                    <a:lumOff val="40000"/>
                  </a:schemeClr>
                </a:solidFill>
                <a:latin typeface="Cambria" pitchFamily="18" charset="0"/>
              </a:rPr>
              <a:t>. El corrimiento del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hace que el codón de iniciación sea desalojado del sitio P sitio P y, por consiguiente, del ribosoma el segundo codón se mude del sitio A al sitio P y el tercer codón ingrese en el sitio A vacante. Lógicamente el corrimiento de los codones desplaza también a los </a:t>
            </a:r>
            <a:r>
              <a:rPr lang="es-CO" b="1" dirty="0" smtClean="0">
                <a:solidFill>
                  <a:schemeClr val="accent2">
                    <a:lumMod val="60000"/>
                    <a:lumOff val="40000"/>
                  </a:schemeClr>
                </a:solidFill>
                <a:latin typeface="Cambria" pitchFamily="18" charset="0"/>
              </a:rPr>
              <a:t>ARNt</a:t>
            </a:r>
            <a:r>
              <a:rPr lang="es-CO" b="1" dirty="0" smtClean="0">
                <a:solidFill>
                  <a:schemeClr val="accent2">
                    <a:lumMod val="60000"/>
                    <a:lumOff val="40000"/>
                  </a:schemeClr>
                </a:solidFill>
                <a:latin typeface="Cambria" pitchFamily="18" charset="0"/>
              </a:rPr>
              <a:t> , por lo que el </a:t>
            </a:r>
            <a:r>
              <a:rPr lang="es-CO" b="1" dirty="0" smtClean="0">
                <a:solidFill>
                  <a:schemeClr val="accent2">
                    <a:lumMod val="60000"/>
                    <a:lumOff val="40000"/>
                  </a:schemeClr>
                </a:solidFill>
                <a:latin typeface="Cambria" pitchFamily="18" charset="0"/>
              </a:rPr>
              <a:t>ARNt</a:t>
            </a:r>
            <a:r>
              <a:rPr lang="es-CO" b="1" dirty="0" smtClean="0">
                <a:solidFill>
                  <a:schemeClr val="accent2">
                    <a:lumMod val="60000"/>
                    <a:lumOff val="40000"/>
                  </a:schemeClr>
                </a:solidFill>
                <a:latin typeface="Cambria" pitchFamily="18" charset="0"/>
              </a:rPr>
              <a:t>[i] sale del ribosoma -no tarda en desprenderse del codón de iniciación y el </a:t>
            </a:r>
            <a:r>
              <a:rPr lang="es-CO" b="1" dirty="0" smtClean="0">
                <a:solidFill>
                  <a:schemeClr val="accent2">
                    <a:lumMod val="60000"/>
                    <a:lumOff val="40000"/>
                  </a:schemeClr>
                </a:solidFill>
                <a:latin typeface="Cambria" pitchFamily="18" charset="0"/>
              </a:rPr>
              <a:t>dipéptido</a:t>
            </a:r>
            <a:r>
              <a:rPr lang="es-CO" b="1" dirty="0" smtClean="0">
                <a:solidFill>
                  <a:schemeClr val="accent2">
                    <a:lumMod val="60000"/>
                    <a:lumOff val="40000"/>
                  </a:schemeClr>
                </a:solidFill>
                <a:latin typeface="Cambria" pitchFamily="18" charset="0"/>
              </a:rPr>
              <a:t> pasa del sitio A al sitio P. Mientras tanto, un tercer </a:t>
            </a:r>
            <a:r>
              <a:rPr lang="es-CO" b="1" dirty="0" smtClean="0">
                <a:solidFill>
                  <a:schemeClr val="accent2">
                    <a:lumMod val="60000"/>
                    <a:lumOff val="40000"/>
                  </a:schemeClr>
                </a:solidFill>
                <a:latin typeface="Cambria" pitchFamily="18" charset="0"/>
              </a:rPr>
              <a:t>aminoacil-ARNtAA</a:t>
            </a:r>
            <a:r>
              <a:rPr lang="es-CO" b="1" dirty="0" smtClean="0">
                <a:solidFill>
                  <a:schemeClr val="accent2">
                    <a:lumMod val="60000"/>
                    <a:lumOff val="40000"/>
                  </a:schemeClr>
                </a:solidFill>
                <a:latin typeface="Cambria" pitchFamily="18" charset="0"/>
              </a:rPr>
              <a:t> ingresa en le ribosoma , se acomoda en el sitio A y su </a:t>
            </a:r>
            <a:r>
              <a:rPr lang="es-CO" b="1" dirty="0" smtClean="0">
                <a:solidFill>
                  <a:schemeClr val="accent2">
                    <a:lumMod val="60000"/>
                    <a:lumOff val="40000"/>
                  </a:schemeClr>
                </a:solidFill>
                <a:latin typeface="Cambria" pitchFamily="18" charset="0"/>
              </a:rPr>
              <a:t>anticodón</a:t>
            </a:r>
            <a:r>
              <a:rPr lang="es-CO" b="1" dirty="0" smtClean="0">
                <a:solidFill>
                  <a:schemeClr val="accent2">
                    <a:lumMod val="60000"/>
                    <a:lumOff val="40000"/>
                  </a:schemeClr>
                </a:solidFill>
                <a:latin typeface="Cambria" pitchFamily="18" charset="0"/>
              </a:rPr>
              <a:t> se une al tercer codón de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otra vez por la intervención del EF-1. Debe señalarse que el EF-1 actúa después que el EF-2 se retira del ribosoma, y viceversa. El paso siguiente comprende la formación de una unión </a:t>
            </a:r>
            <a:r>
              <a:rPr lang="es-CO" b="1" dirty="0" smtClean="0">
                <a:solidFill>
                  <a:schemeClr val="accent2">
                    <a:lumMod val="60000"/>
                    <a:lumOff val="40000"/>
                  </a:schemeClr>
                </a:solidFill>
                <a:latin typeface="Cambria" pitchFamily="18" charset="0"/>
              </a:rPr>
              <a:t>peptídica</a:t>
            </a:r>
            <a:r>
              <a:rPr lang="es-CO" b="1" dirty="0" smtClean="0">
                <a:solidFill>
                  <a:schemeClr val="accent2">
                    <a:lumMod val="60000"/>
                    <a:lumOff val="40000"/>
                  </a:schemeClr>
                </a:solidFill>
                <a:latin typeface="Cambria" pitchFamily="18" charset="0"/>
              </a:rPr>
              <a:t> entre el </a:t>
            </a:r>
            <a:r>
              <a:rPr lang="es-CO" b="1" dirty="0" smtClean="0">
                <a:solidFill>
                  <a:schemeClr val="accent2">
                    <a:lumMod val="60000"/>
                    <a:lumOff val="40000"/>
                  </a:schemeClr>
                </a:solidFill>
                <a:latin typeface="Cambria" pitchFamily="18" charset="0"/>
              </a:rPr>
              <a:t>dipéptido</a:t>
            </a:r>
            <a:r>
              <a:rPr lang="es-CO" b="1" dirty="0" smtClean="0">
                <a:solidFill>
                  <a:schemeClr val="accent2">
                    <a:lumMod val="60000"/>
                    <a:lumOff val="40000"/>
                  </a:schemeClr>
                </a:solidFill>
                <a:latin typeface="Cambria" pitchFamily="18" charset="0"/>
              </a:rPr>
              <a:t> y el aminoácido del tercer </a:t>
            </a:r>
            <a:r>
              <a:rPr lang="es-CO" b="1" dirty="0" smtClean="0">
                <a:solidFill>
                  <a:schemeClr val="accent2">
                    <a:lumMod val="60000"/>
                    <a:lumOff val="40000"/>
                  </a:schemeClr>
                </a:solidFill>
                <a:latin typeface="Cambria" pitchFamily="18" charset="0"/>
              </a:rPr>
              <a:t>aminoacil</a:t>
            </a:r>
            <a:r>
              <a:rPr lang="es-CO" b="1" dirty="0" smtClean="0">
                <a:solidFill>
                  <a:schemeClr val="accent2">
                    <a:lumMod val="60000"/>
                    <a:lumOff val="40000"/>
                  </a:schemeClr>
                </a:solidFill>
                <a:latin typeface="Cambria" pitchFamily="18" charset="0"/>
              </a:rPr>
              <a:t> -</a:t>
            </a:r>
            <a:r>
              <a:rPr lang="es-CO" b="1" dirty="0" smtClean="0">
                <a:solidFill>
                  <a:schemeClr val="accent2">
                    <a:lumMod val="60000"/>
                    <a:lumOff val="40000"/>
                  </a:schemeClr>
                </a:solidFill>
                <a:latin typeface="Cambria" pitchFamily="18" charset="0"/>
              </a:rPr>
              <a:t>ARNt</a:t>
            </a:r>
            <a:r>
              <a:rPr lang="es-CO" b="1" dirty="0" smtClean="0">
                <a:solidFill>
                  <a:schemeClr val="accent2">
                    <a:lumMod val="60000"/>
                    <a:lumOff val="40000"/>
                  </a:schemeClr>
                </a:solidFill>
                <a:latin typeface="Cambria" pitchFamily="18" charset="0"/>
              </a:rPr>
              <a:t> AA. Esta unión </a:t>
            </a:r>
            <a:r>
              <a:rPr lang="es-CO" b="1" dirty="0" smtClean="0">
                <a:solidFill>
                  <a:schemeClr val="accent2">
                    <a:lumMod val="60000"/>
                    <a:lumOff val="40000"/>
                  </a:schemeClr>
                </a:solidFill>
                <a:latin typeface="Cambria" pitchFamily="18" charset="0"/>
              </a:rPr>
              <a:t>peptídica</a:t>
            </a:r>
            <a:r>
              <a:rPr lang="es-CO" b="1" dirty="0" smtClean="0">
                <a:solidFill>
                  <a:schemeClr val="accent2">
                    <a:lumMod val="60000"/>
                    <a:lumOff val="40000"/>
                  </a:schemeClr>
                </a:solidFill>
                <a:latin typeface="Cambria" pitchFamily="18" charset="0"/>
              </a:rPr>
              <a:t>, ahora entre e </a:t>
            </a:r>
            <a:r>
              <a:rPr lang="es-CO" b="1" dirty="0" smtClean="0">
                <a:solidFill>
                  <a:schemeClr val="accent2">
                    <a:lumMod val="60000"/>
                    <a:lumOff val="40000"/>
                  </a:schemeClr>
                </a:solidFill>
                <a:latin typeface="Cambria" pitchFamily="18" charset="0"/>
              </a:rPr>
              <a:t>dipéptido</a:t>
            </a:r>
            <a:r>
              <a:rPr lang="es-CO" b="1" dirty="0" smtClean="0">
                <a:solidFill>
                  <a:schemeClr val="accent2">
                    <a:lumMod val="60000"/>
                    <a:lumOff val="40000"/>
                  </a:schemeClr>
                </a:solidFill>
                <a:latin typeface="Cambria" pitchFamily="18" charset="0"/>
              </a:rPr>
              <a:t> y el aminoácido del tercer </a:t>
            </a:r>
            <a:r>
              <a:rPr lang="es-CO" b="1" dirty="0" smtClean="0">
                <a:solidFill>
                  <a:schemeClr val="accent2">
                    <a:lumMod val="60000"/>
                    <a:lumOff val="40000"/>
                  </a:schemeClr>
                </a:solidFill>
                <a:latin typeface="Cambria" pitchFamily="18" charset="0"/>
              </a:rPr>
              <a:t>aminoacil-ARNtAA</a:t>
            </a:r>
            <a:r>
              <a:rPr lang="es-CO" b="1" dirty="0" smtClean="0">
                <a:solidFill>
                  <a:schemeClr val="accent2">
                    <a:lumMod val="60000"/>
                    <a:lumOff val="40000"/>
                  </a:schemeClr>
                </a:solidFill>
                <a:latin typeface="Cambria" pitchFamily="18" charset="0"/>
              </a:rPr>
              <a:t>. Esta unión </a:t>
            </a:r>
            <a:r>
              <a:rPr lang="es-CO" b="1" dirty="0" smtClean="0">
                <a:solidFill>
                  <a:schemeClr val="accent2">
                    <a:lumMod val="60000"/>
                    <a:lumOff val="40000"/>
                  </a:schemeClr>
                </a:solidFill>
                <a:latin typeface="Cambria" pitchFamily="18" charset="0"/>
              </a:rPr>
              <a:t>peptídica</a:t>
            </a:r>
            <a:r>
              <a:rPr lang="es-CO" b="1" dirty="0" smtClean="0">
                <a:solidFill>
                  <a:schemeClr val="accent2">
                    <a:lumMod val="60000"/>
                    <a:lumOff val="40000"/>
                  </a:schemeClr>
                </a:solidFill>
                <a:latin typeface="Cambria" pitchFamily="18" charset="0"/>
              </a:rPr>
              <a:t> genera un </a:t>
            </a:r>
            <a:r>
              <a:rPr lang="es-CO" b="1" dirty="0" smtClean="0">
                <a:solidFill>
                  <a:schemeClr val="accent2">
                    <a:lumMod val="60000"/>
                    <a:lumOff val="40000"/>
                  </a:schemeClr>
                </a:solidFill>
                <a:latin typeface="Cambria" pitchFamily="18" charset="0"/>
              </a:rPr>
              <a:t>tripeptidil</a:t>
            </a:r>
            <a:r>
              <a:rPr lang="es-CO" b="1" dirty="0" smtClean="0">
                <a:solidFill>
                  <a:schemeClr val="accent2">
                    <a:lumMod val="60000"/>
                    <a:lumOff val="40000"/>
                  </a:schemeClr>
                </a:solidFill>
                <a:latin typeface="Cambria" pitchFamily="18" charset="0"/>
              </a:rPr>
              <a:t> </a:t>
            </a:r>
            <a:r>
              <a:rPr lang="es-CO" b="1" dirty="0" smtClean="0">
                <a:solidFill>
                  <a:schemeClr val="accent2">
                    <a:lumMod val="60000"/>
                    <a:lumOff val="40000"/>
                  </a:schemeClr>
                </a:solidFill>
                <a:latin typeface="Cambria" pitchFamily="18" charset="0"/>
              </a:rPr>
              <a:t>AARNt</a:t>
            </a:r>
            <a:r>
              <a:rPr lang="es-CO" b="1" dirty="0" smtClean="0">
                <a:solidFill>
                  <a:schemeClr val="accent2">
                    <a:lumMod val="60000"/>
                    <a:lumOff val="40000"/>
                  </a:schemeClr>
                </a:solidFill>
                <a:latin typeface="Cambria" pitchFamily="18" charset="0"/>
              </a:rPr>
              <a:t>, que permanece en el sitio P hasta la próxima </a:t>
            </a:r>
            <a:r>
              <a:rPr lang="es-CO" b="1" dirty="0" smtClean="0">
                <a:solidFill>
                  <a:schemeClr val="accent2">
                    <a:lumMod val="60000"/>
                    <a:lumOff val="40000"/>
                  </a:schemeClr>
                </a:solidFill>
                <a:latin typeface="Cambria" pitchFamily="18" charset="0"/>
              </a:rPr>
              <a:t>translocación</a:t>
            </a:r>
            <a:r>
              <a:rPr lang="es-CO" b="1" dirty="0" smtClean="0">
                <a:solidFill>
                  <a:schemeClr val="accent2">
                    <a:lumMod val="60000"/>
                    <a:lumOff val="40000"/>
                  </a:schemeClr>
                </a:solidFill>
                <a:latin typeface="Cambria" pitchFamily="18" charset="0"/>
              </a:rPr>
              <a:t> del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a:t>
            </a:r>
          </a:p>
          <a:p>
            <a:pPr algn="l"/>
            <a:endParaRPr lang="es-CO" b="1" dirty="0">
              <a:solidFill>
                <a:schemeClr val="accent2">
                  <a:lumMod val="60000"/>
                  <a:lumOff val="40000"/>
                </a:schemeClr>
              </a:solidFill>
              <a:latin typeface="Cambria" pitchFamily="18" charset="0"/>
            </a:endParaRP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5" name="4 Subtítulo"/>
          <p:cNvSpPr>
            <a:spLocks noGrp="1"/>
          </p:cNvSpPr>
          <p:nvPr>
            <p:ph type="subTitle" idx="1"/>
          </p:nvPr>
        </p:nvSpPr>
        <p:spPr>
          <a:xfrm>
            <a:off x="357158" y="1000108"/>
            <a:ext cx="7415242" cy="5357850"/>
          </a:xfrm>
        </p:spPr>
        <p:txBody>
          <a:bodyPr>
            <a:normAutofit fontScale="70000" lnSpcReduction="20000"/>
          </a:bodyPr>
          <a:lstStyle/>
          <a:p>
            <a:pPr algn="l"/>
            <a:r>
              <a:rPr lang="es-CO" dirty="0" smtClean="0">
                <a:solidFill>
                  <a:schemeClr val="accent2">
                    <a:lumMod val="60000"/>
                    <a:lumOff val="40000"/>
                  </a:schemeClr>
                </a:solidFill>
              </a:rPr>
              <a:t>. </a:t>
            </a:r>
            <a:r>
              <a:rPr lang="es-CO" b="1" dirty="0" smtClean="0">
                <a:solidFill>
                  <a:schemeClr val="accent2">
                    <a:lumMod val="60000"/>
                    <a:lumOff val="40000"/>
                  </a:schemeClr>
                </a:solidFill>
                <a:latin typeface="Cambria" pitchFamily="18" charset="0"/>
              </a:rPr>
              <a:t>Determinando así que, tanto la molécula de ARN como la molécula de ADN tienen una estructura de forma helicoidal. Y que la secuencia de estas moléculas a lo largo de la cadena determina el código de cada ácido </a:t>
            </a:r>
            <a:r>
              <a:rPr lang="es-CO" b="1" dirty="0" smtClean="0">
                <a:solidFill>
                  <a:schemeClr val="accent2">
                    <a:lumMod val="60000"/>
                    <a:lumOff val="40000"/>
                  </a:schemeClr>
                </a:solidFill>
                <a:latin typeface="Cambria" pitchFamily="18" charset="0"/>
              </a:rPr>
              <a:t>nucleído </a:t>
            </a:r>
            <a:r>
              <a:rPr lang="es-CO" b="1" dirty="0" smtClean="0">
                <a:solidFill>
                  <a:schemeClr val="accent2">
                    <a:lumMod val="60000"/>
                    <a:lumOff val="40000"/>
                  </a:schemeClr>
                </a:solidFill>
                <a:latin typeface="Cambria" pitchFamily="18" charset="0"/>
              </a:rPr>
              <a:t>particular. A su vez, este código indica a la célula cómo reproducir un duplicado de sí misma o las proteínas que necesita para su supervivencia. </a:t>
            </a:r>
          </a:p>
          <a:p>
            <a:pPr algn="l"/>
            <a:r>
              <a:rPr lang="es-CO" b="1" dirty="0" smtClean="0">
                <a:solidFill>
                  <a:schemeClr val="accent2">
                    <a:lumMod val="60000"/>
                    <a:lumOff val="40000"/>
                  </a:schemeClr>
                </a:solidFill>
                <a:latin typeface="Cambria" pitchFamily="18" charset="0"/>
              </a:rPr>
              <a:t>Por tanto, se han identificado al menos dos funciones fundamentales de los ácidos </a:t>
            </a:r>
            <a:r>
              <a:rPr lang="es-CO" b="1" dirty="0" smtClean="0">
                <a:solidFill>
                  <a:schemeClr val="accent2">
                    <a:lumMod val="60000"/>
                    <a:lumOff val="40000"/>
                  </a:schemeClr>
                </a:solidFill>
                <a:latin typeface="Cambria" pitchFamily="18" charset="0"/>
              </a:rPr>
              <a:t>nucleídos: </a:t>
            </a:r>
            <a:r>
              <a:rPr lang="es-CO" b="1" dirty="0" smtClean="0">
                <a:solidFill>
                  <a:schemeClr val="accent2">
                    <a:lumMod val="60000"/>
                    <a:lumOff val="40000"/>
                  </a:schemeClr>
                </a:solidFill>
                <a:latin typeface="Cambria" pitchFamily="18" charset="0"/>
              </a:rPr>
              <a:t>transmitir las características hereditarias de una generación a la siguiente y dirigir la síntesis de proteínas específicas.</a:t>
            </a:r>
          </a:p>
          <a:p>
            <a:pPr algn="l"/>
            <a:r>
              <a:rPr lang="es-CO" b="1" dirty="0" smtClean="0">
                <a:solidFill>
                  <a:schemeClr val="accent2">
                    <a:lumMod val="60000"/>
                    <a:lumOff val="40000"/>
                  </a:schemeClr>
                </a:solidFill>
                <a:latin typeface="Cambria" pitchFamily="18" charset="0"/>
              </a:rPr>
              <a:t>El modo en que los ácidos </a:t>
            </a:r>
            <a:r>
              <a:rPr lang="es-CO" b="1" dirty="0" smtClean="0">
                <a:solidFill>
                  <a:schemeClr val="accent2">
                    <a:lumMod val="60000"/>
                    <a:lumOff val="40000"/>
                  </a:schemeClr>
                </a:solidFill>
                <a:latin typeface="Cambria" pitchFamily="18" charset="0"/>
              </a:rPr>
              <a:t>nucleídos </a:t>
            </a:r>
            <a:r>
              <a:rPr lang="es-CO" b="1" dirty="0" smtClean="0">
                <a:solidFill>
                  <a:schemeClr val="accent2">
                    <a:lumMod val="60000"/>
                    <a:lumOff val="40000"/>
                  </a:schemeClr>
                </a:solidFill>
                <a:latin typeface="Cambria" pitchFamily="18" charset="0"/>
              </a:rPr>
              <a:t>realizan estas funciones es el objetivo de algunas de las más prometedoras e intensas investigaciones actuales.</a:t>
            </a:r>
          </a:p>
          <a:p>
            <a:pPr algn="l"/>
            <a:endParaRPr lang="es-CO" dirty="0">
              <a:solidFill>
                <a:schemeClr val="accent2">
                  <a:lumMod val="60000"/>
                  <a:lumOff val="40000"/>
                </a:schemeClr>
              </a:solidFill>
            </a:endParaRPr>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3" name="2 Subtítulo"/>
          <p:cNvSpPr>
            <a:spLocks noGrp="1"/>
          </p:cNvSpPr>
          <p:nvPr>
            <p:ph type="subTitle" idx="1"/>
          </p:nvPr>
        </p:nvSpPr>
        <p:spPr>
          <a:xfrm>
            <a:off x="428596" y="714356"/>
            <a:ext cx="8358246" cy="5643602"/>
          </a:xfrm>
        </p:spPr>
        <p:txBody>
          <a:bodyPr>
            <a:normAutofit fontScale="55000" lnSpcReduction="20000"/>
          </a:bodyPr>
          <a:lstStyle/>
          <a:p>
            <a:pPr algn="l"/>
            <a:r>
              <a:rPr lang="es-CO" b="1" dirty="0" smtClean="0">
                <a:solidFill>
                  <a:schemeClr val="accent2">
                    <a:lumMod val="60000"/>
                    <a:lumOff val="40000"/>
                  </a:schemeClr>
                </a:solidFill>
                <a:latin typeface="Cambria" pitchFamily="18" charset="0"/>
              </a:rPr>
              <a:t>Los procesos citados se repiten de forma sucesiva codón tras codón ; así , en el cuarto paso se forma un </a:t>
            </a:r>
            <a:r>
              <a:rPr lang="es-CO" b="1" dirty="0" smtClean="0">
                <a:solidFill>
                  <a:schemeClr val="accent2">
                    <a:lumMod val="60000"/>
                    <a:lumOff val="40000"/>
                  </a:schemeClr>
                </a:solidFill>
                <a:latin typeface="Cambria" pitchFamily="18" charset="0"/>
              </a:rPr>
              <a:t>tetrapeptidil</a:t>
            </a:r>
            <a:r>
              <a:rPr lang="es-CO" b="1" dirty="0" smtClean="0">
                <a:solidFill>
                  <a:schemeClr val="accent2">
                    <a:lumMod val="60000"/>
                    <a:lumOff val="40000"/>
                  </a:schemeClr>
                </a:solidFill>
                <a:latin typeface="Cambria" pitchFamily="18" charset="0"/>
              </a:rPr>
              <a:t> </a:t>
            </a:r>
            <a:r>
              <a:rPr lang="es-CO" b="1" dirty="0" smtClean="0">
                <a:solidFill>
                  <a:schemeClr val="accent2">
                    <a:lumMod val="60000"/>
                    <a:lumOff val="40000"/>
                  </a:schemeClr>
                </a:solidFill>
                <a:latin typeface="Cambria" pitchFamily="18" charset="0"/>
              </a:rPr>
              <a:t>ARNt</a:t>
            </a:r>
            <a:r>
              <a:rPr lang="es-CO" b="1" dirty="0" smtClean="0">
                <a:solidFill>
                  <a:schemeClr val="accent2">
                    <a:lumMod val="60000"/>
                    <a:lumOff val="40000"/>
                  </a:schemeClr>
                </a:solidFill>
                <a:latin typeface="Cambria" pitchFamily="18" charset="0"/>
              </a:rPr>
              <a:t> y luego </a:t>
            </a:r>
            <a:r>
              <a:rPr lang="es-CO" b="1" dirty="0" smtClean="0">
                <a:solidFill>
                  <a:schemeClr val="accent2">
                    <a:lumMod val="60000"/>
                    <a:lumOff val="40000"/>
                  </a:schemeClr>
                </a:solidFill>
                <a:latin typeface="Cambria" pitchFamily="18" charset="0"/>
              </a:rPr>
              <a:t>peptidil</a:t>
            </a:r>
            <a:r>
              <a:rPr lang="es-CO" b="1" dirty="0" smtClean="0">
                <a:solidFill>
                  <a:schemeClr val="accent2">
                    <a:lumMod val="60000"/>
                    <a:lumOff val="40000"/>
                  </a:schemeClr>
                </a:solidFill>
                <a:latin typeface="Cambria" pitchFamily="18" charset="0"/>
              </a:rPr>
              <a:t> - </a:t>
            </a:r>
            <a:r>
              <a:rPr lang="es-CO" b="1" dirty="0" smtClean="0">
                <a:solidFill>
                  <a:schemeClr val="accent2">
                    <a:lumMod val="60000"/>
                    <a:lumOff val="40000"/>
                  </a:schemeClr>
                </a:solidFill>
                <a:latin typeface="Cambria" pitchFamily="18" charset="0"/>
              </a:rPr>
              <a:t>ARNt</a:t>
            </a:r>
            <a:r>
              <a:rPr lang="es-CO" b="1" dirty="0" smtClean="0">
                <a:solidFill>
                  <a:schemeClr val="accent2">
                    <a:lumMod val="60000"/>
                    <a:lumOff val="40000"/>
                  </a:schemeClr>
                </a:solidFill>
                <a:latin typeface="Cambria" pitchFamily="18" charset="0"/>
              </a:rPr>
              <a:t> cada vez más largos , que se </a:t>
            </a:r>
            <a:r>
              <a:rPr lang="es-CO" b="1" dirty="0" smtClean="0">
                <a:solidFill>
                  <a:schemeClr val="accent2">
                    <a:lumMod val="60000"/>
                    <a:lumOff val="40000"/>
                  </a:schemeClr>
                </a:solidFill>
                <a:latin typeface="Cambria" pitchFamily="18" charset="0"/>
              </a:rPr>
              <a:t>traslocan</a:t>
            </a:r>
            <a:r>
              <a:rPr lang="es-CO" b="1" dirty="0" smtClean="0">
                <a:solidFill>
                  <a:schemeClr val="accent2">
                    <a:lumMod val="60000"/>
                    <a:lumOff val="40000"/>
                  </a:schemeClr>
                </a:solidFill>
                <a:latin typeface="Cambria" pitchFamily="18" charset="0"/>
              </a:rPr>
              <a:t> del sitio A al P conforme se producen las uniones </a:t>
            </a:r>
            <a:r>
              <a:rPr lang="es-CO" b="1" dirty="0" smtClean="0">
                <a:solidFill>
                  <a:schemeClr val="accent2">
                    <a:lumMod val="60000"/>
                    <a:lumOff val="40000"/>
                  </a:schemeClr>
                </a:solidFill>
                <a:latin typeface="Cambria" pitchFamily="18" charset="0"/>
              </a:rPr>
              <a:t>peptídicas</a:t>
            </a:r>
            <a:r>
              <a:rPr lang="es-CO" b="1" dirty="0" smtClean="0">
                <a:solidFill>
                  <a:schemeClr val="accent2">
                    <a:lumMod val="60000"/>
                    <a:lumOff val="40000"/>
                  </a:schemeClr>
                </a:solidFill>
                <a:latin typeface="Cambria" pitchFamily="18" charset="0"/>
              </a:rPr>
              <a:t>. Se calcula que se agregan a la cadena, en promedio, cinco aminoácidos por </a:t>
            </a:r>
            <a:r>
              <a:rPr lang="es-CO" b="1" dirty="0" smtClean="0">
                <a:solidFill>
                  <a:schemeClr val="accent2">
                    <a:lumMod val="60000"/>
                    <a:lumOff val="40000"/>
                  </a:schemeClr>
                </a:solidFill>
                <a:latin typeface="Cambria" pitchFamily="18" charset="0"/>
              </a:rPr>
              <a:t>segundo.Debido</a:t>
            </a:r>
            <a:r>
              <a:rPr lang="es-CO" b="1" dirty="0" smtClean="0">
                <a:solidFill>
                  <a:schemeClr val="accent2">
                    <a:lumMod val="60000"/>
                    <a:lumOff val="40000"/>
                  </a:schemeClr>
                </a:solidFill>
                <a:latin typeface="Cambria" pitchFamily="18" charset="0"/>
              </a:rPr>
              <a:t> a que con cada </a:t>
            </a:r>
            <a:r>
              <a:rPr lang="es-CO" b="1" dirty="0" smtClean="0">
                <a:solidFill>
                  <a:schemeClr val="accent2">
                    <a:lumMod val="60000"/>
                    <a:lumOff val="40000"/>
                  </a:schemeClr>
                </a:solidFill>
                <a:latin typeface="Cambria" pitchFamily="18" charset="0"/>
              </a:rPr>
              <a:t>traslocación</a:t>
            </a:r>
            <a:r>
              <a:rPr lang="es-CO" b="1" dirty="0" smtClean="0">
                <a:solidFill>
                  <a:schemeClr val="accent2">
                    <a:lumMod val="60000"/>
                    <a:lumOff val="40000"/>
                  </a:schemeClr>
                </a:solidFill>
                <a:latin typeface="Cambria" pitchFamily="18" charset="0"/>
              </a:rPr>
              <a:t> se corren tres nucleótidos del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 su extremo 5´se aleja progresivamente del ribosoma y su extremo 3´se acerca a él en igual medida. Cuando el ribosoma se ha alejado del extremo 5´del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unos 90 nucleótidos, en el codón de iniciación se acomoda un nuevo ribosoma, lo cual da inicio a la síntesis de otra cadena proteica. Esto se repite varias veces </a:t>
            </a:r>
          </a:p>
          <a:p>
            <a:pPr algn="l"/>
            <a:r>
              <a:rPr lang="es-CO" b="1" i="1" dirty="0" smtClean="0">
                <a:solidFill>
                  <a:schemeClr val="accent2">
                    <a:lumMod val="60000"/>
                    <a:lumOff val="40000"/>
                  </a:schemeClr>
                </a:solidFill>
                <a:latin typeface="Cambria" pitchFamily="18" charset="0"/>
              </a:rPr>
              <a:t>3) La etapa de terminación</a:t>
            </a:r>
            <a:r>
              <a:rPr lang="es-CO" b="1" dirty="0" smtClean="0">
                <a:solidFill>
                  <a:schemeClr val="accent2">
                    <a:lumMod val="60000"/>
                    <a:lumOff val="40000"/>
                  </a:schemeClr>
                </a:solidFill>
                <a:latin typeface="Cambria" pitchFamily="18" charset="0"/>
              </a:rPr>
              <a:t> determina la conclusión de la síntesis de la proteína cuando el sitio A del ribosoma es abordado por el codón de terminación del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(UUA, UGA o UAG, indistintamente). Ello deja al sitio A sin el esperado </a:t>
            </a:r>
            <a:r>
              <a:rPr lang="es-CO" b="1" dirty="0" smtClean="0">
                <a:solidFill>
                  <a:schemeClr val="accent2">
                    <a:lumMod val="60000"/>
                    <a:lumOff val="40000"/>
                  </a:schemeClr>
                </a:solidFill>
                <a:latin typeface="Cambria" pitchFamily="18" charset="0"/>
              </a:rPr>
              <a:t>aminoacil-ARNtAA</a:t>
            </a:r>
            <a:r>
              <a:rPr lang="es-CO" b="1" dirty="0" smtClean="0">
                <a:solidFill>
                  <a:schemeClr val="accent2">
                    <a:lumMod val="60000"/>
                    <a:lumOff val="40000"/>
                  </a:schemeClr>
                </a:solidFill>
                <a:latin typeface="Cambria" pitchFamily="18" charset="0"/>
              </a:rPr>
              <a:t>, aunque pronto es ocupado por un factor de terminación llamado </a:t>
            </a:r>
            <a:r>
              <a:rPr lang="es-CO" b="1" dirty="0" smtClean="0">
                <a:solidFill>
                  <a:schemeClr val="accent2">
                    <a:lumMod val="60000"/>
                    <a:lumOff val="40000"/>
                  </a:schemeClr>
                </a:solidFill>
                <a:latin typeface="Cambria" pitchFamily="18" charset="0"/>
              </a:rPr>
              <a:t>eRF</a:t>
            </a:r>
            <a:r>
              <a:rPr lang="es-CO" b="1" dirty="0" smtClean="0">
                <a:solidFill>
                  <a:schemeClr val="accent2">
                    <a:lumMod val="60000"/>
                    <a:lumOff val="40000"/>
                  </a:schemeClr>
                </a:solidFill>
                <a:latin typeface="Cambria" pitchFamily="18" charset="0"/>
              </a:rPr>
              <a:t> (</a:t>
            </a:r>
            <a:r>
              <a:rPr lang="es-CO" b="1" dirty="0" smtClean="0">
                <a:solidFill>
                  <a:schemeClr val="accent2">
                    <a:lumMod val="60000"/>
                    <a:lumOff val="40000"/>
                  </a:schemeClr>
                </a:solidFill>
                <a:latin typeface="Cambria" pitchFamily="18" charset="0"/>
              </a:rPr>
              <a:t>eucaryotic</a:t>
            </a:r>
            <a:r>
              <a:rPr lang="es-CO" b="1" dirty="0" smtClean="0">
                <a:solidFill>
                  <a:schemeClr val="accent2">
                    <a:lumMod val="60000"/>
                    <a:lumOff val="40000"/>
                  </a:schemeClr>
                </a:solidFill>
                <a:latin typeface="Cambria" pitchFamily="18" charset="0"/>
              </a:rPr>
              <a:t> </a:t>
            </a:r>
            <a:r>
              <a:rPr lang="es-CO" b="1" dirty="0" smtClean="0">
                <a:solidFill>
                  <a:schemeClr val="accent2">
                    <a:lumMod val="60000"/>
                    <a:lumOff val="40000"/>
                  </a:schemeClr>
                </a:solidFill>
                <a:latin typeface="Cambria" pitchFamily="18" charset="0"/>
              </a:rPr>
              <a:t>releasing</a:t>
            </a:r>
            <a:r>
              <a:rPr lang="es-CO" b="1" dirty="0" smtClean="0">
                <a:solidFill>
                  <a:schemeClr val="accent2">
                    <a:lumMod val="60000"/>
                    <a:lumOff val="40000"/>
                  </a:schemeClr>
                </a:solidFill>
                <a:latin typeface="Cambria" pitchFamily="18" charset="0"/>
              </a:rPr>
              <a:t> factor), que sabe reconocer a los tres codones de terminación. En síntesis la terminación de la cadena </a:t>
            </a:r>
            <a:r>
              <a:rPr lang="es-CO" b="1" dirty="0" smtClean="0">
                <a:solidFill>
                  <a:schemeClr val="accent2">
                    <a:lumMod val="60000"/>
                    <a:lumOff val="40000"/>
                  </a:schemeClr>
                </a:solidFill>
                <a:latin typeface="Cambria" pitchFamily="18" charset="0"/>
              </a:rPr>
              <a:t>polipeptídica</a:t>
            </a:r>
            <a:r>
              <a:rPr lang="es-CO" b="1" dirty="0" smtClean="0">
                <a:solidFill>
                  <a:schemeClr val="accent2">
                    <a:lumMod val="60000"/>
                    <a:lumOff val="40000"/>
                  </a:schemeClr>
                </a:solidFill>
                <a:latin typeface="Cambria" pitchFamily="18" charset="0"/>
              </a:rPr>
              <a:t> está señalada por el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mediante un codón que no especifica la incorporación de ningún aminoácido. Ese codón de terminación puede ser UUA, UGA o UAG, y sobre él no se une ningún </a:t>
            </a:r>
            <a:r>
              <a:rPr lang="es-CO" b="1" dirty="0" smtClean="0">
                <a:solidFill>
                  <a:schemeClr val="accent2">
                    <a:lumMod val="60000"/>
                    <a:lumOff val="40000"/>
                  </a:schemeClr>
                </a:solidFill>
                <a:latin typeface="Cambria" pitchFamily="18" charset="0"/>
              </a:rPr>
              <a:t>ARNt</a:t>
            </a:r>
            <a:r>
              <a:rPr lang="es-CO" b="1" dirty="0" smtClean="0">
                <a:solidFill>
                  <a:schemeClr val="accent2">
                    <a:lumMod val="60000"/>
                    <a:lumOff val="40000"/>
                  </a:schemeClr>
                </a:solidFill>
                <a:latin typeface="Cambria" pitchFamily="18" charset="0"/>
              </a:rPr>
              <a:t>. En cambio, es reconocido por dos proteínas llamadas factores de liberación (</a:t>
            </a:r>
            <a:r>
              <a:rPr lang="es-CO" b="1" dirty="0" smtClean="0">
                <a:solidFill>
                  <a:schemeClr val="accent2">
                    <a:lumMod val="60000"/>
                    <a:lumOff val="40000"/>
                  </a:schemeClr>
                </a:solidFill>
                <a:latin typeface="Cambria" pitchFamily="18" charset="0"/>
              </a:rPr>
              <a:t>eRF</a:t>
            </a:r>
            <a:r>
              <a:rPr lang="es-CO" b="1" dirty="0" smtClean="0">
                <a:solidFill>
                  <a:schemeClr val="accent2">
                    <a:lumMod val="60000"/>
                    <a:lumOff val="40000"/>
                  </a:schemeClr>
                </a:solidFill>
                <a:latin typeface="Cambria" pitchFamily="18" charset="0"/>
              </a:rPr>
              <a:t>). Cuando esto sucede, la proteína terminada se libera del último </a:t>
            </a:r>
            <a:r>
              <a:rPr lang="es-CO" b="1" dirty="0" smtClean="0">
                <a:solidFill>
                  <a:schemeClr val="accent2">
                    <a:lumMod val="60000"/>
                    <a:lumOff val="40000"/>
                  </a:schemeClr>
                </a:solidFill>
                <a:latin typeface="Cambria" pitchFamily="18" charset="0"/>
              </a:rPr>
              <a:t>ARNt</a:t>
            </a:r>
            <a:r>
              <a:rPr lang="es-CO" b="1" dirty="0" smtClean="0">
                <a:solidFill>
                  <a:schemeClr val="accent2">
                    <a:lumMod val="60000"/>
                    <a:lumOff val="40000"/>
                  </a:schemeClr>
                </a:solidFill>
                <a:latin typeface="Cambria" pitchFamily="18" charset="0"/>
              </a:rPr>
              <a:t>, que también se separa del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Por último también se disocian las subunidades ribosómicas. </a:t>
            </a:r>
          </a:p>
          <a:p>
            <a:pPr algn="l"/>
            <a:endParaRPr lang="es-CO" b="1" dirty="0">
              <a:solidFill>
                <a:schemeClr val="accent2">
                  <a:lumMod val="60000"/>
                  <a:lumOff val="40000"/>
                </a:schemeClr>
              </a:solidFill>
              <a:latin typeface="Cambria" pitchFamily="18" charset="0"/>
            </a:endParaRPr>
          </a:p>
        </p:txBody>
      </p:sp>
    </p:spTree>
  </p:cSld>
  <p:clrMapOvr>
    <a:masterClrMapping/>
  </p:clrMapOvr>
  <p:transition>
    <p:diamon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3" name="2 Subtítulo"/>
          <p:cNvSpPr>
            <a:spLocks noGrp="1"/>
          </p:cNvSpPr>
          <p:nvPr>
            <p:ph type="subTitle" idx="1"/>
          </p:nvPr>
        </p:nvSpPr>
        <p:spPr>
          <a:xfrm>
            <a:off x="500034" y="642918"/>
            <a:ext cx="8286808" cy="5857916"/>
          </a:xfrm>
        </p:spPr>
        <p:txBody>
          <a:bodyPr>
            <a:normAutofit fontScale="47500" lnSpcReduction="20000"/>
          </a:bodyPr>
          <a:lstStyle/>
          <a:p>
            <a:pPr algn="l"/>
            <a:r>
              <a:rPr lang="es-CO" b="1" i="1" dirty="0" smtClean="0">
                <a:solidFill>
                  <a:schemeClr val="accent2">
                    <a:lumMod val="60000"/>
                    <a:lumOff val="40000"/>
                  </a:schemeClr>
                </a:solidFill>
                <a:latin typeface="Cambria" pitchFamily="18" charset="0"/>
              </a:rPr>
              <a:t>1) La etapa de iniciación</a:t>
            </a:r>
            <a:r>
              <a:rPr lang="es-CO" b="1" dirty="0" smtClean="0">
                <a:solidFill>
                  <a:schemeClr val="accent2">
                    <a:lumMod val="60000"/>
                    <a:lumOff val="40000"/>
                  </a:schemeClr>
                </a:solidFill>
                <a:latin typeface="Cambria" pitchFamily="18" charset="0"/>
              </a:rPr>
              <a:t> es regulada por proteínas </a:t>
            </a:r>
            <a:r>
              <a:rPr lang="es-CO" b="1" dirty="0" smtClean="0">
                <a:solidFill>
                  <a:schemeClr val="accent2">
                    <a:lumMod val="60000"/>
                    <a:lumOff val="40000"/>
                  </a:schemeClr>
                </a:solidFill>
                <a:latin typeface="Cambria" pitchFamily="18" charset="0"/>
              </a:rPr>
              <a:t>citosólicas</a:t>
            </a:r>
            <a:r>
              <a:rPr lang="es-CO" b="1" dirty="0" smtClean="0">
                <a:solidFill>
                  <a:schemeClr val="accent2">
                    <a:lumMod val="60000"/>
                    <a:lumOff val="40000"/>
                  </a:schemeClr>
                </a:solidFill>
                <a:latin typeface="Cambria" pitchFamily="18" charset="0"/>
              </a:rPr>
              <a:t> denominadas factores de </a:t>
            </a:r>
            <a:r>
              <a:rPr lang="es-CO" b="1" dirty="0" smtClean="0">
                <a:solidFill>
                  <a:schemeClr val="accent2">
                    <a:lumMod val="60000"/>
                    <a:lumOff val="40000"/>
                  </a:schemeClr>
                </a:solidFill>
                <a:latin typeface="Cambria" pitchFamily="18" charset="0"/>
              </a:rPr>
              <a:t>iníciación</a:t>
            </a:r>
            <a:r>
              <a:rPr lang="es-CO" b="1" dirty="0" smtClean="0">
                <a:solidFill>
                  <a:schemeClr val="accent2">
                    <a:lumMod val="60000"/>
                    <a:lumOff val="40000"/>
                  </a:schemeClr>
                </a:solidFill>
                <a:latin typeface="Cambria" pitchFamily="18" charset="0"/>
              </a:rPr>
              <a:t> (IF), que provocan dos hechos separados pero concurrentes , uno en el extremo 5´del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y otro en la subunidad menor del ribosoma</a:t>
            </a:r>
          </a:p>
          <a:p>
            <a:pPr algn="l"/>
            <a:r>
              <a:rPr lang="es-CO" b="1" dirty="0" smtClean="0">
                <a:solidFill>
                  <a:schemeClr val="accent2">
                    <a:lumMod val="60000"/>
                    <a:lumOff val="40000"/>
                  </a:schemeClr>
                </a:solidFill>
                <a:latin typeface="Cambria" pitchFamily="18" charset="0"/>
              </a:rPr>
              <a:t>El primer proceso involucra al </a:t>
            </a:r>
            <a:r>
              <a:rPr lang="es-CO" b="1" dirty="0" smtClean="0">
                <a:solidFill>
                  <a:schemeClr val="accent2">
                    <a:lumMod val="60000"/>
                    <a:lumOff val="40000"/>
                  </a:schemeClr>
                </a:solidFill>
                <a:latin typeface="Cambria" pitchFamily="18" charset="0"/>
              </a:rPr>
              <a:t>cap</a:t>
            </a:r>
            <a:r>
              <a:rPr lang="es-CO" b="1" dirty="0" smtClean="0">
                <a:solidFill>
                  <a:schemeClr val="accent2">
                    <a:lumMod val="60000"/>
                    <a:lumOff val="40000"/>
                  </a:schemeClr>
                </a:solidFill>
                <a:latin typeface="Cambria" pitchFamily="18" charset="0"/>
              </a:rPr>
              <a:t> y a una secuencia de nucleótidos aledaña, localizada entre el </a:t>
            </a:r>
            <a:r>
              <a:rPr lang="es-CO" b="1" dirty="0" smtClean="0">
                <a:solidFill>
                  <a:schemeClr val="accent2">
                    <a:lumMod val="60000"/>
                    <a:lumOff val="40000"/>
                  </a:schemeClr>
                </a:solidFill>
                <a:latin typeface="Cambria" pitchFamily="18" charset="0"/>
              </a:rPr>
              <a:t>cap</a:t>
            </a:r>
            <a:r>
              <a:rPr lang="es-CO" b="1" dirty="0" smtClean="0">
                <a:solidFill>
                  <a:schemeClr val="accent2">
                    <a:lumMod val="60000"/>
                    <a:lumOff val="40000"/>
                  </a:schemeClr>
                </a:solidFill>
                <a:latin typeface="Cambria" pitchFamily="18" charset="0"/>
              </a:rPr>
              <a:t> y el codón de iniciación . Estas partes reconocidas por el factor IF-4, que se liga a ellas sí al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se proteína CBP . La conexión del IF-4 con el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insume energía que es provista por un </a:t>
            </a:r>
            <a:r>
              <a:rPr lang="es-CO" b="1" dirty="0" smtClean="0">
                <a:solidFill>
                  <a:schemeClr val="accent2">
                    <a:lumMod val="60000"/>
                    <a:lumOff val="40000"/>
                  </a:schemeClr>
                </a:solidFill>
                <a:latin typeface="Cambria" pitchFamily="18" charset="0"/>
              </a:rPr>
              <a:t>ATP.En</a:t>
            </a:r>
            <a:r>
              <a:rPr lang="es-CO" b="1" dirty="0" smtClean="0">
                <a:solidFill>
                  <a:schemeClr val="accent2">
                    <a:lumMod val="60000"/>
                    <a:lumOff val="40000"/>
                  </a:schemeClr>
                </a:solidFill>
                <a:latin typeface="Cambria" pitchFamily="18" charset="0"/>
              </a:rPr>
              <a:t> el segundo proceso, el </a:t>
            </a:r>
            <a:r>
              <a:rPr lang="es-CO" b="1" dirty="0" smtClean="0">
                <a:solidFill>
                  <a:schemeClr val="accent2">
                    <a:lumMod val="60000"/>
                    <a:lumOff val="40000"/>
                  </a:schemeClr>
                </a:solidFill>
                <a:latin typeface="Cambria" pitchFamily="18" charset="0"/>
              </a:rPr>
              <a:t>metioníl-ARNt</a:t>
            </a:r>
            <a:r>
              <a:rPr lang="es-CO" b="1" dirty="0" smtClean="0">
                <a:solidFill>
                  <a:schemeClr val="accent2">
                    <a:lumMod val="60000"/>
                    <a:lumOff val="40000"/>
                  </a:schemeClr>
                </a:solidFill>
                <a:latin typeface="Cambria" pitchFamily="18" charset="0"/>
              </a:rPr>
              <a:t>[i]</a:t>
            </a:r>
            <a:r>
              <a:rPr lang="es-CO" b="1" dirty="0" smtClean="0">
                <a:solidFill>
                  <a:schemeClr val="accent2">
                    <a:lumMod val="60000"/>
                    <a:lumOff val="40000"/>
                  </a:schemeClr>
                </a:solidFill>
                <a:latin typeface="Cambria" pitchFamily="18" charset="0"/>
              </a:rPr>
              <a:t>met</a:t>
            </a:r>
            <a:r>
              <a:rPr lang="es-CO" b="1" dirty="0" smtClean="0">
                <a:solidFill>
                  <a:schemeClr val="accent2">
                    <a:lumMod val="60000"/>
                    <a:lumOff val="40000"/>
                  </a:schemeClr>
                </a:solidFill>
                <a:latin typeface="Cambria" pitchFamily="18" charset="0"/>
              </a:rPr>
              <a:t> se coloca en el sitio P de la subunidad menor del ribosoma, reacción que requiere el factor IF-2 y la energía de un GTP. Logrados ambos acondicionamientos, otro factor de iniciación, el IF-3, con la ayuda del IF-4 coloca el extremo 5´ del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sobre una de las caras de la unidad menor del ribosoma, la que posee los sitios P y A. De inmediato la subunidad menor se desliza por el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y detecta al codón de AUG de iniciación, que se coloca,­ en el sitio P . Como es lógico , el segundo codón del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queda colocado al lado, es decir en el sitio A. Entre tanto, el </a:t>
            </a:r>
            <a:r>
              <a:rPr lang="es-CO" b="1" dirty="0" smtClean="0">
                <a:solidFill>
                  <a:schemeClr val="accent2">
                    <a:lumMod val="60000"/>
                    <a:lumOff val="40000"/>
                  </a:schemeClr>
                </a:solidFill>
                <a:latin typeface="Cambria" pitchFamily="18" charset="0"/>
              </a:rPr>
              <a:t>metioril-ARNt</a:t>
            </a:r>
            <a:r>
              <a:rPr lang="es-CO" b="1" dirty="0" smtClean="0">
                <a:solidFill>
                  <a:schemeClr val="accent2">
                    <a:lumMod val="60000"/>
                    <a:lumOff val="40000"/>
                  </a:schemeClr>
                </a:solidFill>
                <a:latin typeface="Cambria" pitchFamily="18" charset="0"/>
              </a:rPr>
              <a:t>[i]</a:t>
            </a:r>
            <a:r>
              <a:rPr lang="es-CO" b="1" dirty="0" smtClean="0">
                <a:solidFill>
                  <a:schemeClr val="accent2">
                    <a:lumMod val="60000"/>
                    <a:lumOff val="40000"/>
                  </a:schemeClr>
                </a:solidFill>
                <a:latin typeface="Cambria" pitchFamily="18" charset="0"/>
              </a:rPr>
              <a:t>met</a:t>
            </a:r>
            <a:r>
              <a:rPr lang="es-CO" b="1" dirty="0" smtClean="0">
                <a:solidFill>
                  <a:schemeClr val="accent2">
                    <a:lumMod val="60000"/>
                    <a:lumOff val="40000"/>
                  </a:schemeClr>
                </a:solidFill>
                <a:latin typeface="Cambria" pitchFamily="18" charset="0"/>
              </a:rPr>
              <a:t> ,' ubicado en el sitio P de la subunidad menor, se une al codón AUG de iniciación mediante su </a:t>
            </a:r>
            <a:r>
              <a:rPr lang="es-CO" b="1" dirty="0" smtClean="0">
                <a:solidFill>
                  <a:schemeClr val="accent2">
                    <a:lumMod val="60000"/>
                    <a:lumOff val="40000"/>
                  </a:schemeClr>
                </a:solidFill>
                <a:latin typeface="Cambria" pitchFamily="18" charset="0"/>
              </a:rPr>
              <a:t>anticodón</a:t>
            </a:r>
            <a:r>
              <a:rPr lang="es-CO" b="1" dirty="0" smtClean="0">
                <a:solidFill>
                  <a:schemeClr val="accent2">
                    <a:lumMod val="60000"/>
                    <a:lumOff val="40000"/>
                  </a:schemeClr>
                </a:solidFill>
                <a:latin typeface="Cambria" pitchFamily="18" charset="0"/>
              </a:rPr>
              <a:t> CAU (UAC ). El acoplamiento correcto entre estos dos tripletes es imprescindible para asegurar el encuadre normal de los siguientes codones del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en los sitios P y A del ribosoma. La etapa de iniciación concluye cuando la subunidad menor se combina con la subunidad mayor y se forma el ribosoma. En él se encuentran los primeros dos codones del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en el sitio P el codón AUG de iniciación -unido al </a:t>
            </a:r>
            <a:r>
              <a:rPr lang="es-CO" b="1" dirty="0" smtClean="0">
                <a:solidFill>
                  <a:schemeClr val="accent2">
                    <a:lumMod val="60000"/>
                    <a:lumOff val="40000"/>
                  </a:schemeClr>
                </a:solidFill>
                <a:latin typeface="Cambria" pitchFamily="18" charset="0"/>
              </a:rPr>
              <a:t>metionilARNt</a:t>
            </a:r>
            <a:r>
              <a:rPr lang="es-CO" b="1" dirty="0" smtClean="0">
                <a:solidFill>
                  <a:schemeClr val="accent2">
                    <a:lumMod val="60000"/>
                    <a:lumOff val="40000"/>
                  </a:schemeClr>
                </a:solidFill>
                <a:latin typeface="Cambria" pitchFamily="18" charset="0"/>
              </a:rPr>
              <a:t>[i]</a:t>
            </a:r>
            <a:r>
              <a:rPr lang="es-CO" b="1" dirty="0" smtClean="0">
                <a:solidFill>
                  <a:schemeClr val="accent2">
                    <a:lumMod val="60000"/>
                    <a:lumOff val="40000"/>
                  </a:schemeClr>
                </a:solidFill>
                <a:latin typeface="Cambria" pitchFamily="18" charset="0"/>
              </a:rPr>
              <a:t>met</a:t>
            </a:r>
            <a:r>
              <a:rPr lang="es-CO" b="1" dirty="0" smtClean="0">
                <a:solidFill>
                  <a:schemeClr val="accent2">
                    <a:lumMod val="60000"/>
                    <a:lumOff val="40000"/>
                  </a:schemeClr>
                </a:solidFill>
                <a:latin typeface="Cambria" pitchFamily="18" charset="0"/>
              </a:rPr>
              <a:t>- y en el sitio A el codón que le sigue.</a:t>
            </a:r>
          </a:p>
          <a:p>
            <a:pPr algn="l"/>
            <a:r>
              <a:rPr lang="es-CO" b="1" dirty="0" smtClean="0">
                <a:solidFill>
                  <a:schemeClr val="accent2">
                    <a:lumMod val="60000"/>
                    <a:lumOff val="40000"/>
                  </a:schemeClr>
                </a:solidFill>
                <a:latin typeface="Cambria" pitchFamily="18" charset="0"/>
              </a:rPr>
              <a:t>La unión entre sí de las dos subunidades ribosómicas se produce luego del desprendimiento del IF-2 y del IF-3, lo cual es mediado por el factor IF-5.</a:t>
            </a:r>
          </a:p>
          <a:p>
            <a:pPr algn="l"/>
            <a:endParaRPr lang="es-CO" b="1" dirty="0">
              <a:solidFill>
                <a:schemeClr val="accent2">
                  <a:lumMod val="60000"/>
                  <a:lumOff val="40000"/>
                </a:schemeClr>
              </a:solidFill>
              <a:latin typeface="Cambria" pitchFamily="18" charset="0"/>
            </a:endParaRPr>
          </a:p>
        </p:txBody>
      </p:sp>
    </p:spTree>
  </p:cSld>
  <p:clrMapOvr>
    <a:masterClrMapping/>
  </p:clrMapOvr>
  <p:transition>
    <p:wheel spokes="3"/>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3" name="2 Subtítulo"/>
          <p:cNvSpPr>
            <a:spLocks noGrp="1"/>
          </p:cNvSpPr>
          <p:nvPr>
            <p:ph type="subTitle" idx="1"/>
          </p:nvPr>
        </p:nvSpPr>
        <p:spPr>
          <a:xfrm>
            <a:off x="785786" y="1071546"/>
            <a:ext cx="6986614" cy="4567254"/>
          </a:xfrm>
        </p:spPr>
        <p:txBody>
          <a:bodyPr>
            <a:normAutofit fontScale="62500" lnSpcReduction="20000"/>
          </a:bodyPr>
          <a:lstStyle/>
          <a:p>
            <a:pPr algn="l"/>
            <a:r>
              <a:rPr lang="es-CO" b="1" i="1" dirty="0" smtClean="0">
                <a:solidFill>
                  <a:schemeClr val="accent2">
                    <a:lumMod val="60000"/>
                    <a:lumOff val="40000"/>
                  </a:schemeClr>
                </a:solidFill>
                <a:latin typeface="Cambria" pitchFamily="18" charset="0"/>
              </a:rPr>
              <a:t>2) La etapa de alargamiento</a:t>
            </a:r>
            <a:r>
              <a:rPr lang="es-CO" b="1" dirty="0" smtClean="0">
                <a:solidFill>
                  <a:schemeClr val="accent2">
                    <a:lumMod val="60000"/>
                    <a:lumOff val="40000"/>
                  </a:schemeClr>
                </a:solidFill>
                <a:latin typeface="Cambria" pitchFamily="18" charset="0"/>
              </a:rPr>
              <a:t> comienza cuando al sitio A del ribosoma se acerca otro </a:t>
            </a:r>
            <a:r>
              <a:rPr lang="es-CO" b="1" dirty="0" smtClean="0">
                <a:solidFill>
                  <a:schemeClr val="accent2">
                    <a:lumMod val="60000"/>
                    <a:lumOff val="40000"/>
                  </a:schemeClr>
                </a:solidFill>
                <a:latin typeface="Cambria" pitchFamily="18" charset="0"/>
              </a:rPr>
              <a:t>aminoacil-ARNtAA</a:t>
            </a:r>
            <a:r>
              <a:rPr lang="es-CO" b="1" dirty="0" smtClean="0">
                <a:solidFill>
                  <a:schemeClr val="accent2">
                    <a:lumMod val="60000"/>
                    <a:lumOff val="40000"/>
                  </a:schemeClr>
                </a:solidFill>
                <a:latin typeface="Cambria" pitchFamily="18" charset="0"/>
              </a:rPr>
              <a:t>, compatible con el segundo codón del </a:t>
            </a:r>
            <a:r>
              <a:rPr lang="es-CO" b="1" dirty="0" smtClean="0">
                <a:solidFill>
                  <a:schemeClr val="accent2">
                    <a:lumMod val="60000"/>
                    <a:lumOff val="40000"/>
                  </a:schemeClr>
                </a:solidFill>
                <a:latin typeface="Cambria" pitchFamily="18" charset="0"/>
              </a:rPr>
              <a:t>ARNm</a:t>
            </a:r>
            <a:r>
              <a:rPr lang="es-CO" b="1" dirty="0" smtClean="0">
                <a:solidFill>
                  <a:schemeClr val="accent2">
                    <a:lumMod val="60000"/>
                    <a:lumOff val="40000"/>
                  </a:schemeClr>
                </a:solidFill>
                <a:latin typeface="Cambria" pitchFamily="18" charset="0"/>
              </a:rPr>
              <a:t>, con el cual se une. La reacción es mediada por un factor de elongación llamado EF-1 y consume energía, que es aportada por un </a:t>
            </a:r>
            <a:r>
              <a:rPr lang="es-CO" b="1" dirty="0" smtClean="0">
                <a:solidFill>
                  <a:schemeClr val="accent2">
                    <a:lumMod val="60000"/>
                    <a:lumOff val="40000"/>
                  </a:schemeClr>
                </a:solidFill>
                <a:latin typeface="Cambria" pitchFamily="18" charset="0"/>
              </a:rPr>
              <a:t>GTP.Al</a:t>
            </a:r>
            <a:r>
              <a:rPr lang="es-CO" b="1" dirty="0" smtClean="0">
                <a:solidFill>
                  <a:schemeClr val="accent2">
                    <a:lumMod val="60000"/>
                    <a:lumOff val="40000"/>
                  </a:schemeClr>
                </a:solidFill>
                <a:latin typeface="Cambria" pitchFamily="18" charset="0"/>
              </a:rPr>
              <a:t> quedar el </a:t>
            </a:r>
            <a:r>
              <a:rPr lang="es-CO" b="1" dirty="0" smtClean="0">
                <a:solidFill>
                  <a:schemeClr val="accent2">
                    <a:lumMod val="60000"/>
                    <a:lumOff val="40000"/>
                  </a:schemeClr>
                </a:solidFill>
                <a:latin typeface="Cambria" pitchFamily="18" charset="0"/>
              </a:rPr>
              <a:t>aminoacil-ARNtAA</a:t>
            </a:r>
            <a:r>
              <a:rPr lang="es-CO" b="1" dirty="0" smtClean="0">
                <a:solidFill>
                  <a:schemeClr val="accent2">
                    <a:lumMod val="60000"/>
                    <a:lumOff val="40000"/>
                  </a:schemeClr>
                </a:solidFill>
                <a:latin typeface="Cambria" pitchFamily="18" charset="0"/>
              </a:rPr>
              <a:t> cerca del </a:t>
            </a:r>
            <a:r>
              <a:rPr lang="es-CO" b="1" dirty="0" smtClean="0">
                <a:solidFill>
                  <a:schemeClr val="accent2">
                    <a:lumMod val="60000"/>
                    <a:lumOff val="40000"/>
                  </a:schemeClr>
                </a:solidFill>
                <a:latin typeface="Cambria" pitchFamily="18" charset="0"/>
              </a:rPr>
              <a:t>metionil</a:t>
            </a:r>
            <a:r>
              <a:rPr lang="es-CO" b="1" dirty="0" smtClean="0">
                <a:solidFill>
                  <a:schemeClr val="accent2">
                    <a:lumMod val="60000"/>
                    <a:lumOff val="40000"/>
                  </a:schemeClr>
                </a:solidFill>
                <a:latin typeface="Cambria" pitchFamily="18" charset="0"/>
              </a:rPr>
              <a:t>-ARN[t]</a:t>
            </a:r>
            <a:r>
              <a:rPr lang="es-CO" b="1" dirty="0" smtClean="0">
                <a:solidFill>
                  <a:schemeClr val="accent2">
                    <a:lumMod val="60000"/>
                    <a:lumOff val="40000"/>
                  </a:schemeClr>
                </a:solidFill>
                <a:latin typeface="Cambria" pitchFamily="18" charset="0"/>
              </a:rPr>
              <a:t>met</a:t>
            </a:r>
            <a:r>
              <a:rPr lang="es-CO" b="1" dirty="0" smtClean="0">
                <a:solidFill>
                  <a:schemeClr val="accent2">
                    <a:lumMod val="60000"/>
                    <a:lumOff val="40000"/>
                  </a:schemeClr>
                </a:solidFill>
                <a:latin typeface="Cambria" pitchFamily="18" charset="0"/>
              </a:rPr>
              <a:t>. la </a:t>
            </a:r>
            <a:r>
              <a:rPr lang="es-CO" b="1" dirty="0" smtClean="0">
                <a:solidFill>
                  <a:schemeClr val="accent2">
                    <a:lumMod val="60000"/>
                    <a:lumOff val="40000"/>
                  </a:schemeClr>
                </a:solidFill>
                <a:latin typeface="Cambria" pitchFamily="18" charset="0"/>
              </a:rPr>
              <a:t>metionina</a:t>
            </a:r>
            <a:r>
              <a:rPr lang="es-CO" b="1" dirty="0" smtClean="0">
                <a:solidFill>
                  <a:schemeClr val="accent2">
                    <a:lumMod val="60000"/>
                    <a:lumOff val="40000"/>
                  </a:schemeClr>
                </a:solidFill>
                <a:latin typeface="Cambria" pitchFamily="18" charset="0"/>
              </a:rPr>
              <a:t> localizada en el sitio P, al tiempo que se desacopla del. </a:t>
            </a:r>
            <a:r>
              <a:rPr lang="es-CO" b="1" dirty="0" smtClean="0">
                <a:solidFill>
                  <a:schemeClr val="accent2">
                    <a:lumMod val="60000"/>
                    <a:lumOff val="40000"/>
                  </a:schemeClr>
                </a:solidFill>
                <a:latin typeface="Cambria" pitchFamily="18" charset="0"/>
              </a:rPr>
              <a:t>ARNt</a:t>
            </a:r>
            <a:r>
              <a:rPr lang="es-CO" b="1" dirty="0" smtClean="0">
                <a:solidFill>
                  <a:schemeClr val="accent2">
                    <a:lumMod val="60000"/>
                    <a:lumOff val="40000"/>
                  </a:schemeClr>
                </a:solidFill>
                <a:latin typeface="Cambria" pitchFamily="18" charset="0"/>
              </a:rPr>
              <a:t>[i], se liga - mediante una unión </a:t>
            </a:r>
            <a:r>
              <a:rPr lang="es-CO" b="1" dirty="0" smtClean="0">
                <a:solidFill>
                  <a:schemeClr val="accent2">
                    <a:lumMod val="60000"/>
                    <a:lumOff val="40000"/>
                  </a:schemeClr>
                </a:solidFill>
                <a:latin typeface="Cambria" pitchFamily="18" charset="0"/>
              </a:rPr>
              <a:t>peptidica</a:t>
            </a:r>
            <a:r>
              <a:rPr lang="es-CO" b="1" dirty="0" smtClean="0">
                <a:solidFill>
                  <a:schemeClr val="accent2">
                    <a:lumMod val="60000"/>
                    <a:lumOff val="40000"/>
                  </a:schemeClr>
                </a:solidFill>
                <a:latin typeface="Cambria" pitchFamily="18" charset="0"/>
              </a:rPr>
              <a:t> - al aminoácido ubicado en el sitio A. Se forma así un </a:t>
            </a:r>
            <a:r>
              <a:rPr lang="es-CO" b="1" dirty="0" smtClean="0">
                <a:solidFill>
                  <a:schemeClr val="accent2">
                    <a:lumMod val="60000"/>
                    <a:lumOff val="40000"/>
                  </a:schemeClr>
                </a:solidFill>
                <a:latin typeface="Cambria" pitchFamily="18" charset="0"/>
              </a:rPr>
              <a:t>dipeptidil-ARNt</a:t>
            </a:r>
            <a:r>
              <a:rPr lang="es-CO" b="1" dirty="0" smtClean="0">
                <a:solidFill>
                  <a:schemeClr val="accent2">
                    <a:lumMod val="60000"/>
                    <a:lumOff val="40000"/>
                  </a:schemeClr>
                </a:solidFill>
                <a:latin typeface="Cambria" pitchFamily="18" charset="0"/>
              </a:rPr>
              <a:t>, que continúa ubicado en el sitio A. Su permanencia en este sitio es breve.</a:t>
            </a:r>
          </a:p>
          <a:p>
            <a:pPr algn="l"/>
            <a:r>
              <a:rPr lang="es-CO" b="1" dirty="0" smtClean="0">
                <a:solidFill>
                  <a:schemeClr val="accent2">
                    <a:lumMod val="60000"/>
                    <a:lumOff val="40000"/>
                  </a:schemeClr>
                </a:solidFill>
                <a:latin typeface="Cambria" pitchFamily="18" charset="0"/>
              </a:rPr>
              <a:t>La unión </a:t>
            </a:r>
            <a:r>
              <a:rPr lang="es-CO" b="1" dirty="0" smtClean="0">
                <a:solidFill>
                  <a:schemeClr val="accent2">
                    <a:lumMod val="60000"/>
                    <a:lumOff val="40000"/>
                  </a:schemeClr>
                </a:solidFill>
                <a:latin typeface="Cambria" pitchFamily="18" charset="0"/>
              </a:rPr>
              <a:t>peptídica</a:t>
            </a:r>
            <a:r>
              <a:rPr lang="es-CO" b="1" dirty="0" smtClean="0">
                <a:solidFill>
                  <a:schemeClr val="accent2">
                    <a:lumMod val="60000"/>
                    <a:lumOff val="40000"/>
                  </a:schemeClr>
                </a:solidFill>
                <a:latin typeface="Cambria" pitchFamily="18" charset="0"/>
              </a:rPr>
              <a:t> es catalizada por la subunidad mayor del ribosoma. Debe agregarse que la energía requerida para consumar esa unión proviene de la ruptura de otra unión química , aquella que liga al aminoácido con la </a:t>
            </a:r>
            <a:r>
              <a:rPr lang="es-CO" b="1" dirty="0" smtClean="0">
                <a:solidFill>
                  <a:schemeClr val="accent2">
                    <a:lumMod val="60000"/>
                    <a:lumOff val="40000"/>
                  </a:schemeClr>
                </a:solidFill>
                <a:latin typeface="Cambria" pitchFamily="18" charset="0"/>
              </a:rPr>
              <a:t>adenina</a:t>
            </a:r>
            <a:r>
              <a:rPr lang="es-CO" b="1" dirty="0" smtClean="0">
                <a:solidFill>
                  <a:schemeClr val="accent2">
                    <a:lumMod val="60000"/>
                    <a:lumOff val="40000"/>
                  </a:schemeClr>
                </a:solidFill>
                <a:latin typeface="Cambria" pitchFamily="18" charset="0"/>
              </a:rPr>
              <a:t> en el brazo aceptador del </a:t>
            </a:r>
            <a:r>
              <a:rPr lang="es-CO" b="1" dirty="0" smtClean="0">
                <a:solidFill>
                  <a:schemeClr val="accent2">
                    <a:lumMod val="60000"/>
                    <a:lumOff val="40000"/>
                  </a:schemeClr>
                </a:solidFill>
                <a:latin typeface="Cambria" pitchFamily="18" charset="0"/>
              </a:rPr>
              <a:t>ARNt</a:t>
            </a:r>
            <a:r>
              <a:rPr lang="es-CO" b="1" dirty="0" smtClean="0">
                <a:solidFill>
                  <a:schemeClr val="accent2">
                    <a:lumMod val="60000"/>
                    <a:lumOff val="40000"/>
                  </a:schemeClr>
                </a:solidFill>
                <a:latin typeface="Cambria" pitchFamily="18" charset="0"/>
              </a:rPr>
              <a:t>. Como en el caso del </a:t>
            </a:r>
            <a:r>
              <a:rPr lang="es-CO" b="1" dirty="0" smtClean="0">
                <a:solidFill>
                  <a:schemeClr val="accent2">
                    <a:lumMod val="60000"/>
                    <a:lumOff val="40000"/>
                  </a:schemeClr>
                </a:solidFill>
                <a:latin typeface="Cambria" pitchFamily="18" charset="0"/>
              </a:rPr>
              <a:t>metionil</a:t>
            </a:r>
            <a:r>
              <a:rPr lang="es-CO" b="1" dirty="0" smtClean="0">
                <a:solidFill>
                  <a:schemeClr val="accent2">
                    <a:lumMod val="60000"/>
                    <a:lumOff val="40000"/>
                  </a:schemeClr>
                </a:solidFill>
                <a:latin typeface="Cambria" pitchFamily="18" charset="0"/>
              </a:rPr>
              <a:t> - </a:t>
            </a:r>
            <a:r>
              <a:rPr lang="es-CO" b="1" dirty="0" smtClean="0">
                <a:solidFill>
                  <a:schemeClr val="accent2">
                    <a:lumMod val="60000"/>
                    <a:lumOff val="40000"/>
                  </a:schemeClr>
                </a:solidFill>
                <a:latin typeface="Cambria" pitchFamily="18" charset="0"/>
              </a:rPr>
              <a:t>ARNt</a:t>
            </a:r>
            <a:r>
              <a:rPr lang="es-CO" b="1" dirty="0" smtClean="0">
                <a:solidFill>
                  <a:schemeClr val="accent2">
                    <a:lumMod val="60000"/>
                    <a:lumOff val="40000"/>
                  </a:schemeClr>
                </a:solidFill>
                <a:latin typeface="Cambria" pitchFamily="18" charset="0"/>
              </a:rPr>
              <a:t> [i]</a:t>
            </a:r>
            <a:r>
              <a:rPr lang="es-CO" b="1" dirty="0" smtClean="0">
                <a:solidFill>
                  <a:schemeClr val="accent2">
                    <a:lumMod val="60000"/>
                    <a:lumOff val="40000"/>
                  </a:schemeClr>
                </a:solidFill>
                <a:latin typeface="Cambria" pitchFamily="18" charset="0"/>
              </a:rPr>
              <a:t>met</a:t>
            </a:r>
            <a:r>
              <a:rPr lang="es-CO" b="1" dirty="0" smtClean="0">
                <a:solidFill>
                  <a:schemeClr val="accent2">
                    <a:lumMod val="60000"/>
                    <a:lumOff val="40000"/>
                  </a:schemeClr>
                </a:solidFill>
                <a:latin typeface="Cambria" pitchFamily="18" charset="0"/>
              </a:rPr>
              <a:t>, la ruptura química tiene lugar siempre en el sitio P.</a:t>
            </a:r>
          </a:p>
          <a:p>
            <a:pPr algn="l"/>
            <a:endParaRPr lang="es-CO" b="1" dirty="0">
              <a:solidFill>
                <a:schemeClr val="accent2">
                  <a:lumMod val="60000"/>
                  <a:lumOff val="40000"/>
                </a:schemeClr>
              </a:solidFill>
              <a:latin typeface="Cambria" pitchFamily="18" charset="0"/>
            </a:endParaRPr>
          </a:p>
        </p:txBody>
      </p:sp>
    </p:spTree>
  </p:cSld>
  <p:clrMapOvr>
    <a:masterClrMapping/>
  </p:clrMapOvr>
  <p:transition>
    <p:newsflash/>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pic>
        <p:nvPicPr>
          <p:cNvPr id="38914" name="Picture 2" descr="Ácidos nucleicos"/>
          <p:cNvPicPr>
            <a:picLocks noChangeAspect="1" noChangeArrowheads="1"/>
          </p:cNvPicPr>
          <p:nvPr/>
        </p:nvPicPr>
        <p:blipFill>
          <a:blip r:embed="rId3" cstate="print"/>
          <a:srcRect/>
          <a:stretch>
            <a:fillRect/>
          </a:stretch>
        </p:blipFill>
        <p:spPr bwMode="auto">
          <a:xfrm>
            <a:off x="500034" y="500042"/>
            <a:ext cx="8151838" cy="6072206"/>
          </a:xfrm>
          <a:prstGeom prst="rect">
            <a:avLst/>
          </a:prstGeom>
          <a:ln>
            <a:noFill/>
          </a:ln>
          <a:effectLst>
            <a:glow rad="101600">
              <a:schemeClr val="accent1">
                <a:satMod val="175000"/>
                <a:alpha val="40000"/>
              </a:schemeClr>
            </a:glow>
            <a:softEdge rad="112500"/>
          </a:effectLst>
        </p:spPr>
      </p:pic>
    </p:spTree>
  </p:cSld>
  <p:clrMapOvr>
    <a:masterClrMapping/>
  </p:clrMapOvr>
  <p:transition>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2" name="1 Título"/>
          <p:cNvSpPr>
            <a:spLocks noGrp="1"/>
          </p:cNvSpPr>
          <p:nvPr>
            <p:ph type="ctrTitle"/>
          </p:nvPr>
        </p:nvSpPr>
        <p:spPr>
          <a:xfrm rot="19798427">
            <a:off x="898007" y="2752946"/>
            <a:ext cx="7002645" cy="1470025"/>
          </a:xfrm>
          <a:solidFill>
            <a:schemeClr val="accent2">
              <a:lumMod val="60000"/>
              <a:lumOff val="40000"/>
            </a:schemeClr>
          </a:solidFill>
          <a:ln w="38100">
            <a:solidFill>
              <a:schemeClr val="accent2">
                <a:lumMod val="75000"/>
              </a:schemeClr>
            </a:solidFill>
          </a:ln>
          <a:effectLst>
            <a:glow rad="139700">
              <a:schemeClr val="accent2">
                <a:satMod val="175000"/>
                <a:alpha val="40000"/>
              </a:schemeClr>
            </a:glow>
          </a:effectLst>
        </p:spPr>
        <p:txBody>
          <a:bodyPr>
            <a:normAutofit/>
          </a:bodyPr>
          <a:lstStyle/>
          <a:p>
            <a:r>
              <a:rPr lang="es-CO" sz="8000" dirty="0" smtClean="0">
                <a:solidFill>
                  <a:schemeClr val="accent2">
                    <a:lumMod val="75000"/>
                  </a:schemeClr>
                </a:solidFill>
                <a:latin typeface="AR DELANEY" pitchFamily="2" charset="0"/>
              </a:rPr>
              <a:t>GRACIAS…</a:t>
            </a:r>
            <a:endParaRPr lang="es-CO" sz="8000" dirty="0">
              <a:solidFill>
                <a:schemeClr val="accent2">
                  <a:lumMod val="75000"/>
                </a:schemeClr>
              </a:solidFill>
              <a:latin typeface="AR DELANEY" pitchFamily="2" charset="0"/>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4" name="3 Título"/>
          <p:cNvSpPr>
            <a:spLocks noGrp="1"/>
          </p:cNvSpPr>
          <p:nvPr>
            <p:ph type="ctrTitle"/>
          </p:nvPr>
        </p:nvSpPr>
        <p:spPr>
          <a:xfrm>
            <a:off x="714348" y="2857496"/>
            <a:ext cx="7772400" cy="1470025"/>
          </a:xfrm>
        </p:spPr>
        <p:txBody>
          <a:bodyPr>
            <a:normAutofit/>
          </a:bodyPr>
          <a:lstStyle/>
          <a:p>
            <a:r>
              <a:rPr lang="es-CO" sz="4800" b="1" dirty="0" smtClean="0">
                <a:solidFill>
                  <a:schemeClr val="accent2">
                    <a:lumMod val="60000"/>
                    <a:lumOff val="40000"/>
                  </a:schemeClr>
                </a:solidFill>
                <a:latin typeface="AR CHRISTY" pitchFamily="2" charset="0"/>
              </a:rPr>
              <a:t>EL ADN Y EL ARN</a:t>
            </a:r>
            <a:endParaRPr lang="es-CO" sz="4800" b="1" dirty="0">
              <a:solidFill>
                <a:schemeClr val="accent2">
                  <a:lumMod val="60000"/>
                  <a:lumOff val="40000"/>
                </a:schemeClr>
              </a:solidFill>
              <a:latin typeface="AR CHRISTY" pitchFamily="2" charset="0"/>
            </a:endParaRPr>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5" name="4 Subtítulo"/>
          <p:cNvSpPr>
            <a:spLocks noGrp="1"/>
          </p:cNvSpPr>
          <p:nvPr>
            <p:ph type="subTitle" idx="1"/>
          </p:nvPr>
        </p:nvSpPr>
        <p:spPr>
          <a:xfrm>
            <a:off x="357158" y="285728"/>
            <a:ext cx="8501122" cy="6000792"/>
          </a:xfrm>
        </p:spPr>
        <p:txBody>
          <a:bodyPr>
            <a:normAutofit fontScale="62500" lnSpcReduction="20000"/>
          </a:bodyPr>
          <a:lstStyle/>
          <a:p>
            <a:pPr algn="l"/>
            <a:r>
              <a:rPr lang="es-CO" dirty="0" smtClean="0">
                <a:solidFill>
                  <a:schemeClr val="accent2">
                    <a:lumMod val="60000"/>
                    <a:lumOff val="40000"/>
                  </a:schemeClr>
                </a:solidFill>
              </a:rPr>
              <a:t>-</a:t>
            </a:r>
            <a:r>
              <a:rPr lang="es-CO" b="1" dirty="0" smtClean="0">
                <a:solidFill>
                  <a:schemeClr val="accent2">
                    <a:lumMod val="60000"/>
                    <a:lumOff val="40000"/>
                  </a:schemeClr>
                </a:solidFill>
                <a:latin typeface="Cambria" pitchFamily="18" charset="0"/>
              </a:rPr>
              <a:t>ADN repetitivo (20 %) son unidades de aproximadamente 300 pares de nucleótidos que se repiten en el genoma unas 105 veces(Unidades de repetición). Se intercalan con el ADN de copia única. </a:t>
            </a:r>
          </a:p>
          <a:p>
            <a:pPr algn="l"/>
            <a:r>
              <a:rPr lang="es-CO" b="1" dirty="0" smtClean="0">
                <a:solidFill>
                  <a:schemeClr val="accent2">
                    <a:lumMod val="60000"/>
                    <a:lumOff val="40000"/>
                  </a:schemeClr>
                </a:solidFill>
                <a:latin typeface="Cambria" pitchFamily="18" charset="0"/>
              </a:rPr>
              <a:t>-ADN satélite (altamente repetitivo: 28 %)son unidades cortas de pares de nucleótidos que se repiten en el </a:t>
            </a:r>
            <a:r>
              <a:rPr lang="es-CO" b="1" dirty="0" smtClean="0">
                <a:solidFill>
                  <a:schemeClr val="accent2">
                    <a:lumMod val="60000"/>
                    <a:lumOff val="40000"/>
                  </a:schemeClr>
                </a:solidFill>
                <a:latin typeface="Cambria" pitchFamily="18" charset="0"/>
              </a:rPr>
              <a:t>genómico. </a:t>
            </a:r>
            <a:r>
              <a:rPr lang="es-CO" b="1" dirty="0" smtClean="0">
                <a:solidFill>
                  <a:schemeClr val="accent2">
                    <a:lumMod val="60000"/>
                    <a:lumOff val="40000"/>
                  </a:schemeClr>
                </a:solidFill>
                <a:latin typeface="Cambria" pitchFamily="18" charset="0"/>
              </a:rPr>
              <a:t>Son característicos en cada especie y pueden ser separados por centrifugación. Constituyen la heterocromatina y no se le conoce función. </a:t>
            </a:r>
          </a:p>
          <a:p>
            <a:pPr algn="l"/>
            <a:r>
              <a:rPr lang="es-CO" b="1" dirty="0" smtClean="0">
                <a:solidFill>
                  <a:schemeClr val="accent2">
                    <a:lumMod val="60000"/>
                    <a:lumOff val="40000"/>
                  </a:schemeClr>
                </a:solidFill>
                <a:latin typeface="Cambria" pitchFamily="18" charset="0"/>
              </a:rPr>
              <a:t>Los porcentajes indicados son del hombre y el ratón, y las proporciones serían las mismas en otras especies. </a:t>
            </a:r>
            <a:br>
              <a:rPr lang="es-CO" b="1" dirty="0" smtClean="0">
                <a:solidFill>
                  <a:schemeClr val="accent2">
                    <a:lumMod val="60000"/>
                    <a:lumOff val="40000"/>
                  </a:schemeClr>
                </a:solidFill>
                <a:latin typeface="Cambria" pitchFamily="18" charset="0"/>
              </a:rPr>
            </a:br>
            <a:endParaRPr lang="es-CO" b="1" dirty="0" smtClean="0">
              <a:solidFill>
                <a:schemeClr val="accent2">
                  <a:lumMod val="60000"/>
                  <a:lumOff val="40000"/>
                </a:schemeClr>
              </a:solidFill>
              <a:latin typeface="Cambria" pitchFamily="18" charset="0"/>
            </a:endParaRPr>
          </a:p>
          <a:p>
            <a:pPr algn="l"/>
            <a:r>
              <a:rPr lang="es-CO" b="1" i="1" dirty="0" smtClean="0">
                <a:solidFill>
                  <a:schemeClr val="accent2">
                    <a:lumMod val="60000"/>
                    <a:lumOff val="40000"/>
                  </a:schemeClr>
                </a:solidFill>
                <a:latin typeface="Cambria" pitchFamily="18" charset="0"/>
              </a:rPr>
              <a:t>Ácido ribonucleico o ARN:</a:t>
            </a:r>
            <a:r>
              <a:rPr lang="es-CO" b="1" dirty="0" smtClean="0">
                <a:solidFill>
                  <a:schemeClr val="accent2">
                    <a:lumMod val="60000"/>
                    <a:lumOff val="40000"/>
                  </a:schemeClr>
                </a:solidFill>
                <a:latin typeface="Cambria" pitchFamily="18" charset="0"/>
              </a:rPr>
              <a:t> esta macromolécula representa alrededor del 7% del peso de una célula. Esta constituida por largas cadenas de </a:t>
            </a:r>
            <a:r>
              <a:rPr lang="es-CO" b="1" dirty="0" smtClean="0">
                <a:solidFill>
                  <a:schemeClr val="accent2">
                    <a:lumMod val="60000"/>
                    <a:lumOff val="40000"/>
                  </a:schemeClr>
                </a:solidFill>
                <a:latin typeface="Cambria" pitchFamily="18" charset="0"/>
              </a:rPr>
              <a:t>ribonucleotidos</a:t>
            </a:r>
            <a:r>
              <a:rPr lang="es-CO" b="1" dirty="0" smtClean="0">
                <a:solidFill>
                  <a:schemeClr val="accent2">
                    <a:lumMod val="60000"/>
                    <a:lumOff val="40000"/>
                  </a:schemeClr>
                </a:solidFill>
                <a:latin typeface="Cambria" pitchFamily="18" charset="0"/>
              </a:rPr>
              <a:t>, unidos por enlaces </a:t>
            </a:r>
            <a:r>
              <a:rPr lang="es-CO" b="1" dirty="0" smtClean="0">
                <a:solidFill>
                  <a:schemeClr val="accent2">
                    <a:lumMod val="60000"/>
                    <a:lumOff val="40000"/>
                  </a:schemeClr>
                </a:solidFill>
                <a:latin typeface="Cambria" pitchFamily="18" charset="0"/>
              </a:rPr>
              <a:t>fosfodiester</a:t>
            </a:r>
            <a:r>
              <a:rPr lang="es-CO" b="1" dirty="0" smtClean="0">
                <a:solidFill>
                  <a:schemeClr val="accent2">
                    <a:lumMod val="60000"/>
                    <a:lumOff val="40000"/>
                  </a:schemeClr>
                </a:solidFill>
                <a:latin typeface="Cambria" pitchFamily="18" charset="0"/>
              </a:rPr>
              <a:t>.</a:t>
            </a:r>
          </a:p>
          <a:p>
            <a:pPr algn="l"/>
            <a:r>
              <a:rPr lang="es-CO" b="1" dirty="0" smtClean="0">
                <a:solidFill>
                  <a:schemeClr val="accent2">
                    <a:lumMod val="60000"/>
                    <a:lumOff val="40000"/>
                  </a:schemeClr>
                </a:solidFill>
                <a:latin typeface="Cambria" pitchFamily="18" charset="0"/>
              </a:rPr>
              <a:t>El ADN y el ARN tienen diferencias. Por ejemplo, la pentosa del ARN es la ribosa; en el ADN es la desoxirribosa. Este hecho determina que el ADN sea resistente al tratamiento con bases fuertes (álcalis), a diferencia del ARN que se degrada por la acción de estas sustancias. Otra diferencia es que el ARN es una </a:t>
            </a:r>
            <a:r>
              <a:rPr lang="es-CO" b="1" dirty="0" smtClean="0">
                <a:solidFill>
                  <a:schemeClr val="accent2">
                    <a:lumMod val="60000"/>
                    <a:lumOff val="40000"/>
                  </a:schemeClr>
                </a:solidFill>
                <a:latin typeface="Cambria" pitchFamily="18" charset="0"/>
              </a:rPr>
              <a:t>monohebra</a:t>
            </a:r>
            <a:r>
              <a:rPr lang="es-CO" b="1" dirty="0" smtClean="0">
                <a:solidFill>
                  <a:schemeClr val="accent2">
                    <a:lumMod val="60000"/>
                    <a:lumOff val="40000"/>
                  </a:schemeClr>
                </a:solidFill>
                <a:latin typeface="Cambria" pitchFamily="18" charset="0"/>
              </a:rPr>
              <a:t> y no una cadena doble, como ocurre en el ADN. Finalmente, el ADN incluye las bases nitrogenada A,G,C y T; en el ARN, en cambio, la </a:t>
            </a:r>
            <a:r>
              <a:rPr lang="es-CO" b="1" dirty="0" smtClean="0">
                <a:solidFill>
                  <a:schemeClr val="accent2">
                    <a:lumMod val="60000"/>
                    <a:lumOff val="40000"/>
                  </a:schemeClr>
                </a:solidFill>
                <a:latin typeface="Cambria" pitchFamily="18" charset="0"/>
              </a:rPr>
              <a:t>timina</a:t>
            </a:r>
            <a:r>
              <a:rPr lang="es-CO" b="1" dirty="0" smtClean="0">
                <a:solidFill>
                  <a:schemeClr val="accent2">
                    <a:lumMod val="60000"/>
                    <a:lumOff val="40000"/>
                  </a:schemeClr>
                </a:solidFill>
                <a:latin typeface="Cambria" pitchFamily="18" charset="0"/>
              </a:rPr>
              <a:t> es remplazada por el </a:t>
            </a:r>
            <a:r>
              <a:rPr lang="es-CO" b="1" dirty="0" smtClean="0">
                <a:solidFill>
                  <a:schemeClr val="accent2">
                    <a:lumMod val="60000"/>
                    <a:lumOff val="40000"/>
                  </a:schemeClr>
                </a:solidFill>
                <a:latin typeface="Cambria" pitchFamily="18" charset="0"/>
              </a:rPr>
              <a:t>uracilo</a:t>
            </a:r>
            <a:r>
              <a:rPr lang="es-CO" b="1" dirty="0" smtClean="0">
                <a:solidFill>
                  <a:schemeClr val="accent2">
                    <a:lumMod val="60000"/>
                    <a:lumOff val="40000"/>
                  </a:schemeClr>
                </a:solidFill>
                <a:latin typeface="Cambria" pitchFamily="18" charset="0"/>
              </a:rPr>
              <a:t>.</a:t>
            </a:r>
          </a:p>
          <a:p>
            <a:r>
              <a:rPr lang="es-CO" dirty="0" smtClean="0">
                <a:solidFill>
                  <a:schemeClr val="accent2">
                    <a:lumMod val="60000"/>
                    <a:lumOff val="40000"/>
                  </a:schemeClr>
                </a:solidFill>
              </a:rPr>
              <a:t>.</a:t>
            </a:r>
          </a:p>
        </p:txBody>
      </p:sp>
    </p:spTree>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5" name="4 Subtítulo"/>
          <p:cNvSpPr>
            <a:spLocks noGrp="1"/>
          </p:cNvSpPr>
          <p:nvPr>
            <p:ph type="subTitle" idx="1"/>
          </p:nvPr>
        </p:nvSpPr>
        <p:spPr>
          <a:xfrm>
            <a:off x="571472" y="1142984"/>
            <a:ext cx="7200928" cy="5357850"/>
          </a:xfrm>
        </p:spPr>
        <p:txBody>
          <a:bodyPr>
            <a:normAutofit fontScale="70000" lnSpcReduction="20000"/>
          </a:bodyPr>
          <a:lstStyle/>
          <a:p>
            <a:pPr algn="l"/>
            <a:r>
              <a:rPr lang="es-CO" b="1" u="sng" dirty="0" smtClean="0">
                <a:solidFill>
                  <a:schemeClr val="accent2">
                    <a:lumMod val="60000"/>
                    <a:lumOff val="40000"/>
                  </a:schemeClr>
                </a:solidFill>
                <a:latin typeface="Cambria" pitchFamily="18" charset="0"/>
              </a:rPr>
              <a:t>Hay al menos tres tipos de ARN:</a:t>
            </a:r>
            <a:endParaRPr lang="es-CO" b="1" dirty="0" smtClean="0">
              <a:solidFill>
                <a:schemeClr val="accent2">
                  <a:lumMod val="60000"/>
                  <a:lumOff val="40000"/>
                </a:schemeClr>
              </a:solidFill>
              <a:latin typeface="Cambria" pitchFamily="18" charset="0"/>
            </a:endParaRPr>
          </a:p>
          <a:p>
            <a:pPr algn="l"/>
            <a:r>
              <a:rPr lang="es-CO" b="1" i="1" dirty="0" smtClean="0">
                <a:solidFill>
                  <a:schemeClr val="accent2">
                    <a:lumMod val="60000"/>
                    <a:lumOff val="40000"/>
                  </a:schemeClr>
                </a:solidFill>
                <a:latin typeface="Cambria" pitchFamily="18" charset="0"/>
              </a:rPr>
              <a:t>ARN mensajero:</a:t>
            </a:r>
            <a:r>
              <a:rPr lang="es-CO" b="1" dirty="0" smtClean="0">
                <a:solidFill>
                  <a:schemeClr val="accent2">
                    <a:lumMod val="60000"/>
                    <a:lumOff val="40000"/>
                  </a:schemeClr>
                </a:solidFill>
                <a:latin typeface="Cambria" pitchFamily="18" charset="0"/>
              </a:rPr>
              <a:t> ácido </a:t>
            </a:r>
            <a:r>
              <a:rPr lang="es-CO" b="1" dirty="0" smtClean="0">
                <a:solidFill>
                  <a:schemeClr val="accent2">
                    <a:lumMod val="60000"/>
                    <a:lumOff val="40000"/>
                  </a:schemeClr>
                </a:solidFill>
                <a:latin typeface="Cambria" pitchFamily="18" charset="0"/>
              </a:rPr>
              <a:t>nucleico</a:t>
            </a:r>
            <a:r>
              <a:rPr lang="es-CO" b="1" dirty="0" smtClean="0">
                <a:solidFill>
                  <a:schemeClr val="accent2">
                    <a:lumMod val="60000"/>
                    <a:lumOff val="40000"/>
                  </a:schemeClr>
                </a:solidFill>
                <a:latin typeface="Cambria" pitchFamily="18" charset="0"/>
              </a:rPr>
              <a:t> que contiene la información para dirigir la síntesis de una o más proteínas específicas. La información se encuentra contenida en grupos de tres nucleótidos llamados codones, los cuales determinan el aminoácido que debe incorporarse en la proteína que se va a sintetizar. El nombre mensajero deriva de su papel el intermediario: actúa como vehículo de transporte de información genética entre el ADN y las proteínas.</a:t>
            </a:r>
          </a:p>
          <a:p>
            <a:pPr algn="l"/>
            <a:r>
              <a:rPr lang="es-CO" b="1" i="1" dirty="0" smtClean="0">
                <a:solidFill>
                  <a:schemeClr val="accent2">
                    <a:lumMod val="60000"/>
                    <a:lumOff val="40000"/>
                  </a:schemeClr>
                </a:solidFill>
                <a:latin typeface="Cambria" pitchFamily="18" charset="0"/>
              </a:rPr>
              <a:t>ARN de transferencia:</a:t>
            </a:r>
            <a:r>
              <a:rPr lang="es-CO" b="1" dirty="0" smtClean="0">
                <a:solidFill>
                  <a:schemeClr val="accent2">
                    <a:lumMod val="60000"/>
                    <a:lumOff val="40000"/>
                  </a:schemeClr>
                </a:solidFill>
                <a:latin typeface="Cambria" pitchFamily="18" charset="0"/>
              </a:rPr>
              <a:t> son moléculas relativamente pequeñas que intervienen en la síntesis de proteínas, complementando la función del ARN mensajero. Contienen entre 75 y 90 </a:t>
            </a:r>
            <a:r>
              <a:rPr lang="es-CO" b="1" dirty="0" smtClean="0">
                <a:solidFill>
                  <a:schemeClr val="accent2">
                    <a:lumMod val="60000"/>
                    <a:lumOff val="40000"/>
                  </a:schemeClr>
                </a:solidFill>
                <a:latin typeface="Cambria" pitchFamily="18" charset="0"/>
              </a:rPr>
              <a:t>nucleóditos</a:t>
            </a:r>
            <a:r>
              <a:rPr lang="es-CO" b="1" dirty="0" smtClean="0">
                <a:solidFill>
                  <a:schemeClr val="accent2">
                    <a:lumMod val="60000"/>
                    <a:lumOff val="40000"/>
                  </a:schemeClr>
                </a:solidFill>
                <a:latin typeface="Cambria" pitchFamily="18" charset="0"/>
              </a:rPr>
              <a:t> dispuestos en forma de trébol. Cada ARN tiene una secuencia de tres </a:t>
            </a:r>
            <a:r>
              <a:rPr lang="es-CO" b="1" dirty="0" smtClean="0">
                <a:solidFill>
                  <a:schemeClr val="accent2">
                    <a:lumMod val="60000"/>
                    <a:lumOff val="40000"/>
                  </a:schemeClr>
                </a:solidFill>
                <a:latin typeface="Cambria" pitchFamily="18" charset="0"/>
              </a:rPr>
              <a:t>nucleóditos</a:t>
            </a:r>
            <a:r>
              <a:rPr lang="es-CO" b="1" dirty="0" smtClean="0">
                <a:solidFill>
                  <a:schemeClr val="accent2">
                    <a:lumMod val="60000"/>
                    <a:lumOff val="40000"/>
                  </a:schemeClr>
                </a:solidFill>
                <a:latin typeface="Cambria" pitchFamily="18" charset="0"/>
              </a:rPr>
              <a:t> llamada </a:t>
            </a:r>
            <a:r>
              <a:rPr lang="es-CO" b="1" dirty="0" smtClean="0">
                <a:solidFill>
                  <a:schemeClr val="accent2">
                    <a:lumMod val="60000"/>
                    <a:lumOff val="40000"/>
                  </a:schemeClr>
                </a:solidFill>
                <a:latin typeface="Cambria" pitchFamily="18" charset="0"/>
              </a:rPr>
              <a:t>anticodón</a:t>
            </a:r>
            <a:r>
              <a:rPr lang="es-CO" b="1" dirty="0" smtClean="0">
                <a:solidFill>
                  <a:schemeClr val="accent2">
                    <a:lumMod val="60000"/>
                    <a:lumOff val="40000"/>
                  </a:schemeClr>
                </a:solidFill>
                <a:latin typeface="Cambria" pitchFamily="18" charset="0"/>
              </a:rPr>
              <a:t>. La cual resulta clave para la síntesis de proteínas</a:t>
            </a:r>
            <a:endParaRPr lang="es-CO" b="1" dirty="0">
              <a:solidFill>
                <a:schemeClr val="accent2">
                  <a:lumMod val="60000"/>
                  <a:lumOff val="40000"/>
                </a:schemeClr>
              </a:solidFill>
              <a:latin typeface="Cambria" pitchFamily="18" charset="0"/>
            </a:endParaRPr>
          </a:p>
        </p:txBody>
      </p:sp>
    </p:spTree>
  </p:cSld>
  <p:clrMapOvr>
    <a:masterClrMapping/>
  </p:clrMapOvr>
  <p:transition>
    <p:wheel spokes="3"/>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5" name="4 Subtítulo"/>
          <p:cNvSpPr>
            <a:spLocks noGrp="1"/>
          </p:cNvSpPr>
          <p:nvPr>
            <p:ph type="subTitle" idx="1"/>
          </p:nvPr>
        </p:nvSpPr>
        <p:spPr>
          <a:xfrm>
            <a:off x="357158" y="785794"/>
            <a:ext cx="8501122" cy="5643602"/>
          </a:xfrm>
        </p:spPr>
        <p:txBody>
          <a:bodyPr>
            <a:normAutofit fontScale="70000" lnSpcReduction="20000"/>
          </a:bodyPr>
          <a:lstStyle/>
          <a:p>
            <a:pPr algn="l"/>
            <a:r>
              <a:rPr lang="es-CO" b="1" i="1" dirty="0" smtClean="0">
                <a:solidFill>
                  <a:schemeClr val="accent2">
                    <a:lumMod val="60000"/>
                    <a:lumOff val="40000"/>
                  </a:schemeClr>
                </a:solidFill>
                <a:latin typeface="Cambria" pitchFamily="18" charset="0"/>
              </a:rPr>
              <a:t>ARN </a:t>
            </a:r>
            <a:r>
              <a:rPr lang="es-CO" b="1" i="1" dirty="0" smtClean="0">
                <a:solidFill>
                  <a:schemeClr val="accent2">
                    <a:lumMod val="60000"/>
                    <a:lumOff val="40000"/>
                  </a:schemeClr>
                </a:solidFill>
                <a:latin typeface="Cambria" pitchFamily="18" charset="0"/>
              </a:rPr>
              <a:t>ribosomal</a:t>
            </a:r>
            <a:r>
              <a:rPr lang="es-CO" b="1" i="1" dirty="0" smtClean="0">
                <a:solidFill>
                  <a:schemeClr val="accent2">
                    <a:lumMod val="60000"/>
                    <a:lumOff val="40000"/>
                  </a:schemeClr>
                </a:solidFill>
                <a:latin typeface="Cambria" pitchFamily="18" charset="0"/>
              </a:rPr>
              <a:t>:</a:t>
            </a:r>
            <a:r>
              <a:rPr lang="es-CO" b="1" dirty="0" smtClean="0">
                <a:solidFill>
                  <a:schemeClr val="accent2">
                    <a:lumMod val="60000"/>
                    <a:lumOff val="40000"/>
                  </a:schemeClr>
                </a:solidFill>
                <a:latin typeface="Cambria" pitchFamily="18" charset="0"/>
              </a:rPr>
              <a:t> es el ARN más abundante en las células; desempeña una función estructural como componente de un importante complejo supramolecular llamado ribosoma. Los ribosomas, formados por proteínas y ARN </a:t>
            </a:r>
            <a:r>
              <a:rPr lang="es-CO" b="1" dirty="0" smtClean="0">
                <a:solidFill>
                  <a:schemeClr val="accent2">
                    <a:lumMod val="60000"/>
                    <a:lumOff val="40000"/>
                  </a:schemeClr>
                </a:solidFill>
                <a:latin typeface="Cambria" pitchFamily="18" charset="0"/>
              </a:rPr>
              <a:t>ribosomal</a:t>
            </a:r>
            <a:r>
              <a:rPr lang="es-CO" b="1" dirty="0" smtClean="0">
                <a:solidFill>
                  <a:schemeClr val="accent2">
                    <a:lumMod val="60000"/>
                    <a:lumOff val="40000"/>
                  </a:schemeClr>
                </a:solidFill>
                <a:latin typeface="Cambria" pitchFamily="18" charset="0"/>
              </a:rPr>
              <a:t> y participan activamente en la lectura de la molécula de ARN mensajero para sintetizar las proteínas contenidas en la secuencia de codones del ARN mensajero.</a:t>
            </a:r>
          </a:p>
          <a:p>
            <a:pPr algn="l"/>
            <a:r>
              <a:rPr lang="es-CO" b="1" dirty="0" smtClean="0">
                <a:solidFill>
                  <a:schemeClr val="accent2">
                    <a:lumMod val="60000"/>
                    <a:lumOff val="40000"/>
                  </a:schemeClr>
                </a:solidFill>
                <a:latin typeface="Cambria" pitchFamily="18" charset="0"/>
              </a:rPr>
              <a:t>3. La similitud más señalada entre ácidos </a:t>
            </a:r>
            <a:r>
              <a:rPr lang="es-CO" b="1" dirty="0" smtClean="0">
                <a:solidFill>
                  <a:schemeClr val="accent2">
                    <a:lumMod val="60000"/>
                    <a:lumOff val="40000"/>
                  </a:schemeClr>
                </a:solidFill>
                <a:latin typeface="Cambria" pitchFamily="18" charset="0"/>
              </a:rPr>
              <a:t>nucleicos</a:t>
            </a:r>
            <a:r>
              <a:rPr lang="es-CO" b="1" dirty="0" smtClean="0">
                <a:solidFill>
                  <a:schemeClr val="accent2">
                    <a:lumMod val="60000"/>
                    <a:lumOff val="40000"/>
                  </a:schemeClr>
                </a:solidFill>
                <a:latin typeface="Cambria" pitchFamily="18" charset="0"/>
              </a:rPr>
              <a:t> procariontes y eucariontes, es que comparten sólo las estructuras: primarias y secundarias. Y discrepan totalmente en su estructura terciaria, la cual es la forma en que se almacena el ADN en un volumen reducido.</a:t>
            </a:r>
          </a:p>
          <a:p>
            <a:pPr algn="l"/>
            <a:r>
              <a:rPr lang="es-CO" b="1" dirty="0" smtClean="0">
                <a:solidFill>
                  <a:schemeClr val="accent2">
                    <a:lumMod val="60000"/>
                    <a:lumOff val="40000"/>
                  </a:schemeClr>
                </a:solidFill>
                <a:latin typeface="Cambria" pitchFamily="18" charset="0"/>
              </a:rPr>
              <a:t>En el caso de las bacterias (células procariontes), contienen sólo una molécula </a:t>
            </a:r>
            <a:r>
              <a:rPr lang="es-CO" b="1" dirty="0" smtClean="0">
                <a:solidFill>
                  <a:schemeClr val="accent2">
                    <a:lumMod val="60000"/>
                    <a:lumOff val="40000"/>
                  </a:schemeClr>
                </a:solidFill>
                <a:latin typeface="Cambria" pitchFamily="18" charset="0"/>
              </a:rPr>
              <a:t>bicatenaria</a:t>
            </a:r>
            <a:r>
              <a:rPr lang="es-CO" b="1" dirty="0" smtClean="0">
                <a:solidFill>
                  <a:schemeClr val="accent2">
                    <a:lumMod val="60000"/>
                    <a:lumOff val="40000"/>
                  </a:schemeClr>
                </a:solidFill>
                <a:latin typeface="Cambria" pitchFamily="18" charset="0"/>
              </a:rPr>
              <a:t> (doble hélice) circular cerrada, no asociada a proteínas, por tanto se le denomina ADN desnudo. A pesar de no poseer proteínas asociadas, sólo tienen proteínas que controlan la transcripción y replicación. Para empaquetarse se pliegan como una </a:t>
            </a:r>
            <a:r>
              <a:rPr lang="es-CO" b="1" dirty="0" smtClean="0">
                <a:solidFill>
                  <a:schemeClr val="accent2">
                    <a:lumMod val="60000"/>
                    <a:lumOff val="40000"/>
                  </a:schemeClr>
                </a:solidFill>
                <a:latin typeface="Cambria" pitchFamily="18" charset="0"/>
              </a:rPr>
              <a:t>superhélice</a:t>
            </a:r>
            <a:r>
              <a:rPr lang="es-CO" b="1" dirty="0" smtClean="0">
                <a:solidFill>
                  <a:schemeClr val="accent2">
                    <a:lumMod val="60000"/>
                    <a:lumOff val="40000"/>
                  </a:schemeClr>
                </a:solidFill>
                <a:latin typeface="Cambria" pitchFamily="18" charset="0"/>
              </a:rPr>
              <a:t>, que consiste en plegamiento de la doble hélice, algo así como un </a:t>
            </a:r>
            <a:r>
              <a:rPr lang="es-CO" b="1" dirty="0" smtClean="0">
                <a:solidFill>
                  <a:schemeClr val="accent2">
                    <a:lumMod val="60000"/>
                    <a:lumOff val="40000"/>
                  </a:schemeClr>
                </a:solidFill>
                <a:latin typeface="Cambria" pitchFamily="18" charset="0"/>
              </a:rPr>
              <a:t>trenzamiento</a:t>
            </a:r>
            <a:r>
              <a:rPr lang="es-CO" b="1" dirty="0" smtClean="0">
                <a:solidFill>
                  <a:schemeClr val="accent2">
                    <a:lumMod val="60000"/>
                    <a:lumOff val="40000"/>
                  </a:schemeClr>
                </a:solidFill>
                <a:latin typeface="Cambria" pitchFamily="18" charset="0"/>
              </a:rPr>
              <a:t>.</a:t>
            </a:r>
          </a:p>
          <a:p>
            <a:pPr algn="l"/>
            <a:endParaRPr lang="es-CO" dirty="0" smtClean="0"/>
          </a:p>
          <a:p>
            <a:pPr algn="l"/>
            <a:endParaRPr lang="es-CO" dirty="0"/>
          </a:p>
        </p:txBody>
      </p:sp>
    </p:spTree>
  </p:cSld>
  <p:clrMapOvr>
    <a:masterClrMapping/>
  </p:clrMapOvr>
  <p:transition>
    <p:strip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5" name="4 Subtítulo"/>
          <p:cNvSpPr>
            <a:spLocks noGrp="1"/>
          </p:cNvSpPr>
          <p:nvPr>
            <p:ph type="subTitle" idx="1"/>
          </p:nvPr>
        </p:nvSpPr>
        <p:spPr>
          <a:xfrm>
            <a:off x="571472" y="785794"/>
            <a:ext cx="8143932" cy="5643602"/>
          </a:xfrm>
        </p:spPr>
        <p:txBody>
          <a:bodyPr>
            <a:normAutofit fontScale="55000" lnSpcReduction="20000"/>
          </a:bodyPr>
          <a:lstStyle/>
          <a:p>
            <a:pPr algn="l"/>
            <a:r>
              <a:rPr lang="es-CO" b="1" dirty="0" smtClean="0">
                <a:solidFill>
                  <a:schemeClr val="accent2">
                    <a:lumMod val="60000"/>
                    <a:lumOff val="40000"/>
                  </a:schemeClr>
                </a:solidFill>
                <a:latin typeface="Cambria" pitchFamily="18" charset="0"/>
              </a:rPr>
              <a:t>Este cromosoma no se encuentra separado por ninguna membrana, así que no presenta un núcleo verdadero u organizado, sino sólo una zona nuclear o </a:t>
            </a:r>
            <a:r>
              <a:rPr lang="es-CO" b="1" dirty="0" smtClean="0">
                <a:solidFill>
                  <a:schemeClr val="accent2">
                    <a:lumMod val="60000"/>
                    <a:lumOff val="40000"/>
                  </a:schemeClr>
                </a:solidFill>
                <a:latin typeface="Cambria" pitchFamily="18" charset="0"/>
              </a:rPr>
              <a:t>nucleoide</a:t>
            </a:r>
            <a:r>
              <a:rPr lang="es-CO" b="1" dirty="0" smtClean="0">
                <a:solidFill>
                  <a:schemeClr val="accent2">
                    <a:lumMod val="60000"/>
                    <a:lumOff val="40000"/>
                  </a:schemeClr>
                </a:solidFill>
                <a:latin typeface="Cambria" pitchFamily="18" charset="0"/>
              </a:rPr>
              <a:t>, dispersa en el citoplasma. El cromosoma procarionte generalmente está conectado al </a:t>
            </a:r>
            <a:r>
              <a:rPr lang="es-CO" b="1" dirty="0" smtClean="0">
                <a:solidFill>
                  <a:schemeClr val="accent2">
                    <a:lumMod val="60000"/>
                    <a:lumOff val="40000"/>
                  </a:schemeClr>
                </a:solidFill>
                <a:latin typeface="Cambria" pitchFamily="18" charset="0"/>
              </a:rPr>
              <a:t>mesosoma</a:t>
            </a:r>
            <a:r>
              <a:rPr lang="es-CO" b="1" dirty="0" smtClean="0">
                <a:solidFill>
                  <a:schemeClr val="accent2">
                    <a:lumMod val="60000"/>
                    <a:lumOff val="40000"/>
                  </a:schemeClr>
                </a:solidFill>
                <a:latin typeface="Cambria" pitchFamily="18" charset="0"/>
              </a:rPr>
              <a:t>.</a:t>
            </a:r>
          </a:p>
          <a:p>
            <a:pPr algn="l"/>
            <a:r>
              <a:rPr lang="es-CO" b="1" dirty="0" smtClean="0">
                <a:solidFill>
                  <a:schemeClr val="accent2">
                    <a:lumMod val="60000"/>
                    <a:lumOff val="40000"/>
                  </a:schemeClr>
                </a:solidFill>
                <a:latin typeface="Cambria" pitchFamily="18" charset="0"/>
              </a:rPr>
              <a:t>No obstante, muchas bacterias poseen también, pequeñas moléculas de ADN circulares llamados plásmidos, que llevan información genética, pero, la mayoría de las veces, no resultan esenciales en la reproducción. </a:t>
            </a:r>
          </a:p>
          <a:p>
            <a:pPr algn="l"/>
            <a:r>
              <a:rPr lang="es-CO" b="1" dirty="0" smtClean="0">
                <a:solidFill>
                  <a:schemeClr val="accent2">
                    <a:lumMod val="60000"/>
                    <a:lumOff val="40000"/>
                  </a:schemeClr>
                </a:solidFill>
                <a:latin typeface="Cambria" pitchFamily="18" charset="0"/>
              </a:rPr>
              <a:t>Por su parte en las células eucariontes, las moléculas de ADN se encuentran asociadas a proteínas, las cuales están organizadas en cromosomas que suelen aparecer dispuestos en pares idénticos. Estos tipos de proteínas pueden ser de dos tipos: histonas y proteínas cromosómicas (no </a:t>
            </a:r>
            <a:r>
              <a:rPr lang="es-CO" b="1" dirty="0" smtClean="0">
                <a:solidFill>
                  <a:schemeClr val="accent2">
                    <a:lumMod val="60000"/>
                    <a:lumOff val="40000"/>
                  </a:schemeClr>
                </a:solidFill>
                <a:latin typeface="Cambria" pitchFamily="18" charset="0"/>
              </a:rPr>
              <a:t>histónicas</a:t>
            </a:r>
            <a:r>
              <a:rPr lang="es-CO" b="1" dirty="0" smtClean="0">
                <a:solidFill>
                  <a:schemeClr val="accent2">
                    <a:lumMod val="60000"/>
                    <a:lumOff val="40000"/>
                  </a:schemeClr>
                </a:solidFill>
                <a:latin typeface="Cambria" pitchFamily="18" charset="0"/>
              </a:rPr>
              <a:t>). </a:t>
            </a:r>
          </a:p>
          <a:p>
            <a:pPr algn="l"/>
            <a:r>
              <a:rPr lang="es-CO" b="1" dirty="0" smtClean="0">
                <a:solidFill>
                  <a:schemeClr val="accent2">
                    <a:lumMod val="60000"/>
                    <a:lumOff val="40000"/>
                  </a:schemeClr>
                </a:solidFill>
                <a:latin typeface="Cambria" pitchFamily="18" charset="0"/>
              </a:rPr>
              <a:t>El material genético de ésta célula a diferencia de la </a:t>
            </a:r>
            <a:r>
              <a:rPr lang="es-CO" b="1" dirty="0" smtClean="0">
                <a:solidFill>
                  <a:schemeClr val="accent2">
                    <a:lumMod val="60000"/>
                    <a:lumOff val="40000"/>
                  </a:schemeClr>
                </a:solidFill>
                <a:latin typeface="Cambria" pitchFamily="18" charset="0"/>
              </a:rPr>
              <a:t>procariótica</a:t>
            </a:r>
            <a:r>
              <a:rPr lang="es-CO" b="1" dirty="0" smtClean="0">
                <a:solidFill>
                  <a:schemeClr val="accent2">
                    <a:lumMod val="60000"/>
                    <a:lumOff val="40000"/>
                  </a:schemeClr>
                </a:solidFill>
                <a:latin typeface="Cambria" pitchFamily="18" charset="0"/>
              </a:rPr>
              <a:t> se encuentra delimitado por un núcleo. </a:t>
            </a:r>
          </a:p>
          <a:p>
            <a:pPr algn="l"/>
            <a:r>
              <a:rPr lang="es-CO" b="1" dirty="0" smtClean="0">
                <a:solidFill>
                  <a:schemeClr val="accent2">
                    <a:lumMod val="60000"/>
                    <a:lumOff val="40000"/>
                  </a:schemeClr>
                </a:solidFill>
                <a:latin typeface="Cambria" pitchFamily="18" charset="0"/>
              </a:rPr>
              <a:t>En conclusión, los ácidos </a:t>
            </a:r>
            <a:r>
              <a:rPr lang="es-CO" b="1" dirty="0" smtClean="0">
                <a:solidFill>
                  <a:schemeClr val="accent2">
                    <a:lumMod val="60000"/>
                    <a:lumOff val="40000"/>
                  </a:schemeClr>
                </a:solidFill>
                <a:latin typeface="Cambria" pitchFamily="18" charset="0"/>
              </a:rPr>
              <a:t>nucleicos</a:t>
            </a:r>
            <a:r>
              <a:rPr lang="es-CO" b="1" dirty="0" smtClean="0">
                <a:solidFill>
                  <a:schemeClr val="accent2">
                    <a:lumMod val="60000"/>
                    <a:lumOff val="40000"/>
                  </a:schemeClr>
                </a:solidFill>
                <a:latin typeface="Cambria" pitchFamily="18" charset="0"/>
              </a:rPr>
              <a:t> son la base química de la herencia en cualquier tipo de célula, encontrándose al interior de cada cromosoma, siendo una molécula única, muy larga y </a:t>
            </a:r>
            <a:r>
              <a:rPr lang="es-CO" b="1" dirty="0" smtClean="0">
                <a:solidFill>
                  <a:schemeClr val="accent2">
                    <a:lumMod val="60000"/>
                    <a:lumOff val="40000"/>
                  </a:schemeClr>
                </a:solidFill>
                <a:latin typeface="Cambria" pitchFamily="18" charset="0"/>
              </a:rPr>
              <a:t>enrrollada</a:t>
            </a:r>
            <a:r>
              <a:rPr lang="es-CO" b="1" dirty="0" smtClean="0">
                <a:solidFill>
                  <a:schemeClr val="accent2">
                    <a:lumMod val="60000"/>
                    <a:lumOff val="40000"/>
                  </a:schemeClr>
                </a:solidFill>
                <a:latin typeface="Cambria" pitchFamily="18" charset="0"/>
              </a:rPr>
              <a:t> que contiene secuencias lineales de genes. Éstos encierran a su vez instrucciones codificadas para la construcción de las moléculas de proteínas y ARN necesarias para producir una copia funcional de la célula.</a:t>
            </a:r>
          </a:p>
          <a:p>
            <a:endParaRPr lang="es-CO" dirty="0"/>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p:cNvPicPr>
            <a:picLocks noChangeAspect="1" noChangeArrowheads="1"/>
          </p:cNvPicPr>
          <p:nvPr/>
        </p:nvPicPr>
        <p:blipFill>
          <a:blip r:embed="rId2" cstate="print"/>
          <a:srcRect r="12041" b="4584"/>
          <a:stretch>
            <a:fillRect/>
          </a:stretch>
        </p:blipFill>
        <p:spPr bwMode="auto">
          <a:xfrm>
            <a:off x="0" y="1"/>
            <a:ext cx="9143999" cy="6857999"/>
          </a:xfrm>
          <a:prstGeom prst="rect">
            <a:avLst/>
          </a:prstGeom>
          <a:ln>
            <a:noFill/>
          </a:ln>
          <a:effectLst>
            <a:softEdge rad="112500"/>
          </a:effectLst>
        </p:spPr>
      </p:pic>
      <p:sp>
        <p:nvSpPr>
          <p:cNvPr id="5" name="4 Subtítulo"/>
          <p:cNvSpPr>
            <a:spLocks noGrp="1"/>
          </p:cNvSpPr>
          <p:nvPr>
            <p:ph type="subTitle" idx="1"/>
          </p:nvPr>
        </p:nvSpPr>
        <p:spPr>
          <a:xfrm>
            <a:off x="571472" y="357166"/>
            <a:ext cx="8072494" cy="6143668"/>
          </a:xfrm>
        </p:spPr>
        <p:txBody>
          <a:bodyPr>
            <a:normAutofit fontScale="92500"/>
          </a:bodyPr>
          <a:lstStyle/>
          <a:p>
            <a:pPr algn="l"/>
            <a:r>
              <a:rPr lang="es-CO" sz="2400" b="1" i="1" dirty="0" smtClean="0">
                <a:solidFill>
                  <a:schemeClr val="accent2">
                    <a:lumMod val="60000"/>
                    <a:lumOff val="40000"/>
                  </a:schemeClr>
                </a:solidFill>
                <a:latin typeface="Cambria" pitchFamily="18" charset="0"/>
              </a:rPr>
              <a:t>Ácido desoxirribonucleico o ADN:</a:t>
            </a:r>
            <a:r>
              <a:rPr lang="es-CO" sz="2400" b="1" dirty="0" smtClean="0">
                <a:solidFill>
                  <a:schemeClr val="accent2">
                    <a:lumMod val="60000"/>
                    <a:lumOff val="40000"/>
                  </a:schemeClr>
                </a:solidFill>
                <a:latin typeface="Cambria" pitchFamily="18" charset="0"/>
              </a:rPr>
              <a:t> fue descubierto por el químico suizo </a:t>
            </a:r>
            <a:r>
              <a:rPr lang="es-CO" sz="2400" b="1" dirty="0" smtClean="0">
                <a:solidFill>
                  <a:schemeClr val="accent2">
                    <a:lumMod val="60000"/>
                    <a:lumOff val="40000"/>
                  </a:schemeClr>
                </a:solidFill>
                <a:latin typeface="Cambria" pitchFamily="18" charset="0"/>
              </a:rPr>
              <a:t>Friedrick</a:t>
            </a:r>
            <a:r>
              <a:rPr lang="es-CO" sz="2400" b="1" dirty="0" smtClean="0">
                <a:solidFill>
                  <a:schemeClr val="accent2">
                    <a:lumMod val="60000"/>
                    <a:lumOff val="40000"/>
                  </a:schemeClr>
                </a:solidFill>
                <a:latin typeface="Cambria" pitchFamily="18" charset="0"/>
              </a:rPr>
              <a:t> </a:t>
            </a:r>
            <a:r>
              <a:rPr lang="es-CO" sz="2400" b="1" dirty="0" smtClean="0">
                <a:solidFill>
                  <a:schemeClr val="accent2">
                    <a:lumMod val="60000"/>
                    <a:lumOff val="40000"/>
                  </a:schemeClr>
                </a:solidFill>
                <a:latin typeface="Cambria" pitchFamily="18" charset="0"/>
              </a:rPr>
              <a:t>Miescher</a:t>
            </a:r>
            <a:r>
              <a:rPr lang="es-CO" sz="2400" b="1" dirty="0" smtClean="0">
                <a:solidFill>
                  <a:schemeClr val="accent2">
                    <a:lumMod val="60000"/>
                    <a:lumOff val="40000"/>
                  </a:schemeClr>
                </a:solidFill>
                <a:latin typeface="Cambria" pitchFamily="18" charset="0"/>
              </a:rPr>
              <a:t> en 1868. Sin embargo, esta macromolécula no logró identificarse químicamente hasta muchos años más tarde, en la década del 50. Hoy sabemos que el ADN está formado por la unión de muchos desoxirribonucleótidos, cuya secuencia actúa como un alfabeto molecular almacenando toda la información genética del individuo.</a:t>
            </a:r>
          </a:p>
          <a:p>
            <a:pPr algn="l"/>
            <a:r>
              <a:rPr lang="es-CO" sz="2400" b="1" dirty="0" smtClean="0">
                <a:solidFill>
                  <a:schemeClr val="accent2">
                    <a:lumMod val="60000"/>
                    <a:lumOff val="40000"/>
                  </a:schemeClr>
                </a:solidFill>
                <a:latin typeface="Cambria" pitchFamily="18" charset="0"/>
              </a:rPr>
              <a:t>En las células procariontes hay una sola molécula de ADN, que suele adoptar la forma de un circulo cerrado. En las células eucariontes, en cambio, hay varias moléculas diferentes, con una longitud mucho mayor que la del ADN procariótico. Por esta razón, el ADN eucariótico se organiza de una manera más compleja, para que pueda ser contenido en el interior del núcleo celular.</a:t>
            </a:r>
          </a:p>
          <a:p>
            <a:pPr algn="l"/>
            <a:r>
              <a:rPr lang="es-CO" sz="2400" b="1" dirty="0" smtClean="0">
                <a:solidFill>
                  <a:schemeClr val="accent2">
                    <a:lumMod val="60000"/>
                    <a:lumOff val="40000"/>
                  </a:schemeClr>
                </a:solidFill>
                <a:latin typeface="Cambria" pitchFamily="18" charset="0"/>
              </a:rPr>
              <a:t>mo</a:t>
            </a:r>
            <a:r>
              <a:rPr lang="es-CO" sz="2400" b="1" dirty="0" smtClean="0">
                <a:solidFill>
                  <a:schemeClr val="accent2">
                    <a:lumMod val="60000"/>
                    <a:lumOff val="40000"/>
                  </a:schemeClr>
                </a:solidFill>
                <a:latin typeface="Cambria" pitchFamily="18" charset="0"/>
              </a:rPr>
              <a:t> ADN-B.</a:t>
            </a:r>
          </a:p>
          <a:p>
            <a:pPr algn="l"/>
            <a:endParaRPr lang="es-CO" dirty="0">
              <a:solidFill>
                <a:schemeClr val="accent2">
                  <a:lumMod val="60000"/>
                  <a:lumOff val="40000"/>
                </a:schemeClr>
              </a:solidFill>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4035</Words>
  <Application>Microsoft Office PowerPoint</Application>
  <PresentationFormat>Presentación en pantalla (4:3)</PresentationFormat>
  <Paragraphs>75</Paragraphs>
  <Slides>34</Slides>
  <Notes>0</Notes>
  <HiddenSlides>0</HiddenSlides>
  <MMClips>0</MMClips>
  <ScaleCrop>false</ScaleCrop>
  <HeadingPairs>
    <vt:vector size="4" baseType="variant">
      <vt:variant>
        <vt:lpstr>Tema</vt:lpstr>
      </vt:variant>
      <vt:variant>
        <vt:i4>1</vt:i4>
      </vt:variant>
      <vt:variant>
        <vt:lpstr>Títulos de diapositiva</vt:lpstr>
      </vt:variant>
      <vt:variant>
        <vt:i4>34</vt:i4>
      </vt:variant>
    </vt:vector>
  </HeadingPairs>
  <TitlesOfParts>
    <vt:vector size="35" baseType="lpstr">
      <vt:lpstr>Tema de Office</vt:lpstr>
      <vt:lpstr>ACIDOS NUCLEICO</vt:lpstr>
      <vt:lpstr>Diapositiva 2</vt:lpstr>
      <vt:lpstr>Diapositiva 3</vt:lpstr>
      <vt:lpstr>EL ADN Y EL ARN</vt:lpstr>
      <vt:lpstr>Diapositiva 5</vt:lpstr>
      <vt:lpstr>Diapositiva 6</vt:lpstr>
      <vt:lpstr>Diapositiva 7</vt:lpstr>
      <vt:lpstr>Diapositiva 8</vt:lpstr>
      <vt:lpstr>Diapositiva 9</vt:lpstr>
      <vt:lpstr>Diapositiva 10</vt:lpstr>
      <vt:lpstr>Diapositiva 11</vt:lpstr>
      <vt:lpstr>Diapositiva 12</vt:lpstr>
      <vt:lpstr>DIRECCION DE LA CADENA DE  ADN</vt:lpstr>
      <vt:lpstr>Diapositiva 14</vt:lpstr>
      <vt:lpstr>Diapositiva 15</vt:lpstr>
      <vt:lpstr>CODIGO GENETICO</vt:lpstr>
      <vt:lpstr>Diapositiva 17</vt:lpstr>
      <vt:lpstr>Diapositiva 18</vt:lpstr>
      <vt:lpstr>Diapositiva 19</vt:lpstr>
      <vt:lpstr>Diapositiva 20</vt:lpstr>
      <vt:lpstr>CARACTERISTICAS</vt:lpstr>
      <vt:lpstr>Diapositiva 22</vt:lpstr>
      <vt:lpstr>SINTESIS DE PROTEINAS</vt:lpstr>
      <vt:lpstr>Diapositiva 24</vt:lpstr>
      <vt:lpstr>Diapositiva 25</vt:lpstr>
      <vt:lpstr>Diapositiva 26</vt:lpstr>
      <vt:lpstr>Diapositiva 27</vt:lpstr>
      <vt:lpstr>ETAPAS DE LA SINTESIS DE PROTEINA</vt:lpstr>
      <vt:lpstr>Diapositiva 29</vt:lpstr>
      <vt:lpstr>Diapositiva 30</vt:lpstr>
      <vt:lpstr>Diapositiva 31</vt:lpstr>
      <vt:lpstr>Diapositiva 32</vt:lpstr>
      <vt:lpstr>Diapositiva 33</vt:lpstr>
      <vt:lpstr>GRACIAS…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ACIDOS NUCLEICO</dc:title>
  <dc:creator>user</dc:creator>
  <cp:lastModifiedBy>user</cp:lastModifiedBy>
  <cp:revision>15</cp:revision>
  <dcterms:created xsi:type="dcterms:W3CDTF">2009-11-02T21:06:22Z</dcterms:created>
  <dcterms:modified xsi:type="dcterms:W3CDTF">2009-11-02T23:53:54Z</dcterms:modified>
</cp:coreProperties>
</file>