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4B8354-5DA2-479F-B028-F20551AF6C1D}" type="datetimeFigureOut">
              <a:rPr lang="es-ES" smtClean="0"/>
              <a:t>08/11/2009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1B84A-FEAA-4ADB-8F9E-C69AA941B9A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B8354-5DA2-479F-B028-F20551AF6C1D}" type="datetimeFigureOut">
              <a:rPr lang="es-ES" smtClean="0"/>
              <a:t>08/11/2009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1B84A-FEAA-4ADB-8F9E-C69AA941B9A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upload.wikimedia.org/wikipedia/commons/1/16/DNA_orbit_animated.gi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rPr>
              <a:t>Acidos nucleicos</a:t>
            </a:r>
            <a:endParaRPr lang="es-E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urlz MT" pitchFamily="82" charset="0"/>
              </a:rPr>
              <a:t>El </a:t>
            </a:r>
            <a:r>
              <a:rPr lang="es-ES" b="1" dirty="0" smtClean="0">
                <a:latin typeface="Curlz MT" pitchFamily="82" charset="0"/>
              </a:rPr>
              <a:t>ARN de transferencia</a:t>
            </a:r>
            <a:endParaRPr lang="es-ES" dirty="0">
              <a:latin typeface="Curlz MT" pitchFamily="82" charset="0"/>
            </a:endParaRPr>
          </a:p>
        </p:txBody>
      </p:sp>
      <p:sp>
        <p:nvSpPr>
          <p:cNvPr id="3" name="2 Marcador de contenido"/>
          <p:cNvSpPr>
            <a:spLocks noGrp="1"/>
          </p:cNvSpPr>
          <p:nvPr>
            <p:ph idx="1"/>
          </p:nvPr>
        </p:nvSpPr>
        <p:spPr/>
        <p:txBody>
          <a:bodyPr>
            <a:normAutofit fontScale="92500" lnSpcReduction="20000"/>
          </a:bodyPr>
          <a:lstStyle/>
          <a:p>
            <a:r>
              <a:rPr lang="es-ES" dirty="0" smtClean="0">
                <a:latin typeface="Curlz MT" pitchFamily="82" charset="0"/>
              </a:rPr>
              <a:t>son moléculas relativamente pequeñas, la única hebra de la que consta la molécula puede llegar a presentar zonas de estructura secundaria gracias a los enlaces por puente de hidrógeno que se forman entre bases complementarias, lo que da lugar a que se formen una serie de brazos, bucles o asas. Su función es la de captar aminoácidos en el citoplasma uniéndose a ellos y transportándolos hasta los ribosomas, colocándolos en el lugar adecuado que indica la secuencia de nucleótidos del ARN mensajero para llegar a la síntesis de una cadena polipeptídica determinada y por lo tanto, a la síntesis de una proteína.</a:t>
            </a:r>
            <a:endParaRPr lang="es-ES" dirty="0">
              <a:latin typeface="Curlz MT"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latin typeface="Curlz MT" pitchFamily="82" charset="0"/>
              </a:rPr>
              <a:t>El </a:t>
            </a:r>
            <a:r>
              <a:rPr lang="es-ES" b="1" dirty="0" smtClean="0">
                <a:latin typeface="Curlz MT" pitchFamily="82" charset="0"/>
              </a:rPr>
              <a:t>ARN ribosómico</a:t>
            </a:r>
            <a:endParaRPr lang="es-ES" dirty="0">
              <a:latin typeface="Curlz MT" pitchFamily="82" charset="0"/>
            </a:endParaRPr>
          </a:p>
        </p:txBody>
      </p:sp>
      <p:sp>
        <p:nvSpPr>
          <p:cNvPr id="3" name="2 Marcador de contenido"/>
          <p:cNvSpPr>
            <a:spLocks noGrp="1"/>
          </p:cNvSpPr>
          <p:nvPr>
            <p:ph idx="1"/>
          </p:nvPr>
        </p:nvSpPr>
        <p:spPr/>
        <p:txBody>
          <a:bodyPr/>
          <a:lstStyle/>
          <a:p>
            <a:r>
              <a:rPr lang="es-ES" dirty="0" smtClean="0">
                <a:latin typeface="Curlz MT" pitchFamily="82" charset="0"/>
              </a:rPr>
              <a:t>es el mas abundante (80% de todo el ARN), se encuentra en los ribosomas y forma parte de ellos, aunque también existen proteínas ribosómicas. El ARN ribosómico recién sintetizado es empaquetado inmediatamente con proteínas ribosómicas, dando lugar a las subunidades del ribosoma</a:t>
            </a:r>
            <a:endParaRPr lang="es-ES" dirty="0">
              <a:latin typeface="Curlz MT"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o:DNA orbit animated.gif">
            <a:hlinkClick r:id="rId2"/>
          </p:cNvPr>
          <p:cNvPicPr>
            <a:picLocks noChangeAspect="1" noChangeArrowheads="1" noCrop="1"/>
          </p:cNvPicPr>
          <p:nvPr/>
        </p:nvPicPr>
        <p:blipFill>
          <a:blip r:embed="rId3"/>
          <a:srcRect/>
          <a:stretch>
            <a:fillRect/>
          </a:stretch>
        </p:blipFill>
        <p:spPr bwMode="auto">
          <a:xfrm>
            <a:off x="1500166" y="928670"/>
            <a:ext cx="5357850" cy="492922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28605"/>
            <a:ext cx="7772400" cy="857255"/>
          </a:xfrm>
        </p:spPr>
        <p:txBody>
          <a:bodyPr/>
          <a:lstStyle/>
          <a:p>
            <a:r>
              <a:rPr lang="es-ES" b="1" dirty="0" smtClean="0">
                <a:latin typeface="Curlz MT" pitchFamily="82" charset="0"/>
              </a:rPr>
              <a:t>Ácido nucleico</a:t>
            </a:r>
            <a:endParaRPr lang="es-ES" dirty="0">
              <a:latin typeface="Curlz MT" pitchFamily="82" charset="0"/>
            </a:endParaRPr>
          </a:p>
        </p:txBody>
      </p:sp>
      <p:sp>
        <p:nvSpPr>
          <p:cNvPr id="3" name="2 Subtítulo"/>
          <p:cNvSpPr>
            <a:spLocks noGrp="1"/>
          </p:cNvSpPr>
          <p:nvPr>
            <p:ph type="subTitle" idx="1"/>
          </p:nvPr>
        </p:nvSpPr>
        <p:spPr>
          <a:xfrm>
            <a:off x="928662" y="1714488"/>
            <a:ext cx="7500990" cy="3924312"/>
          </a:xfrm>
        </p:spPr>
        <p:txBody>
          <a:bodyPr>
            <a:normAutofit lnSpcReduction="10000"/>
          </a:bodyPr>
          <a:lstStyle/>
          <a:p>
            <a:r>
              <a:rPr lang="es-ES" dirty="0" smtClean="0">
                <a:solidFill>
                  <a:schemeClr val="tx1"/>
                </a:solidFill>
                <a:latin typeface="Curlz MT" pitchFamily="82" charset="0"/>
              </a:rPr>
              <a:t>Los </a:t>
            </a:r>
            <a:r>
              <a:rPr lang="es-ES" b="1" dirty="0" smtClean="0">
                <a:solidFill>
                  <a:schemeClr val="tx1"/>
                </a:solidFill>
                <a:latin typeface="Curlz MT" pitchFamily="82" charset="0"/>
              </a:rPr>
              <a:t>ácidos nucleicos</a:t>
            </a:r>
            <a:r>
              <a:rPr lang="es-ES" dirty="0" smtClean="0">
                <a:solidFill>
                  <a:schemeClr val="tx1"/>
                </a:solidFill>
                <a:latin typeface="Curlz MT" pitchFamily="82" charset="0"/>
              </a:rPr>
              <a:t> son macromoléculas, polímeros formados por la repetición de monómeros llamados nucleótidos, unidos mediante enlaces fosfodiéster. Se forman, así, largas cadenas o polinucleótidos, lo que hace que algunas de estas moléculas lleguen a alcanzar tamaños gigantes (de millones de nucleótidos de largo).</a:t>
            </a:r>
            <a:endParaRPr lang="es-ES" dirty="0">
              <a:solidFill>
                <a:schemeClr val="tx1"/>
              </a:solidFill>
              <a:latin typeface="Curlz MT"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urlz MT" pitchFamily="82" charset="0"/>
              </a:rPr>
              <a:t>Tipos de ácidos nucleicos </a:t>
            </a:r>
            <a:endParaRPr lang="es-ES" dirty="0">
              <a:latin typeface="Curlz MT" pitchFamily="82" charset="0"/>
            </a:endParaRPr>
          </a:p>
        </p:txBody>
      </p:sp>
      <p:sp>
        <p:nvSpPr>
          <p:cNvPr id="3" name="2 Marcador de contenido"/>
          <p:cNvSpPr>
            <a:spLocks noGrp="1"/>
          </p:cNvSpPr>
          <p:nvPr>
            <p:ph idx="1"/>
          </p:nvPr>
        </p:nvSpPr>
        <p:spPr/>
        <p:txBody>
          <a:bodyPr/>
          <a:lstStyle/>
          <a:p>
            <a:r>
              <a:rPr lang="es-ES" dirty="0" smtClean="0">
                <a:latin typeface="Curlz MT" pitchFamily="82" charset="0"/>
              </a:rPr>
              <a:t>Existen dos tipos de ácidos nucleicos: ADN (ácido desoxirribonucleico) y ARN (ácido ribonuEl glúcido (pentosa) que contienen: la desoxirribosa en el ADN y la ribosa en el ARN.</a:t>
            </a:r>
          </a:p>
          <a:p>
            <a:r>
              <a:rPr lang="es-ES" dirty="0" smtClean="0">
                <a:latin typeface="Curlz MT" pitchFamily="82" charset="0"/>
              </a:rPr>
              <a:t>Las bases nitrogenadas que contienen: adenina, guanina, citosina y timina en el ADN; adenina, guanina, citosina y uracilo en el ARN.</a:t>
            </a:r>
          </a:p>
          <a:p>
            <a:r>
              <a:rPr lang="es-ES" dirty="0" smtClean="0">
                <a:latin typeface="Curlz MT" pitchFamily="82" charset="0"/>
              </a:rPr>
              <a:t>cleico), que se diferencian en</a:t>
            </a:r>
            <a:endParaRPr lang="es-ES" dirty="0">
              <a:latin typeface="Curlz MT"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latin typeface="Curlz MT" pitchFamily="82" charset="0"/>
              </a:rPr>
              <a:t>En los eucariotas la estructura del ADN es de doble cadena, mientras que la estructura del ARN es monocatenaria, aunque puede presentarse en forma extendida, como el ARNm, o en forma plegada, como el ARNt</a:t>
            </a:r>
            <a:r>
              <a:rPr lang="es-ES" dirty="0">
                <a:latin typeface="Curlz MT" pitchFamily="82" charset="0"/>
              </a:rPr>
              <a:t> </a:t>
            </a:r>
            <a:r>
              <a:rPr lang="es-ES" dirty="0" smtClean="0">
                <a:latin typeface="Curlz MT" pitchFamily="82" charset="0"/>
              </a:rPr>
              <a:t>y el ARNr.</a:t>
            </a:r>
          </a:p>
          <a:p>
            <a:r>
              <a:rPr lang="es-ES" dirty="0" smtClean="0">
                <a:latin typeface="Curlz MT" pitchFamily="82" charset="0"/>
              </a:rPr>
              <a:t>La masa molecular del ADN es generalmente mayor que la del ARN.</a:t>
            </a:r>
            <a:endParaRPr lang="es-ES" dirty="0">
              <a:latin typeface="Curlz MT"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urlz MT" pitchFamily="82" charset="0"/>
              </a:rPr>
              <a:t>Nucleósidos y nucleótidos </a:t>
            </a:r>
            <a:endParaRPr lang="es-ES" dirty="0">
              <a:latin typeface="Curlz MT" pitchFamily="82" charset="0"/>
            </a:endParaRPr>
          </a:p>
        </p:txBody>
      </p:sp>
      <p:sp>
        <p:nvSpPr>
          <p:cNvPr id="3" name="2 Marcador de contenido"/>
          <p:cNvSpPr>
            <a:spLocks noGrp="1"/>
          </p:cNvSpPr>
          <p:nvPr>
            <p:ph idx="1"/>
          </p:nvPr>
        </p:nvSpPr>
        <p:spPr/>
        <p:txBody>
          <a:bodyPr>
            <a:normAutofit lnSpcReduction="10000"/>
          </a:bodyPr>
          <a:lstStyle/>
          <a:p>
            <a:r>
              <a:rPr lang="es-ES" dirty="0" smtClean="0">
                <a:latin typeface="Curlz MT" pitchFamily="82" charset="0"/>
              </a:rPr>
              <a:t>Las unidades que forman los ácidos nucleicos son los nucleótidos. Cada nucleótido es una molécula compuesta por la unión de tres unidades: un monosacárido de cinco carbonos (una pentosa, ribosa en el ARN y desoxirribosa en el ADN), una base nitrogenada purínica (adenina, guanina) o pirimidínica (citosina, timina o uracilo) y uno o varios grupos fosfato (ácido fosfórico). Tanto la base nitrogenada como los grupos fosfato están unidos a la pentosa.</a:t>
            </a:r>
            <a:endParaRPr lang="es-ES" dirty="0">
              <a:latin typeface="Curlz MT"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urlz MT" pitchFamily="82" charset="0"/>
              </a:rPr>
              <a:t>Listado de Bases Nitrogenadas </a:t>
            </a:r>
            <a:endParaRPr lang="es-ES" dirty="0">
              <a:latin typeface="Curlz MT" pitchFamily="82" charset="0"/>
            </a:endParaRPr>
          </a:p>
        </p:txBody>
      </p:sp>
      <p:sp>
        <p:nvSpPr>
          <p:cNvPr id="3" name="2 Marcador de contenido"/>
          <p:cNvSpPr>
            <a:spLocks noGrp="1"/>
          </p:cNvSpPr>
          <p:nvPr>
            <p:ph idx="1"/>
          </p:nvPr>
        </p:nvSpPr>
        <p:spPr/>
        <p:txBody>
          <a:bodyPr/>
          <a:lstStyle/>
          <a:p>
            <a:r>
              <a:rPr lang="es-ES" dirty="0" smtClean="0">
                <a:latin typeface="Curlz MT" pitchFamily="82" charset="0"/>
              </a:rPr>
              <a:t>Adenina, presente en ADN y ARN.</a:t>
            </a:r>
          </a:p>
          <a:p>
            <a:r>
              <a:rPr lang="es-ES" dirty="0" smtClean="0">
                <a:latin typeface="Curlz MT" pitchFamily="82" charset="0"/>
              </a:rPr>
              <a:t>Guanina, presente en ADN y ARN.</a:t>
            </a:r>
          </a:p>
          <a:p>
            <a:r>
              <a:rPr lang="es-ES" dirty="0" smtClean="0">
                <a:latin typeface="Curlz MT" pitchFamily="82" charset="0"/>
              </a:rPr>
              <a:t>Citosina, presente en ADN y ARN.</a:t>
            </a:r>
          </a:p>
          <a:p>
            <a:r>
              <a:rPr lang="es-ES" dirty="0" smtClean="0">
                <a:latin typeface="Curlz MT" pitchFamily="82" charset="0"/>
              </a:rPr>
              <a:t>Timina, exclusiva del ADN.</a:t>
            </a:r>
          </a:p>
          <a:p>
            <a:r>
              <a:rPr lang="es-ES" dirty="0" smtClean="0">
                <a:latin typeface="Curlz MT" pitchFamily="82" charset="0"/>
              </a:rPr>
              <a:t>Uracilo, exclusiva del ARN.</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urlz MT" pitchFamily="82" charset="0"/>
              </a:rPr>
              <a:t>ADN</a:t>
            </a:r>
            <a:endParaRPr lang="es-ES" dirty="0">
              <a:latin typeface="Curlz MT" pitchFamily="82" charset="0"/>
            </a:endParaRPr>
          </a:p>
        </p:txBody>
      </p:sp>
      <p:sp>
        <p:nvSpPr>
          <p:cNvPr id="3" name="2 Marcador de contenido"/>
          <p:cNvSpPr>
            <a:spLocks noGrp="1"/>
          </p:cNvSpPr>
          <p:nvPr>
            <p:ph idx="1"/>
          </p:nvPr>
        </p:nvSpPr>
        <p:spPr/>
        <p:txBody>
          <a:bodyPr>
            <a:normAutofit/>
          </a:bodyPr>
          <a:lstStyle/>
          <a:p>
            <a:r>
              <a:rPr lang="es-ES" dirty="0" smtClean="0">
                <a:latin typeface="Curlz MT" pitchFamily="82" charset="0"/>
              </a:rPr>
              <a:t>El ADN es bicatenario, está constituido por dos cadenas polinucleotídicas unidas entre sí en toda su longitud. Esta doble cadena puede disponerse en forma lineal (ADN del núcleo de las células eucarióticas) o en forma circular (ADN de las células procarióticas, así como de las mitocondrias y cloroplastos eucarióticos).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urlz MT" pitchFamily="82" charset="0"/>
              </a:rPr>
              <a:t>ARN </a:t>
            </a:r>
            <a:endParaRPr lang="es-ES" dirty="0">
              <a:latin typeface="Curlz MT" pitchFamily="82" charset="0"/>
            </a:endParaRPr>
          </a:p>
        </p:txBody>
      </p:sp>
      <p:sp>
        <p:nvSpPr>
          <p:cNvPr id="3" name="2 Marcador de contenido"/>
          <p:cNvSpPr>
            <a:spLocks noGrp="1"/>
          </p:cNvSpPr>
          <p:nvPr>
            <p:ph idx="1"/>
          </p:nvPr>
        </p:nvSpPr>
        <p:spPr/>
        <p:txBody>
          <a:bodyPr>
            <a:normAutofit lnSpcReduction="10000"/>
          </a:bodyPr>
          <a:lstStyle/>
          <a:p>
            <a:r>
              <a:rPr lang="es-ES" dirty="0" smtClean="0">
                <a:latin typeface="Curlz MT" pitchFamily="82" charset="0"/>
              </a:rPr>
              <a:t>El ARN difiere del ADN en que la pentosa de los nucleótidos constituyentes, es ribosa en lugar de desoxirribosa, y en que en lugar de las cuatro bases A, G, C, T aparece A, G, C, U (es decir, uracilo en lugar de timina). Las cadenas de ARN son más cortas que las de ADN, aunque dicha característica es debido a consideraciones de carácter biológico, ya que no existe limitación química para formar cadenas de ARN tan largas como de ADN</a:t>
            </a:r>
            <a:endParaRPr lang="es-ES" dirty="0">
              <a:latin typeface="Curlz MT"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Curlz MT" pitchFamily="82" charset="0"/>
              </a:rPr>
              <a:t>El </a:t>
            </a:r>
            <a:r>
              <a:rPr lang="es-ES" b="1" dirty="0" smtClean="0">
                <a:latin typeface="Curlz MT" pitchFamily="82" charset="0"/>
              </a:rPr>
              <a:t>ARN mensajero</a:t>
            </a:r>
            <a:endParaRPr lang="es-ES" dirty="0">
              <a:latin typeface="Curlz MT" pitchFamily="82" charset="0"/>
            </a:endParaRPr>
          </a:p>
        </p:txBody>
      </p:sp>
      <p:sp>
        <p:nvSpPr>
          <p:cNvPr id="3" name="2 Marcador de contenido"/>
          <p:cNvSpPr>
            <a:spLocks noGrp="1"/>
          </p:cNvSpPr>
          <p:nvPr>
            <p:ph idx="1"/>
          </p:nvPr>
        </p:nvSpPr>
        <p:spPr/>
        <p:txBody>
          <a:bodyPr>
            <a:normAutofit fontScale="92500" lnSpcReduction="10000"/>
          </a:bodyPr>
          <a:lstStyle/>
          <a:p>
            <a:r>
              <a:rPr lang="es-ES" dirty="0" smtClean="0">
                <a:latin typeface="Curlz MT" pitchFamily="82" charset="0"/>
              </a:rPr>
              <a:t>se sintetiza en el núcleo de la célula siendo su secuencia de bases complementaria de un fragmento de una de las cadenas de ADN. Actúa como intermediario en el traslado de la información genética desde el núcleo hasta el citoplasma. Poco después de su síntesis sale del núcleo a través de los poros nucleares asociándose a los ribosomas donde actúa como matriz o molde que ordena los aminoácidos en la cadena proteica. Su vida es muy corta: una vez cumplida su misión, se destruye.</a:t>
            </a:r>
            <a:endParaRPr lang="es-ES" dirty="0">
              <a:latin typeface="Curlz MT" pitchFamily="82"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724</Words>
  <Application>Microsoft Office PowerPoint</Application>
  <PresentationFormat>Presentación en pantalla (4:3)</PresentationFormat>
  <Paragraphs>27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Ácido nucleico</vt:lpstr>
      <vt:lpstr>Tipos de ácidos nucleicos </vt:lpstr>
      <vt:lpstr>Diapositiva 4</vt:lpstr>
      <vt:lpstr>Nucleósidos y nucleótidos </vt:lpstr>
      <vt:lpstr>Listado de Bases Nitrogenadas </vt:lpstr>
      <vt:lpstr>ADN</vt:lpstr>
      <vt:lpstr>ARN </vt:lpstr>
      <vt:lpstr>El ARN mensajero</vt:lpstr>
      <vt:lpstr>El ARN de transferencia</vt:lpstr>
      <vt:lpstr>El ARN ribosómico</vt:lpstr>
      <vt:lpstr>Diapositiva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Ácido nucleico</dc:title>
  <dc:creator>EnRed.com</dc:creator>
  <cp:lastModifiedBy>EnRed.com</cp:lastModifiedBy>
  <cp:revision>2</cp:revision>
  <dcterms:created xsi:type="dcterms:W3CDTF">2009-11-08T16:26:31Z</dcterms:created>
  <dcterms:modified xsi:type="dcterms:W3CDTF">2009-11-08T16:41:43Z</dcterms:modified>
</cp:coreProperties>
</file>