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082959-41FD-45DC-B84F-33AD63EC2846}" type="datetimeFigureOut">
              <a:rPr lang="es-ES" smtClean="0"/>
              <a:pPr/>
              <a:t>08/11/2009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979B0E9-1841-4863-B237-0D652D3C87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%C3%81cido_absc%C3%ADsico" TargetMode="External"/><Relationship Id="rId13" Type="http://schemas.openxmlformats.org/officeDocument/2006/relationships/hyperlink" Target="http://es.wikipedia.org/wiki/Espacio_intersticial" TargetMode="External"/><Relationship Id="rId18" Type="http://schemas.openxmlformats.org/officeDocument/2006/relationships/hyperlink" Target="http://es.wikipedia.org/wiki/Autocrino" TargetMode="External"/><Relationship Id="rId26" Type="http://schemas.openxmlformats.org/officeDocument/2006/relationships/hyperlink" Target="http://es.wikipedia.org/wiki/Endocrinolog%C3%ADa" TargetMode="External"/><Relationship Id="rId3" Type="http://schemas.openxmlformats.org/officeDocument/2006/relationships/hyperlink" Target="http://es.wikipedia.org/wiki/Gl%C3%A1ndulas_de_secreci%C3%B3n_interna" TargetMode="External"/><Relationship Id="rId21" Type="http://schemas.openxmlformats.org/officeDocument/2006/relationships/hyperlink" Target="http://es.wikipedia.org/wiki/Mensajero_qu%C3%ADmico" TargetMode="External"/><Relationship Id="rId7" Type="http://schemas.openxmlformats.org/officeDocument/2006/relationships/hyperlink" Target="http://es.wikipedia.org/wiki/Auxina" TargetMode="External"/><Relationship Id="rId12" Type="http://schemas.openxmlformats.org/officeDocument/2006/relationships/hyperlink" Target="http://es.wikipedia.org/wiki/Sangre" TargetMode="External"/><Relationship Id="rId17" Type="http://schemas.openxmlformats.org/officeDocument/2006/relationships/hyperlink" Target="http://es.wikipedia.org/wiki/Metabolismo" TargetMode="External"/><Relationship Id="rId25" Type="http://schemas.openxmlformats.org/officeDocument/2006/relationships/hyperlink" Target="http://es.wikipedia.org/wiki/Enfermedad" TargetMode="External"/><Relationship Id="rId2" Type="http://schemas.openxmlformats.org/officeDocument/2006/relationships/hyperlink" Target="http://es.wikipedia.org/wiki/C%C3%A9lula" TargetMode="External"/><Relationship Id="rId16" Type="http://schemas.openxmlformats.org/officeDocument/2006/relationships/hyperlink" Target="http://es.wikipedia.org/wiki/Tejido_(biolog%C3%ADa)" TargetMode="External"/><Relationship Id="rId20" Type="http://schemas.openxmlformats.org/officeDocument/2006/relationships/hyperlink" Target="http://es.wikipedia.org/wiki/Comunicaci%C3%B3n_celul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Fitohormona" TargetMode="External"/><Relationship Id="rId11" Type="http://schemas.openxmlformats.org/officeDocument/2006/relationships/hyperlink" Target="http://es.wikipedia.org/wiki/Etileno" TargetMode="External"/><Relationship Id="rId24" Type="http://schemas.openxmlformats.org/officeDocument/2006/relationships/hyperlink" Target="http://es.wikipedia.org/wiki/Medicina" TargetMode="External"/><Relationship Id="rId5" Type="http://schemas.openxmlformats.org/officeDocument/2006/relationships/hyperlink" Target="http://es.wikipedia.org/wiki/C%C3%A9lula_epitelial" TargetMode="External"/><Relationship Id="rId15" Type="http://schemas.openxmlformats.org/officeDocument/2006/relationships/hyperlink" Target="http://es.wikipedia.org/wiki/%C3%93rgano_(biolog%C3%ADa)" TargetMode="External"/><Relationship Id="rId23" Type="http://schemas.openxmlformats.org/officeDocument/2006/relationships/hyperlink" Target="http://es.wikipedia.org/wiki/Plantas" TargetMode="External"/><Relationship Id="rId10" Type="http://schemas.openxmlformats.org/officeDocument/2006/relationships/hyperlink" Target="http://es.wikipedia.org/wiki/Giberelina" TargetMode="External"/><Relationship Id="rId19" Type="http://schemas.openxmlformats.org/officeDocument/2006/relationships/hyperlink" Target="http://es.wikipedia.org/wiki/Efecto_paracrino" TargetMode="External"/><Relationship Id="rId4" Type="http://schemas.openxmlformats.org/officeDocument/2006/relationships/hyperlink" Target="http://es.wikipedia.org/wiki/Gl%C3%A1ndula" TargetMode="External"/><Relationship Id="rId9" Type="http://schemas.openxmlformats.org/officeDocument/2006/relationships/hyperlink" Target="http://es.wikipedia.org/wiki/Citoquinina" TargetMode="External"/><Relationship Id="rId14" Type="http://schemas.openxmlformats.org/officeDocument/2006/relationships/hyperlink" Target="http://es.wikipedia.org/wiki/Prote%C3%ADnas" TargetMode="External"/><Relationship Id="rId22" Type="http://schemas.openxmlformats.org/officeDocument/2006/relationships/hyperlink" Target="http://es.wikipedia.org/wiki/Neurotransmisor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embrana_plasm%C3%A1tica" TargetMode="External"/><Relationship Id="rId13" Type="http://schemas.openxmlformats.org/officeDocument/2006/relationships/hyperlink" Target="http://es.wikipedia.org/wiki/Prostaglandina" TargetMode="External"/><Relationship Id="rId3" Type="http://schemas.openxmlformats.org/officeDocument/2006/relationships/hyperlink" Target="http://es.wikipedia.org/wiki/Hormonas_tiroideas" TargetMode="External"/><Relationship Id="rId7" Type="http://schemas.openxmlformats.org/officeDocument/2006/relationships/hyperlink" Target="http://es.wikipedia.org/wiki/Hormona_del_crecimiento" TargetMode="External"/><Relationship Id="rId12" Type="http://schemas.openxmlformats.org/officeDocument/2006/relationships/hyperlink" Target="http://es.wikipedia.org/wiki/Eicosanoide" TargetMode="External"/><Relationship Id="rId2" Type="http://schemas.openxmlformats.org/officeDocument/2006/relationships/hyperlink" Target="http://es.wikipedia.org/wiki/Amino%C3%A1cid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Polip%C3%A9ptido" TargetMode="External"/><Relationship Id="rId11" Type="http://schemas.openxmlformats.org/officeDocument/2006/relationships/hyperlink" Target="http://es.wikipedia.org/wiki/Testosterona" TargetMode="External"/><Relationship Id="rId5" Type="http://schemas.openxmlformats.org/officeDocument/2006/relationships/hyperlink" Target="http://es.wikipedia.org/wiki/Vasopresina" TargetMode="External"/><Relationship Id="rId15" Type="http://schemas.openxmlformats.org/officeDocument/2006/relationships/hyperlink" Target="http://es.wikipedia.org/wiki/Bicapa_lip%C3%ADdica" TargetMode="External"/><Relationship Id="rId10" Type="http://schemas.openxmlformats.org/officeDocument/2006/relationships/hyperlink" Target="http://es.wikipedia.org/wiki/Esteroide" TargetMode="External"/><Relationship Id="rId4" Type="http://schemas.openxmlformats.org/officeDocument/2006/relationships/hyperlink" Target="http://es.wikipedia.org/wiki/Oligop%C3%A9ptido" TargetMode="External"/><Relationship Id="rId9" Type="http://schemas.openxmlformats.org/officeDocument/2006/relationships/hyperlink" Target="http://es.wikipedia.org/wiki/N%C3%BAcleo_(c%C3%A9lula)" TargetMode="External"/><Relationship Id="rId14" Type="http://schemas.openxmlformats.org/officeDocument/2006/relationships/hyperlink" Target="http://es.wikipedia.org/wiki/Lip%C3%B3fil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rato.com/wiki/index.php/C%C3%A9lul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4800" dirty="0" smtClean="0">
                <a:latin typeface="Arial" pitchFamily="34" charset="0"/>
                <a:cs typeface="Arial" pitchFamily="34" charset="0"/>
              </a:rPr>
              <a:t>HORMONAS</a:t>
            </a:r>
            <a:endParaRPr lang="es-E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Las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hormonas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son sustancias segregadas por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" tooltip="Célula"/>
              </a:rPr>
              <a:t>células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especializadas, localizadas en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3" tooltip="Glándulas de secreción interna"/>
              </a:rPr>
              <a:t>glándulas de secreción interna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4" tooltip="Glándula"/>
              </a:rPr>
              <a:t>glándulas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endócrinas (carentes de conductos), o también por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5" tooltip="Célula epitelial"/>
              </a:rPr>
              <a:t>células epiteliales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e intersticiales con el fin de afectar la función de otras células. Hay hormonas animales y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6" tooltip="Fitohormona"/>
              </a:rPr>
              <a:t>hormonas vegetales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como las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7" tooltip="Auxina"/>
              </a:rPr>
              <a:t>auxinas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8" tooltip="Ácido abscísico"/>
              </a:rPr>
              <a:t>ácido </a:t>
            </a:r>
            <a:r>
              <a:rPr lang="es-ES" sz="1600" dirty="0" err="1" smtClean="0">
                <a:latin typeface="Arial" pitchFamily="34" charset="0"/>
                <a:cs typeface="Arial" pitchFamily="34" charset="0"/>
                <a:hlinkClick r:id="rId8" tooltip="Ácido abscísico"/>
              </a:rPr>
              <a:t>abscísico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err="1" smtClean="0">
                <a:latin typeface="Arial" pitchFamily="34" charset="0"/>
                <a:cs typeface="Arial" pitchFamily="34" charset="0"/>
                <a:hlinkClick r:id="rId9" tooltip="Citoquinina"/>
              </a:rPr>
              <a:t>citoquinina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sz="1600" dirty="0" err="1" smtClean="0">
                <a:latin typeface="Arial" pitchFamily="34" charset="0"/>
                <a:cs typeface="Arial" pitchFamily="34" charset="0"/>
                <a:hlinkClick r:id="rId10" tooltip="Giberelina"/>
              </a:rPr>
              <a:t>giberelina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y el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1" tooltip="Etileno"/>
              </a:rPr>
              <a:t>etileno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Son transportadas por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2" tooltip="Sangre"/>
              </a:rPr>
              <a:t>vía sanguínea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o por el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3" tooltip="Espacio intersticial"/>
              </a:rPr>
              <a:t>espacio intersticial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solas (biodisponibles) o asociadas a ciertas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4" tooltip="Proteínas"/>
              </a:rPr>
              <a:t>proteínas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(que extienden su vida media al protegerlas de la degradación) y hacen su efecto en determinados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5" tooltip="Órgano (biología)"/>
              </a:rPr>
              <a:t>órganos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6" tooltip="Tejido (biología)"/>
              </a:rPr>
              <a:t>tejidos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diana (o blanco) a distancia de donde se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7" tooltip="Metabolismo"/>
              </a:rPr>
              <a:t>sintetizaron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sobre la misma célula que la sintetiza (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8" tooltip="Autocrino"/>
              </a:rPr>
              <a:t>acción </a:t>
            </a:r>
            <a:r>
              <a:rPr lang="es-ES" sz="1600" dirty="0" err="1" smtClean="0">
                <a:latin typeface="Arial" pitchFamily="34" charset="0"/>
                <a:cs typeface="Arial" pitchFamily="34" charset="0"/>
                <a:hlinkClick r:id="rId18" tooltip="Autocrino"/>
              </a:rPr>
              <a:t>autócrina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o sobre células contiguas (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19" tooltip="Efecto paracrino"/>
              </a:rPr>
              <a:t>acción </a:t>
            </a:r>
            <a:r>
              <a:rPr lang="es-ES" sz="1600" dirty="0" err="1" smtClean="0">
                <a:latin typeface="Arial" pitchFamily="34" charset="0"/>
                <a:cs typeface="Arial" pitchFamily="34" charset="0"/>
                <a:hlinkClick r:id="rId19" tooltip="Efecto paracrino"/>
              </a:rPr>
              <a:t>parácrina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interviniendo en la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0" tooltip="Comunicación celular"/>
              </a:rPr>
              <a:t>comunicación celular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Existen hormonas naturales y hormonas sintéticas. Unas y otras se emplean como medicamentos en ciertos trastornos, por lo general, aunque no únicamente, cuando es necesario compensar su falta o aumentar sus niveles si son menores de lo normal. Las hormonas pertenecen al grupo de los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1" tooltip="Mensajero químico"/>
              </a:rPr>
              <a:t>mensajeros químicos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, que incluye también a los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2" tooltip="Neurotransmisor"/>
              </a:rPr>
              <a:t>neurotransmisores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 A veces es difícil clasificar a un mensajero químico como hormona o neurotransmisor. Todos los organismos multicelulares producen hormonas, incluyendo las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3" tooltip="Plantas"/>
              </a:rPr>
              <a:t>plantas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6" tooltip="Fitohormona"/>
              </a:rPr>
              <a:t>fitohormona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). Las hormonas más estudiadas en animales (y humanos) son las producidas por las glándulas endocrinas, pero también son producidas por casi todos los órganos humanos y animales.</a:t>
            </a:r>
          </a:p>
          <a:p>
            <a:pPr>
              <a:buNone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La especialidad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4" tooltip="Medicina"/>
              </a:rPr>
              <a:t>médica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que se encarga del estudio de las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5" tooltip="Enfermedad"/>
              </a:rPr>
              <a:t>enfermedades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relacionadas con las hormonas es la </a:t>
            </a:r>
            <a:r>
              <a:rPr lang="es-ES" sz="1600" dirty="0" smtClean="0">
                <a:latin typeface="Arial" pitchFamily="34" charset="0"/>
                <a:cs typeface="Arial" pitchFamily="34" charset="0"/>
                <a:hlinkClick r:id="rId26" tooltip="Endocrinología"/>
              </a:rPr>
              <a:t>endocrinología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HORMONAS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229600" cy="424021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Según su naturaleza química, se reconocen dos grandes  tipos de hormonas:</a:t>
            </a:r>
          </a:p>
          <a:p>
            <a:pPr>
              <a:buNone/>
            </a:pPr>
            <a:endParaRPr lang="es-ES" sz="7400" dirty="0" smtClean="0"/>
          </a:p>
          <a:p>
            <a:pPr>
              <a:buNone/>
            </a:pPr>
            <a:r>
              <a:rPr lang="es-ES" sz="7400" b="1" dirty="0" smtClean="0">
                <a:latin typeface="Arial" pitchFamily="34" charset="0"/>
                <a:cs typeface="Arial" pitchFamily="34" charset="0"/>
              </a:rPr>
              <a:t>HORMONAS PEPTIDICAS</a:t>
            </a:r>
            <a:r>
              <a:rPr lang="es-ES" sz="7400" dirty="0" smtClean="0"/>
              <a:t>: 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Son derivados de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2" tooltip="Aminoácido"/>
              </a:rPr>
              <a:t>aminoácidos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 (como las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3" tooltip="Hormonas tiroideas"/>
              </a:rPr>
              <a:t>hormonas tiroideas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), o bien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4" tooltip="Oligopéptido"/>
              </a:rPr>
              <a:t>oligopéptidos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 (como la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5" tooltip="Vasopresina"/>
              </a:rPr>
              <a:t>vasopresina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) o </a:t>
            </a:r>
            <a:r>
              <a:rPr lang="es-ES" sz="6000" dirty="0" err="1" smtClean="0">
                <a:latin typeface="Arial" pitchFamily="34" charset="0"/>
                <a:cs typeface="Arial" pitchFamily="34" charset="0"/>
                <a:hlinkClick r:id="rId6" tooltip="Polipéptido"/>
              </a:rPr>
              <a:t>polipéptidos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 (como la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7" tooltip="Hormona del crecimiento"/>
              </a:rPr>
              <a:t>hormona del crecimiento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). En general, este tipo de hormonas no pueden atravesar la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8" tooltip="Membrana plasmática"/>
              </a:rPr>
              <a:t>membrana plasmática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 de la célula diana, por lo cual los receptores para estas hormonas se hallan en la superficie celular. Las hormonas tiroideas son una excepción, ya que se unen a receptores específicos que se hallan en el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9" tooltip="Núcleo (célula)"/>
              </a:rPr>
              <a:t>núcleo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7400" b="1" dirty="0" smtClean="0">
                <a:latin typeface="Arial" pitchFamily="34" charset="0"/>
                <a:cs typeface="Arial" pitchFamily="34" charset="0"/>
              </a:rPr>
              <a:t>HORMONAS LIPIDICAS:  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Son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10" tooltip="Esteroide"/>
              </a:rPr>
              <a:t>esteroides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 (como la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11" tooltip="Testosterona"/>
              </a:rPr>
              <a:t>testosterona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) o </a:t>
            </a:r>
            <a:r>
              <a:rPr lang="es-ES" sz="6000" dirty="0" err="1" smtClean="0">
                <a:latin typeface="Arial" pitchFamily="34" charset="0"/>
                <a:cs typeface="Arial" pitchFamily="34" charset="0"/>
                <a:hlinkClick r:id="rId12" tooltip="Eicosanoide"/>
              </a:rPr>
              <a:t>eicosanoides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 (como las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13" tooltip="Prostaglandina"/>
              </a:rPr>
              <a:t>prostaglandinas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). Dado su carácter </a:t>
            </a:r>
            <a:r>
              <a:rPr lang="es-ES" sz="6000" dirty="0" err="1" smtClean="0">
                <a:latin typeface="Arial" pitchFamily="34" charset="0"/>
                <a:cs typeface="Arial" pitchFamily="34" charset="0"/>
                <a:hlinkClick r:id="rId14" tooltip="Lipófilo"/>
              </a:rPr>
              <a:t>lipófilo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, atraviesan sin problemas la </a:t>
            </a:r>
            <a:r>
              <a:rPr lang="es-ES" sz="6000" dirty="0" smtClean="0">
                <a:latin typeface="Arial" pitchFamily="34" charset="0"/>
                <a:cs typeface="Arial" pitchFamily="34" charset="0"/>
                <a:hlinkClick r:id="rId15" tooltip="Bicapa lipídica"/>
              </a:rPr>
              <a:t>bicapa lipídica</a:t>
            </a:r>
            <a:r>
              <a:rPr lang="es-ES" sz="6000" dirty="0" smtClean="0">
                <a:latin typeface="Arial" pitchFamily="34" charset="0"/>
                <a:cs typeface="Arial" pitchFamily="34" charset="0"/>
              </a:rPr>
              <a:t> de las membranas celulares y sus receptores específicos se hallan en el interior de la célula diana.</a:t>
            </a:r>
          </a:p>
          <a:p>
            <a:endParaRPr lang="es-ES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CLASIFICACION QUIMICA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Las hormonas pertenecen a tres grupos de compuestos: 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Esteroides. 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Plipéptidos. 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Derivados de ácidos aminados.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ACCION HORMONAL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Existen distintas formas en que actúan las hormonas y estas son: </a:t>
            </a: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Acción endocrina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: La hormona es sintetizada en un órgano o glándula y es vertida al torrente sanguíneo, para luego unirse a receptores específicos. </a:t>
            </a:r>
          </a:p>
          <a:p>
            <a:pPr>
              <a:buNone/>
            </a:pPr>
            <a:r>
              <a:rPr lang="es-ES" b="1" dirty="0" smtClean="0"/>
              <a:t>Acción para crina</a:t>
            </a:r>
            <a:r>
              <a:rPr lang="es-ES" dirty="0" smtClean="0"/>
              <a:t>: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La hormona actúa desde células endocrinas a receptores específicos en células vecinas</a:t>
            </a:r>
            <a:r>
              <a:rPr lang="es-ES" sz="2600" dirty="0" smtClean="0"/>
              <a:t>. </a:t>
            </a:r>
          </a:p>
          <a:p>
            <a:pPr>
              <a:buNone/>
            </a:pPr>
            <a:r>
              <a:rPr lang="es-ES" b="1" dirty="0" smtClean="0"/>
              <a:t>Acción auto crina</a:t>
            </a:r>
            <a:r>
              <a:rPr lang="es-ES" dirty="0" smtClean="0"/>
              <a:t>: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La hormona ejerce su acción sobre la misma </a:t>
            </a:r>
            <a:r>
              <a:rPr lang="es-ES" sz="2000" dirty="0" smtClean="0">
                <a:latin typeface="Arial" pitchFamily="34" charset="0"/>
                <a:cs typeface="Arial" pitchFamily="34" charset="0"/>
                <a:hlinkClick r:id="rId2" tooltip="Célula"/>
              </a:rPr>
              <a:t>célula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513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HORMONAS</vt:lpstr>
      <vt:lpstr>Diapositiva 2</vt:lpstr>
      <vt:lpstr>TIPOS DE HORMONAS</vt:lpstr>
      <vt:lpstr>CLASIFICACION QUIMICA</vt:lpstr>
      <vt:lpstr>ACCION HORMONAL</vt:lpstr>
    </vt:vector>
  </TitlesOfParts>
  <Company>jjcel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HORMONAS</dc:title>
  <dc:creator>cliente4</dc:creator>
  <cp:lastModifiedBy>cliente4</cp:lastModifiedBy>
  <cp:revision>2</cp:revision>
  <dcterms:created xsi:type="dcterms:W3CDTF">2009-11-08T16:15:46Z</dcterms:created>
  <dcterms:modified xsi:type="dcterms:W3CDTF">2009-11-08T18:51:49Z</dcterms:modified>
</cp:coreProperties>
</file>