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52707DA-6113-4A83-985C-98691A6DE1F4}" type="datetimeFigureOut">
              <a:rPr lang="es-ES" smtClean="0"/>
              <a:t>10/11/2009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60E3C2-9F0C-4C12-BBA8-E8FA31678C3A}"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2707DA-6113-4A83-985C-98691A6DE1F4}" type="datetimeFigureOut">
              <a:rPr lang="es-ES" smtClean="0"/>
              <a:t>10/11/2009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0E3C2-9F0C-4C12-BBA8-E8FA31678C3A}"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rot="19690497">
            <a:off x="685800" y="2130425"/>
            <a:ext cx="7772400" cy="1470025"/>
          </a:xfrm>
        </p:spPr>
        <p:txBody>
          <a:bodyPr>
            <a:noAutofit/>
          </a:bodyPr>
          <a:lstStyle/>
          <a:p>
            <a:r>
              <a:rPr lang="es-MX" sz="9600" b="1" dirty="0" smtClean="0">
                <a:ln w="18000">
                  <a:solidFill>
                    <a:schemeClr val="accent2">
                      <a:satMod val="140000"/>
                    </a:schemeClr>
                  </a:solidFill>
                  <a:prstDash val="solid"/>
                  <a:miter lim="800000"/>
                </a:ln>
                <a:noFill/>
                <a:effectLst>
                  <a:glow rad="228600">
                    <a:schemeClr val="accent2">
                      <a:satMod val="175000"/>
                      <a:alpha val="40000"/>
                    </a:schemeClr>
                  </a:glow>
                  <a:outerShdw blurRad="60007" dir="2000400" sy="-30000" kx="-800400" algn="bl" rotWithShape="0">
                    <a:prstClr val="black">
                      <a:alpha val="20000"/>
                    </a:prstClr>
                  </a:outerShdw>
                  <a:reflection blurRad="6350" stA="55000" endA="50" endPos="85000" dist="60007" dir="5400000" sy="-100000" algn="bl" rotWithShape="0"/>
                </a:effectLst>
                <a:latin typeface="Snap ITC" pitchFamily="82" charset="0"/>
              </a:rPr>
              <a:t>Proteínas</a:t>
            </a:r>
            <a:r>
              <a:rPr lang="es-MX" sz="9600" dirty="0" smtClean="0">
                <a:latin typeface="Snap ITC" pitchFamily="82" charset="0"/>
              </a:rPr>
              <a:t> </a:t>
            </a:r>
            <a:endParaRPr lang="es-ES" sz="9600" dirty="0">
              <a:latin typeface="Snap ITC"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11222"/>
          </a:xfrm>
        </p:spPr>
        <p:txBody>
          <a:bodyPr>
            <a:normAutofit fontScale="90000"/>
          </a:bodyPr>
          <a:lstStyle/>
          <a:p>
            <a:r>
              <a:rPr lang="es-ES"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Snap ITC" pitchFamily="82" charset="0"/>
              </a:rPr>
              <a:t>¿Qué son las proteínas?</a:t>
            </a:r>
            <a:r>
              <a:rPr lang="es-ES" b="1" dirty="0">
                <a:latin typeface="Snap ITC" pitchFamily="82" charset="0"/>
              </a:rPr>
              <a:t/>
            </a:r>
            <a:br>
              <a:rPr lang="es-ES" b="1" dirty="0">
                <a:latin typeface="Snap ITC" pitchFamily="82" charset="0"/>
              </a:rPr>
            </a:br>
            <a:endParaRPr lang="es-ES" dirty="0">
              <a:latin typeface="Snap ITC" pitchFamily="82" charset="0"/>
            </a:endParaRPr>
          </a:p>
        </p:txBody>
      </p:sp>
      <p:sp>
        <p:nvSpPr>
          <p:cNvPr id="3" name="2 Marcador de contenido"/>
          <p:cNvSpPr>
            <a:spLocks noGrp="1"/>
          </p:cNvSpPr>
          <p:nvPr>
            <p:ph idx="1"/>
          </p:nvPr>
        </p:nvSpPr>
        <p:spPr>
          <a:xfrm>
            <a:off x="457200" y="1214422"/>
            <a:ext cx="8229600" cy="4911741"/>
          </a:xfrm>
        </p:spPr>
        <p:txBody>
          <a:bodyPr>
            <a:normAutofit fontScale="85000" lnSpcReduction="20000"/>
          </a:bodyPr>
          <a:lstStyle/>
          <a:p>
            <a:pPr>
              <a:buNone/>
            </a:pPr>
            <a:r>
              <a:rPr lang="es-ES" dirty="0" smtClean="0">
                <a:latin typeface="Baskerville Old Face" pitchFamily="18" charset="0"/>
              </a:rPr>
              <a:t>     Las </a:t>
            </a:r>
            <a:r>
              <a:rPr lang="es-ES" dirty="0">
                <a:latin typeface="Baskerville Old Face" pitchFamily="18" charset="0"/>
              </a:rPr>
              <a:t>proteínas son macromoléculas compuestas por carbono, hidrógeno, oxígeno y nitrógeno. La mayoría también contienen azufre y fósforo. Son compuestos muy complejos formados por cadenas de cientos y miles de aminoácidos unidos entre sí por enlaces </a:t>
            </a:r>
            <a:r>
              <a:rPr lang="es-ES" dirty="0" err="1">
                <a:latin typeface="Baskerville Old Face" pitchFamily="18" charset="0"/>
              </a:rPr>
              <a:t>peptídicos</a:t>
            </a:r>
            <a:r>
              <a:rPr lang="es-ES" dirty="0">
                <a:latin typeface="Baskerville Old Face" pitchFamily="18" charset="0"/>
              </a:rPr>
              <a:t>. Si bien sólo los aminoácidos son 20, las posibilidades de combinarlos son infinitas. Las propiedades de cada una de las proteínas al igual que su funcionalidad dependen de la secuencia de aminoácidos que la formen.</a:t>
            </a:r>
            <a:br>
              <a:rPr lang="es-ES" dirty="0">
                <a:latin typeface="Baskerville Old Face" pitchFamily="18" charset="0"/>
              </a:rPr>
            </a:br>
            <a:r>
              <a:rPr lang="es-ES" dirty="0">
                <a:latin typeface="Baskerville Old Face" pitchFamily="18" charset="0"/>
              </a:rPr>
              <a:t>Junto con el DNA, RNA, los polisacáridos y los lípidos constituyen una de las cinco </a:t>
            </a:r>
            <a:r>
              <a:rPr lang="es-ES" dirty="0" err="1">
                <a:latin typeface="Baskerville Old Face" pitchFamily="18" charset="0"/>
              </a:rPr>
              <a:t>biomoléculas</a:t>
            </a:r>
            <a:r>
              <a:rPr lang="es-ES" dirty="0">
                <a:latin typeface="Baskerville Old Face" pitchFamily="18" charset="0"/>
              </a:rPr>
              <a:t> complejas presentes en las células y tejidos. La polimerización de los L-aminoácidos por síntesis de enlaces </a:t>
            </a:r>
            <a:r>
              <a:rPr lang="es-ES" dirty="0" err="1">
                <a:latin typeface="Baskerville Old Face" pitchFamily="18" charset="0"/>
              </a:rPr>
              <a:t>peptídicos</a:t>
            </a:r>
            <a:r>
              <a:rPr lang="es-ES" dirty="0">
                <a:latin typeface="Baskerville Old Face" pitchFamily="18" charset="0"/>
              </a:rPr>
              <a:t> contribuye a la formación estructural de las proteínas.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14290"/>
            <a:ext cx="8229600" cy="1143000"/>
          </a:xfrm>
        </p:spPr>
        <p:txBody>
          <a:bodyPr>
            <a:normAutofit fontScale="90000"/>
          </a:bodyPr>
          <a:lstStyle/>
          <a:p>
            <a:r>
              <a:rPr lang="es-ES" sz="36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Snap ITC" pitchFamily="82" charset="0"/>
              </a:rPr>
              <a:t>Funciones de las proteínas en nuestro organismo</a:t>
            </a:r>
            <a:r>
              <a:rPr lang="es-ES" b="1" dirty="0"/>
              <a:t/>
            </a:r>
            <a:br>
              <a:rPr lang="es-ES" b="1" dirty="0"/>
            </a:br>
            <a:endParaRPr lang="es-ES" dirty="0"/>
          </a:p>
        </p:txBody>
      </p:sp>
      <p:sp>
        <p:nvSpPr>
          <p:cNvPr id="3" name="2 Marcador de contenido"/>
          <p:cNvSpPr>
            <a:spLocks noGrp="1"/>
          </p:cNvSpPr>
          <p:nvPr>
            <p:ph idx="1"/>
          </p:nvPr>
        </p:nvSpPr>
        <p:spPr>
          <a:xfrm>
            <a:off x="457200" y="1428736"/>
            <a:ext cx="8229600" cy="4697427"/>
          </a:xfrm>
        </p:spPr>
        <p:txBody>
          <a:bodyPr>
            <a:normAutofit fontScale="62500" lnSpcReduction="20000"/>
          </a:bodyPr>
          <a:lstStyle/>
          <a:p>
            <a:r>
              <a:rPr lang="es-ES" dirty="0"/>
              <a:t>Son el componente nitrogenado mayoritario de la dieta y el organismo, tienen una función meramente estructural o plástica, esto quiere decir que nos ayudan a construir y regenerar nuestros tejidos, no pudiendo ser reemplazadas por los carbohidratos o las grasas por no contener nitrógeno.</a:t>
            </a:r>
            <a:br>
              <a:rPr lang="es-ES" dirty="0"/>
            </a:br>
            <a:r>
              <a:rPr lang="es-ES" dirty="0"/>
              <a:t>No obstante, además de esta función, también se caracterizan por:</a:t>
            </a:r>
          </a:p>
          <a:p>
            <a:r>
              <a:rPr lang="es-ES" dirty="0"/>
              <a:t>Funciones reguladoras, Son materia prima para la formación de los jugos digestivos, hormonas, proteínas plasmáticas, hemoglobina, vitaminas y enzimas que llevan a cabo las reacciones químicas que se realizan en el organismo.</a:t>
            </a:r>
          </a:p>
          <a:p>
            <a:r>
              <a:rPr lang="es-ES" dirty="0"/>
              <a:t>Las proteínas son defensivas, en la formación de anticuerpos y factores de regulación que actúan contra infecciones o agentes extraños.</a:t>
            </a:r>
          </a:p>
          <a:p>
            <a:r>
              <a:rPr lang="es-ES" dirty="0"/>
              <a:t>De transporte, proteínas transportadoras de oxígeno en sangre como la hemoglobina.</a:t>
            </a:r>
          </a:p>
          <a:p>
            <a:r>
              <a:rPr lang="es-ES" dirty="0"/>
              <a:t>En caso de necesidad también cumplen una función energética aportando 4 </a:t>
            </a:r>
            <a:r>
              <a:rPr lang="es-ES" dirty="0" err="1"/>
              <a:t>kcal</a:t>
            </a:r>
            <a:r>
              <a:rPr lang="es-ES" dirty="0"/>
              <a:t>. por gramo de energía al organismo.</a:t>
            </a:r>
          </a:p>
          <a:p>
            <a:pPr>
              <a:buNone/>
            </a:pP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5768997"/>
          </a:xfrm>
        </p:spPr>
        <p:txBody>
          <a:bodyPr>
            <a:normAutofit fontScale="92500" lnSpcReduction="10000"/>
          </a:bodyPr>
          <a:lstStyle/>
          <a:p>
            <a:r>
              <a:rPr lang="es-ES" dirty="0" smtClean="0"/>
              <a:t>Funcionan como amortiguadores, ayudando a mantener la reacción de diversos medios como el plasma.</a:t>
            </a:r>
          </a:p>
          <a:p>
            <a:r>
              <a:rPr lang="es-ES" dirty="0" smtClean="0"/>
              <a:t>Las proteínas actúan como catalizadores biológicos: son enzimas que aceleran la velocidad de las reacciones químicas del metabolismo.</a:t>
            </a:r>
          </a:p>
          <a:p>
            <a:r>
              <a:rPr lang="es-ES" dirty="0" smtClean="0"/>
              <a:t>La contracción muscular se realiza a través de la </a:t>
            </a:r>
            <a:r>
              <a:rPr lang="es-ES" dirty="0" err="1" smtClean="0"/>
              <a:t>miosina</a:t>
            </a:r>
            <a:r>
              <a:rPr lang="es-ES" dirty="0" smtClean="0"/>
              <a:t> y </a:t>
            </a:r>
            <a:r>
              <a:rPr lang="es-ES" dirty="0" err="1" smtClean="0"/>
              <a:t>actina</a:t>
            </a:r>
            <a:r>
              <a:rPr lang="es-ES" dirty="0" smtClean="0"/>
              <a:t>, proteínas contráctiles que permiten el movimiento celular.</a:t>
            </a:r>
          </a:p>
          <a:p>
            <a:r>
              <a:rPr lang="es-ES" dirty="0" smtClean="0"/>
              <a:t>Función de resistencia. Formación de la estructura del organismo y de tejidos de sostén y relleno como el conjuntivo, colágeno, elastina y </a:t>
            </a:r>
            <a:r>
              <a:rPr lang="es-ES" dirty="0" err="1" smtClean="0"/>
              <a:t>reticulina</a:t>
            </a:r>
            <a:r>
              <a:rPr lang="es-ES" dirty="0" smtClean="0"/>
              <a:t>.</a:t>
            </a:r>
          </a:p>
          <a:p>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Snap ITC" pitchFamily="82" charset="0"/>
              </a:rPr>
              <a:t>Consumo de proteínas</a:t>
            </a:r>
            <a:br>
              <a:rPr lang="es-ES"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Snap ITC" pitchFamily="82" charset="0"/>
              </a:rPr>
            </a:br>
            <a:endParaRPr lang="es-ES"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Snap ITC" pitchFamily="82" charset="0"/>
            </a:endParaRPr>
          </a:p>
        </p:txBody>
      </p:sp>
      <p:sp>
        <p:nvSpPr>
          <p:cNvPr id="3" name="2 Marcador de contenido"/>
          <p:cNvSpPr>
            <a:spLocks noGrp="1"/>
          </p:cNvSpPr>
          <p:nvPr>
            <p:ph idx="1"/>
          </p:nvPr>
        </p:nvSpPr>
        <p:spPr>
          <a:xfrm>
            <a:off x="457200" y="1214422"/>
            <a:ext cx="8229600" cy="4911741"/>
          </a:xfrm>
        </p:spPr>
        <p:txBody>
          <a:bodyPr>
            <a:normAutofit fontScale="62500" lnSpcReduction="20000"/>
          </a:bodyPr>
          <a:lstStyle/>
          <a:p>
            <a:pPr>
              <a:buNone/>
            </a:pPr>
            <a:r>
              <a:rPr lang="es-ES" dirty="0" smtClean="0"/>
              <a:t>      Por </a:t>
            </a:r>
            <a:r>
              <a:rPr lang="es-ES" dirty="0"/>
              <a:t>todas las funciones que realizan, los alimentos proteicos son imprescindibles en nuestra dieta de todos los días. Los requerimientos proteicos diarios para un adulto se sitúan entre 0,8-1 gramo por cada kilo de peso corporal. Por ejemplo, en el caso de una persona de 65 kilos, el consumo recomendado sería entre 52 y 65 gramos, mientras que otra de 80 kilos, entre 64 y 80 gramos al día.</a:t>
            </a:r>
            <a:br>
              <a:rPr lang="es-ES" dirty="0"/>
            </a:br>
            <a:r>
              <a:rPr lang="es-ES" dirty="0"/>
              <a:t>Como regla general, se recomienda que los adultos consuman entre 45 y 65 gramos de proteínas diarias, dependiendo de su peso (a mayor peso, mayores requerimientos).</a:t>
            </a:r>
            <a:br>
              <a:rPr lang="es-ES" dirty="0"/>
            </a:br>
            <a:r>
              <a:rPr lang="es-ES" dirty="0"/>
              <a:t>Debe tenerse en cuenta que los requerimientos de este nutriente varían en determinadas situaciones de la vida, por ejemplo durante la lactancia las mujeres necesitan cantidades adicionales de proteínas debido a la producción de leche. También aumentan las necesidades cuando se acaba de pasar una enfermedad o una lesión grave. Del mismo modo, los requerimientos varían en la edad adulta y en la infancia. Un niño de entre 7 y 10 años necesita alrededor de 28 o 30 gramos diarios.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4000" b="1" dirty="0">
                <a:ln w="18000">
                  <a:solidFill>
                    <a:schemeClr val="accent2">
                      <a:satMod val="140000"/>
                    </a:schemeClr>
                  </a:solidFill>
                  <a:prstDash val="solid"/>
                  <a:miter lim="800000"/>
                </a:ln>
                <a:noFill/>
                <a:effectLst>
                  <a:glow rad="101600">
                    <a:schemeClr val="accent2">
                      <a:satMod val="175000"/>
                      <a:alpha val="40000"/>
                    </a:schemeClr>
                  </a:glow>
                  <a:outerShdw blurRad="25500" dist="23000" dir="7020000" algn="tl">
                    <a:srgbClr val="000000">
                      <a:alpha val="50000"/>
                    </a:srgbClr>
                  </a:outerShdw>
                </a:effectLst>
                <a:latin typeface="Snap ITC" pitchFamily="82" charset="0"/>
              </a:rPr>
              <a:t>Fuentes animales de proteínas</a:t>
            </a:r>
            <a:r>
              <a:rPr lang="es-ES" b="1" dirty="0">
                <a:ln w="18000">
                  <a:solidFill>
                    <a:schemeClr val="accent2">
                      <a:satMod val="140000"/>
                    </a:schemeClr>
                  </a:solidFill>
                  <a:prstDash val="solid"/>
                  <a:miter lim="800000"/>
                </a:ln>
                <a:noFill/>
                <a:effectLst>
                  <a:glow rad="101600">
                    <a:schemeClr val="accent2">
                      <a:satMod val="175000"/>
                      <a:alpha val="40000"/>
                    </a:schemeClr>
                  </a:glow>
                  <a:outerShdw blurRad="25500" dist="23000" dir="7020000" algn="tl">
                    <a:srgbClr val="000000">
                      <a:alpha val="50000"/>
                    </a:srgbClr>
                  </a:outerShdw>
                </a:effectLst>
                <a:latin typeface="Snap ITC" pitchFamily="82" charset="0"/>
              </a:rPr>
              <a:t/>
            </a:r>
            <a:br>
              <a:rPr lang="es-ES" b="1" dirty="0">
                <a:ln w="18000">
                  <a:solidFill>
                    <a:schemeClr val="accent2">
                      <a:satMod val="140000"/>
                    </a:schemeClr>
                  </a:solidFill>
                  <a:prstDash val="solid"/>
                  <a:miter lim="800000"/>
                </a:ln>
                <a:noFill/>
                <a:effectLst>
                  <a:glow rad="101600">
                    <a:schemeClr val="accent2">
                      <a:satMod val="175000"/>
                      <a:alpha val="40000"/>
                    </a:schemeClr>
                  </a:glow>
                  <a:outerShdw blurRad="25500" dist="23000" dir="7020000" algn="tl">
                    <a:srgbClr val="000000">
                      <a:alpha val="50000"/>
                    </a:srgbClr>
                  </a:outerShdw>
                </a:effectLst>
                <a:latin typeface="Snap ITC" pitchFamily="82" charset="0"/>
              </a:rPr>
            </a:br>
            <a:endParaRPr lang="es-ES" b="1" dirty="0">
              <a:ln w="18000">
                <a:solidFill>
                  <a:schemeClr val="accent2">
                    <a:satMod val="140000"/>
                  </a:schemeClr>
                </a:solidFill>
                <a:prstDash val="solid"/>
                <a:miter lim="800000"/>
              </a:ln>
              <a:noFill/>
              <a:effectLst>
                <a:glow rad="101600">
                  <a:schemeClr val="accent2">
                    <a:satMod val="175000"/>
                    <a:alpha val="40000"/>
                  </a:schemeClr>
                </a:glow>
                <a:outerShdw blurRad="25500" dist="23000" dir="7020000" algn="tl">
                  <a:srgbClr val="000000">
                    <a:alpha val="50000"/>
                  </a:srgbClr>
                </a:outerShdw>
              </a:effectLst>
              <a:latin typeface="Snap ITC" pitchFamily="82" charset="0"/>
            </a:endParaRPr>
          </a:p>
        </p:txBody>
      </p:sp>
      <p:sp>
        <p:nvSpPr>
          <p:cNvPr id="3" name="2 Marcador de contenido"/>
          <p:cNvSpPr>
            <a:spLocks noGrp="1"/>
          </p:cNvSpPr>
          <p:nvPr>
            <p:ph idx="1"/>
          </p:nvPr>
        </p:nvSpPr>
        <p:spPr>
          <a:xfrm>
            <a:off x="457200" y="1142984"/>
            <a:ext cx="8229600" cy="4983179"/>
          </a:xfrm>
        </p:spPr>
        <p:txBody>
          <a:bodyPr>
            <a:normAutofit fontScale="62500" lnSpcReduction="20000"/>
          </a:bodyPr>
          <a:lstStyle/>
          <a:p>
            <a:r>
              <a:rPr lang="es-ES" dirty="0"/>
              <a:t>Diariamente, las necesidades proteicas pueden suplirse con alimentos tanto de origen animal como vegetal. La mayoría de los alimentos contienen proteínas aunque suelen encontrarse en proporciones reducidas la mayoría de las veces.</a:t>
            </a:r>
            <a:br>
              <a:rPr lang="es-ES" dirty="0"/>
            </a:br>
            <a:r>
              <a:rPr lang="es-ES" dirty="0"/>
              <a:t>El Valor biológico (BV) se determina por el cociente entre el nitrógeno absorbido y retenido y el absorbido en el tracto intestinal.</a:t>
            </a:r>
            <a:br>
              <a:rPr lang="es-ES" dirty="0"/>
            </a:br>
            <a:r>
              <a:rPr lang="es-ES" dirty="0"/>
              <a:t>Como ya sabemos, las de mayor valor biológico son las de origen animal como las carnes, pescados, huevos y lácteos. A continuación se detalla el contenido proteínico cada 100 g. de alimento.</a:t>
            </a:r>
          </a:p>
          <a:p>
            <a:r>
              <a:rPr lang="es-ES" dirty="0"/>
              <a:t>Pechuga de pollo sin piel 23 g.</a:t>
            </a:r>
          </a:p>
          <a:p>
            <a:r>
              <a:rPr lang="es-ES" dirty="0"/>
              <a:t>Ternera magra 21 g.</a:t>
            </a:r>
          </a:p>
          <a:p>
            <a:r>
              <a:rPr lang="es-ES" dirty="0"/>
              <a:t>Bacalao 17 g.</a:t>
            </a:r>
          </a:p>
          <a:p>
            <a:r>
              <a:rPr lang="es-ES" dirty="0"/>
              <a:t>Carne de cerdo 18 g.</a:t>
            </a:r>
          </a:p>
          <a:p>
            <a:r>
              <a:rPr lang="es-ES" dirty="0"/>
              <a:t>Huevo 7 g.</a:t>
            </a:r>
          </a:p>
          <a:p>
            <a:r>
              <a:rPr lang="es-ES" dirty="0"/>
              <a:t>Queso fresco 12 g.</a:t>
            </a:r>
          </a:p>
          <a:p>
            <a:r>
              <a:rPr lang="es-ES" dirty="0"/>
              <a:t>Yogur (125gr) 4 g.</a:t>
            </a:r>
          </a:p>
          <a:p>
            <a:pPr>
              <a:buNone/>
            </a:pPr>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347</Words>
  <Application>Microsoft Office PowerPoint</Application>
  <PresentationFormat>Presentación en pantalla (4:3)</PresentationFormat>
  <Paragraphs>24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Proteínas </vt:lpstr>
      <vt:lpstr>¿Qué son las proteínas? </vt:lpstr>
      <vt:lpstr>Funciones de las proteínas en nuestro organismo </vt:lpstr>
      <vt:lpstr>Diapositiva 4</vt:lpstr>
      <vt:lpstr>Consumo de proteínas </vt:lpstr>
      <vt:lpstr>Fuentes animales de proteínas </vt:lpstr>
    </vt:vector>
  </TitlesOfParts>
  <Company>FAMILIA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Proteínas </dc:title>
  <dc:creator>Isabela</dc:creator>
  <cp:lastModifiedBy>Isabela</cp:lastModifiedBy>
  <cp:revision>1</cp:revision>
  <dcterms:created xsi:type="dcterms:W3CDTF">2009-11-10T23:52:45Z</dcterms:created>
  <dcterms:modified xsi:type="dcterms:W3CDTF">2009-11-10T23:59:02Z</dcterms:modified>
</cp:coreProperties>
</file>