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60" r:id="rId5"/>
    <p:sldId id="263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48D5-EB6A-4BA8-BB1E-6636A71A7E24}" type="datetimeFigureOut">
              <a:rPr lang="es-ES" smtClean="0"/>
              <a:t>14/11/2009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F88E-CCDC-4AD9-B354-EE249E2DB9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48D5-EB6A-4BA8-BB1E-6636A71A7E24}" type="datetimeFigureOut">
              <a:rPr lang="es-ES" smtClean="0"/>
              <a:t>14/11/2009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F88E-CCDC-4AD9-B354-EE249E2DB9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48D5-EB6A-4BA8-BB1E-6636A71A7E24}" type="datetimeFigureOut">
              <a:rPr lang="es-ES" smtClean="0"/>
              <a:t>14/11/2009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F88E-CCDC-4AD9-B354-EE249E2DB9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48D5-EB6A-4BA8-BB1E-6636A71A7E24}" type="datetimeFigureOut">
              <a:rPr lang="es-ES" smtClean="0"/>
              <a:t>14/11/2009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F88E-CCDC-4AD9-B354-EE249E2DB9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48D5-EB6A-4BA8-BB1E-6636A71A7E24}" type="datetimeFigureOut">
              <a:rPr lang="es-ES" smtClean="0"/>
              <a:t>14/11/2009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F88E-CCDC-4AD9-B354-EE249E2DB9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48D5-EB6A-4BA8-BB1E-6636A71A7E24}" type="datetimeFigureOut">
              <a:rPr lang="es-ES" smtClean="0"/>
              <a:t>14/11/2009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F88E-CCDC-4AD9-B354-EE249E2DB9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48D5-EB6A-4BA8-BB1E-6636A71A7E24}" type="datetimeFigureOut">
              <a:rPr lang="es-ES" smtClean="0"/>
              <a:t>14/11/2009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F88E-CCDC-4AD9-B354-EE249E2DB9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48D5-EB6A-4BA8-BB1E-6636A71A7E24}" type="datetimeFigureOut">
              <a:rPr lang="es-ES" smtClean="0"/>
              <a:t>14/11/2009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F88E-CCDC-4AD9-B354-EE249E2DB9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48D5-EB6A-4BA8-BB1E-6636A71A7E24}" type="datetimeFigureOut">
              <a:rPr lang="es-ES" smtClean="0"/>
              <a:t>14/11/2009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F88E-CCDC-4AD9-B354-EE249E2DB9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48D5-EB6A-4BA8-BB1E-6636A71A7E24}" type="datetimeFigureOut">
              <a:rPr lang="es-ES" smtClean="0"/>
              <a:t>14/11/2009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F88E-CCDC-4AD9-B354-EE249E2DB9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48D5-EB6A-4BA8-BB1E-6636A71A7E24}" type="datetimeFigureOut">
              <a:rPr lang="es-ES" smtClean="0"/>
              <a:t>14/11/2009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F88E-CCDC-4AD9-B354-EE249E2DB91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E48D5-EB6A-4BA8-BB1E-6636A71A7E24}" type="datetimeFigureOut">
              <a:rPr lang="es-ES" smtClean="0"/>
              <a:t>14/11/2009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5F88E-CCDC-4AD9-B354-EE249E2DB91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1472" y="1785926"/>
            <a:ext cx="457203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latin typeface="Baskerville Old Face" pitchFamily="18" charset="0"/>
              </a:rPr>
              <a:t>Hormonas </a:t>
            </a:r>
            <a:r>
              <a:rPr lang="es-ES" sz="2400" b="1" dirty="0">
                <a:latin typeface="Baskerville Old Face" pitchFamily="18" charset="0"/>
              </a:rPr>
              <a:t>y glándulas</a:t>
            </a:r>
          </a:p>
          <a:p>
            <a:r>
              <a:rPr lang="es-ES" b="1" dirty="0">
                <a:latin typeface="Baskerville Old Face" pitchFamily="18" charset="0"/>
              </a:rPr>
              <a:t>Otros órganos endocrinos:</a:t>
            </a:r>
          </a:p>
          <a:p>
            <a:r>
              <a:rPr lang="es-ES" b="1" dirty="0">
                <a:latin typeface="Baskerville Old Face" pitchFamily="18" charset="0"/>
              </a:rPr>
              <a:t>• Hígado: </a:t>
            </a:r>
            <a:r>
              <a:rPr lang="es-ES" dirty="0">
                <a:latin typeface="Baskerville Old Face" pitchFamily="18" charset="0"/>
              </a:rPr>
              <a:t>IGFs, sinlactina, cininakalicreina.</a:t>
            </a:r>
          </a:p>
          <a:p>
            <a:r>
              <a:rPr lang="es-ES" b="1" dirty="0">
                <a:latin typeface="Baskerville Old Face" pitchFamily="18" charset="0"/>
              </a:rPr>
              <a:t>• Riñón: </a:t>
            </a:r>
            <a:r>
              <a:rPr lang="es-ES" dirty="0">
                <a:latin typeface="Baskerville Old Face" pitchFamily="18" charset="0"/>
              </a:rPr>
              <a:t>renina, colecalciferoles,</a:t>
            </a:r>
          </a:p>
          <a:p>
            <a:r>
              <a:rPr lang="es-ES" dirty="0">
                <a:latin typeface="Baskerville Old Face" pitchFamily="18" charset="0"/>
              </a:rPr>
              <a:t>eritropoyetina</a:t>
            </a:r>
          </a:p>
          <a:p>
            <a:r>
              <a:rPr lang="es-ES" dirty="0">
                <a:latin typeface="Baskerville Old Face" pitchFamily="18" charset="0"/>
              </a:rPr>
              <a:t>• </a:t>
            </a:r>
            <a:r>
              <a:rPr lang="es-ES" b="1" dirty="0">
                <a:latin typeface="Baskerville Old Face" pitchFamily="18" charset="0"/>
              </a:rPr>
              <a:t>Tej. </a:t>
            </a:r>
            <a:r>
              <a:rPr lang="es-ES" b="1" dirty="0" smtClean="0">
                <a:latin typeface="Baskerville Old Face" pitchFamily="18" charset="0"/>
              </a:rPr>
              <a:t>Adiposo</a:t>
            </a:r>
            <a:r>
              <a:rPr lang="es-ES" b="1" dirty="0" smtClean="0">
                <a:latin typeface="Baskerville Old Face" pitchFamily="18" charset="0"/>
              </a:rPr>
              <a:t>:</a:t>
            </a:r>
            <a:r>
              <a:rPr lang="es-ES" b="1" dirty="0" smtClean="0">
                <a:latin typeface="Baskerville Old Face" pitchFamily="18" charset="0"/>
              </a:rPr>
              <a:t> </a:t>
            </a:r>
            <a:r>
              <a:rPr lang="es-ES" dirty="0">
                <a:latin typeface="Baskerville Old Face" pitchFamily="18" charset="0"/>
              </a:rPr>
              <a:t>estrógenos, leptina</a:t>
            </a:r>
          </a:p>
          <a:p>
            <a:r>
              <a:rPr lang="es-ES" b="1" dirty="0">
                <a:latin typeface="Baskerville Old Face" pitchFamily="18" charset="0"/>
              </a:rPr>
              <a:t>• Intestino: </a:t>
            </a:r>
            <a:r>
              <a:rPr lang="es-ES" dirty="0">
                <a:latin typeface="Baskerville Old Face" pitchFamily="18" charset="0"/>
              </a:rPr>
              <a:t>secretina, CCK,</a:t>
            </a:r>
          </a:p>
          <a:p>
            <a:r>
              <a:rPr lang="es-ES" dirty="0">
                <a:latin typeface="Baskerville Old Face" pitchFamily="18" charset="0"/>
              </a:rPr>
              <a:t>Ghrelin</a:t>
            </a:r>
            <a:r>
              <a:rPr lang="es-ES" dirty="0" smtClean="0">
                <a:latin typeface="Baskerville Old Face" pitchFamily="18" charset="0"/>
              </a:rPr>
              <a:t>, etc</a:t>
            </a:r>
            <a:r>
              <a:rPr lang="es-ES" dirty="0">
                <a:latin typeface="Baskerville Old Face" pitchFamily="18" charset="0"/>
              </a:rPr>
              <a:t>...</a:t>
            </a:r>
          </a:p>
          <a:p>
            <a:r>
              <a:rPr lang="es-ES" dirty="0">
                <a:latin typeface="Baskerville Old Face" pitchFamily="18" charset="0"/>
              </a:rPr>
              <a:t>• </a:t>
            </a:r>
            <a:r>
              <a:rPr lang="es-ES" b="1" dirty="0">
                <a:latin typeface="Baskerville Old Face" pitchFamily="18" charset="0"/>
              </a:rPr>
              <a:t>Pulmón: </a:t>
            </a:r>
            <a:r>
              <a:rPr lang="es-ES" dirty="0">
                <a:latin typeface="Baskerville Old Face" pitchFamily="18" charset="0"/>
              </a:rPr>
              <a:t>angiotensina II, bombesina</a:t>
            </a:r>
          </a:p>
          <a:p>
            <a:r>
              <a:rPr lang="es-ES" b="1" dirty="0">
                <a:latin typeface="Baskerville Old Face" pitchFamily="18" charset="0"/>
              </a:rPr>
              <a:t>• Corazón: </a:t>
            </a:r>
            <a:r>
              <a:rPr lang="es-ES" dirty="0">
                <a:latin typeface="Baskerville Old Face" pitchFamily="18" charset="0"/>
              </a:rPr>
              <a:t>ANP.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357298"/>
            <a:ext cx="301942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785786" y="500042"/>
            <a:ext cx="55591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QUE ES UNA HORMONA?</a:t>
            </a:r>
            <a:endParaRPr lang="es-E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71604" y="1857364"/>
            <a:ext cx="6000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Tipos de secreción.</a:t>
            </a:r>
          </a:p>
          <a:p>
            <a:r>
              <a:rPr lang="es-ES_tradnl" dirty="0"/>
              <a:t>Mecanismos de comunicación por hormonas</a:t>
            </a:r>
          </a:p>
          <a:p>
            <a:r>
              <a:rPr lang="es-ES" b="1" dirty="0"/>
              <a:t>Endocrina: hacia la sangre.</a:t>
            </a:r>
          </a:p>
          <a:p>
            <a:r>
              <a:rPr lang="es-ES_tradnl" dirty="0"/>
              <a:t>Efectos a distancia en otros tejidos</a:t>
            </a:r>
          </a:p>
          <a:p>
            <a:r>
              <a:rPr lang="es-ES" dirty="0"/>
              <a:t>(Tejidos diana)</a:t>
            </a:r>
          </a:p>
          <a:p>
            <a:r>
              <a:rPr lang="es-ES" b="1" dirty="0"/>
              <a:t>Paracrina: al espacio intersticial.</a:t>
            </a:r>
          </a:p>
          <a:p>
            <a:r>
              <a:rPr lang="es-ES_tradnl" dirty="0"/>
              <a:t>Efectos en las células vecinas</a:t>
            </a:r>
          </a:p>
          <a:p>
            <a:r>
              <a:rPr lang="es-ES" b="1" dirty="0"/>
              <a:t>Autocrina: al especio intersticial.</a:t>
            </a:r>
          </a:p>
          <a:p>
            <a:r>
              <a:rPr lang="es-ES_tradnl" dirty="0"/>
              <a:t>Efectos sobre la propia célula.</a:t>
            </a:r>
          </a:p>
          <a:p>
            <a:r>
              <a:rPr lang="es-ES" dirty="0"/>
              <a:t>Mecanismos de regulación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786322"/>
            <a:ext cx="33337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357290" y="785794"/>
            <a:ext cx="43495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TIPO DE SECRESION</a:t>
            </a:r>
            <a:endParaRPr lang="es-E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857620" y="1142984"/>
            <a:ext cx="45720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000" b="1" dirty="0">
              <a:latin typeface="Baskerville Old Face" pitchFamily="18" charset="0"/>
            </a:endParaRPr>
          </a:p>
          <a:p>
            <a:r>
              <a:rPr lang="es-ES" b="1" dirty="0" smtClean="0">
                <a:latin typeface="Baskerville Old Face" pitchFamily="18" charset="0"/>
              </a:rPr>
              <a:t>Órganos </a:t>
            </a:r>
            <a:r>
              <a:rPr lang="es-ES" b="1" dirty="0">
                <a:latin typeface="Baskerville Old Face" pitchFamily="18" charset="0"/>
              </a:rPr>
              <a:t>endocrinos clásicos:</a:t>
            </a:r>
          </a:p>
          <a:p>
            <a:r>
              <a:rPr lang="es-ES" dirty="0">
                <a:latin typeface="Baskerville Old Face" pitchFamily="18" charset="0"/>
              </a:rPr>
              <a:t>• </a:t>
            </a:r>
            <a:r>
              <a:rPr lang="es-ES" b="1" dirty="0">
                <a:latin typeface="Baskerville Old Face" pitchFamily="18" charset="0"/>
              </a:rPr>
              <a:t>Hipotálamo: </a:t>
            </a:r>
            <a:r>
              <a:rPr lang="es-ES" dirty="0">
                <a:latin typeface="Baskerville Old Face" pitchFamily="18" charset="0"/>
              </a:rPr>
              <a:t>factores hipotalámicos</a:t>
            </a:r>
          </a:p>
          <a:p>
            <a:r>
              <a:rPr lang="es-ES" dirty="0">
                <a:latin typeface="Baskerville Old Face" pitchFamily="18" charset="0"/>
              </a:rPr>
              <a:t>hipofisotropos estimuladores e inhibidores.</a:t>
            </a:r>
          </a:p>
          <a:p>
            <a:r>
              <a:rPr lang="es-ES" dirty="0">
                <a:latin typeface="Baskerville Old Face" pitchFamily="18" charset="0"/>
              </a:rPr>
              <a:t>• </a:t>
            </a:r>
            <a:r>
              <a:rPr lang="es-ES" b="1" dirty="0">
                <a:latin typeface="Baskerville Old Face" pitchFamily="18" charset="0"/>
              </a:rPr>
              <a:t>Hipófisis: </a:t>
            </a:r>
            <a:r>
              <a:rPr lang="es-ES" dirty="0">
                <a:latin typeface="Baskerville Old Face" pitchFamily="18" charset="0"/>
              </a:rPr>
              <a:t>hormona hipofisarias.</a:t>
            </a:r>
          </a:p>
          <a:p>
            <a:r>
              <a:rPr lang="pt-BR" dirty="0">
                <a:latin typeface="Baskerville Old Face" pitchFamily="18" charset="0"/>
              </a:rPr>
              <a:t>• </a:t>
            </a:r>
            <a:r>
              <a:rPr lang="pt-BR" b="1" dirty="0">
                <a:latin typeface="Baskerville Old Face" pitchFamily="18" charset="0"/>
              </a:rPr>
              <a:t>Epífisis o Pineal: </a:t>
            </a:r>
            <a:r>
              <a:rPr lang="pt-BR" dirty="0">
                <a:latin typeface="Baskerville Old Face" pitchFamily="18" charset="0"/>
              </a:rPr>
              <a:t>melatonina =&gt; biorritmos</a:t>
            </a:r>
          </a:p>
          <a:p>
            <a:r>
              <a:rPr lang="es-ES" dirty="0">
                <a:latin typeface="Baskerville Old Face" pitchFamily="18" charset="0"/>
              </a:rPr>
              <a:t>• </a:t>
            </a:r>
            <a:r>
              <a:rPr lang="es-ES" b="1" dirty="0">
                <a:latin typeface="Baskerville Old Face" pitchFamily="18" charset="0"/>
              </a:rPr>
              <a:t>Tiroides: </a:t>
            </a:r>
            <a:r>
              <a:rPr lang="es-ES" dirty="0">
                <a:latin typeface="Baskerville Old Face" pitchFamily="18" charset="0"/>
              </a:rPr>
              <a:t>hormonas tiroideas, calcitonina</a:t>
            </a:r>
          </a:p>
          <a:p>
            <a:r>
              <a:rPr lang="es-ES" dirty="0">
                <a:latin typeface="Baskerville Old Face" pitchFamily="18" charset="0"/>
              </a:rPr>
              <a:t>• </a:t>
            </a:r>
            <a:r>
              <a:rPr lang="es-ES" b="1" dirty="0">
                <a:latin typeface="Baskerville Old Face" pitchFamily="18" charset="0"/>
              </a:rPr>
              <a:t>Paratirioides: </a:t>
            </a:r>
            <a:r>
              <a:rPr lang="es-ES" dirty="0">
                <a:latin typeface="Baskerville Old Face" pitchFamily="18" charset="0"/>
              </a:rPr>
              <a:t>hormona paratiroidea (PTH)</a:t>
            </a:r>
          </a:p>
          <a:p>
            <a:r>
              <a:rPr lang="es-ES_tradnl" dirty="0">
                <a:latin typeface="Baskerville Old Face" pitchFamily="18" charset="0"/>
              </a:rPr>
              <a:t>• </a:t>
            </a:r>
            <a:r>
              <a:rPr lang="es-ES_tradnl" b="1" dirty="0">
                <a:latin typeface="Baskerville Old Face" pitchFamily="18" charset="0"/>
              </a:rPr>
              <a:t>Adrenal. </a:t>
            </a:r>
            <a:r>
              <a:rPr lang="es-ES_tradnl" dirty="0">
                <a:latin typeface="Baskerville Old Face" pitchFamily="18" charset="0"/>
              </a:rPr>
              <a:t>Esteroides y péptidos adrenales</a:t>
            </a:r>
          </a:p>
          <a:p>
            <a:r>
              <a:rPr lang="es-ES_tradnl" dirty="0">
                <a:latin typeface="Baskerville Old Face" pitchFamily="18" charset="0"/>
              </a:rPr>
              <a:t>• </a:t>
            </a:r>
            <a:r>
              <a:rPr lang="es-ES_tradnl" b="1" dirty="0">
                <a:latin typeface="Baskerville Old Face" pitchFamily="18" charset="0"/>
              </a:rPr>
              <a:t>Gónadas (testículo y ovario):</a:t>
            </a:r>
            <a:r>
              <a:rPr lang="es-ES_tradnl" dirty="0">
                <a:latin typeface="Baskerville Old Face" pitchFamily="18" charset="0"/>
              </a:rPr>
              <a:t> esteroides y</a:t>
            </a:r>
          </a:p>
          <a:p>
            <a:r>
              <a:rPr lang="es-ES" dirty="0">
                <a:latin typeface="Baskerville Old Face" pitchFamily="18" charset="0"/>
              </a:rPr>
              <a:t>péptidos gonadales.</a:t>
            </a:r>
          </a:p>
          <a:p>
            <a:r>
              <a:rPr lang="es-ES" dirty="0">
                <a:latin typeface="Baskerville Old Face" pitchFamily="18" charset="0"/>
              </a:rPr>
              <a:t>• </a:t>
            </a:r>
            <a:r>
              <a:rPr lang="es-ES" b="1" dirty="0">
                <a:latin typeface="Baskerville Old Face" pitchFamily="18" charset="0"/>
              </a:rPr>
              <a:t>Páncreas: </a:t>
            </a:r>
            <a:r>
              <a:rPr lang="es-ES" dirty="0">
                <a:latin typeface="Baskerville Old Face" pitchFamily="18" charset="0"/>
              </a:rPr>
              <a:t>insulina, glucagón, somatostatina,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71546"/>
            <a:ext cx="24098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643042" y="357166"/>
            <a:ext cx="47965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HORMONAS Y GLANDULAS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42910" y="2000240"/>
            <a:ext cx="3500462" cy="4164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Baskerville Old Face" pitchFamily="18" charset="0"/>
              </a:rPr>
              <a:t>Hormonas y receptores</a:t>
            </a:r>
          </a:p>
          <a:p>
            <a:r>
              <a:rPr lang="es-ES" sz="2000" dirty="0">
                <a:latin typeface="Baskerville Old Face" pitchFamily="18" charset="0"/>
              </a:rPr>
              <a:t>Efecto hormonal</a:t>
            </a:r>
          </a:p>
          <a:p>
            <a:r>
              <a:rPr lang="es-ES" sz="2000" dirty="0">
                <a:latin typeface="Baskerville Old Face" pitchFamily="18" charset="0"/>
              </a:rPr>
              <a:t>Mecanismo de acción básico</a:t>
            </a:r>
          </a:p>
          <a:p>
            <a:r>
              <a:rPr lang="es-ES" sz="2000" dirty="0">
                <a:latin typeface="Baskerville Old Face" pitchFamily="18" charset="0"/>
              </a:rPr>
              <a:t>• Hormona circula en sangre</a:t>
            </a:r>
          </a:p>
          <a:p>
            <a:r>
              <a:rPr lang="es-ES_tradnl" sz="2000" dirty="0">
                <a:latin typeface="Baskerville Old Face" pitchFamily="18" charset="0"/>
              </a:rPr>
              <a:t>• Llega a un tejido =&gt; sale de la</a:t>
            </a:r>
          </a:p>
          <a:p>
            <a:r>
              <a:rPr lang="es-ES" sz="2000" dirty="0">
                <a:latin typeface="Baskerville Old Face" pitchFamily="18" charset="0"/>
              </a:rPr>
              <a:t>sangre</a:t>
            </a:r>
          </a:p>
          <a:p>
            <a:r>
              <a:rPr lang="es-ES_tradnl" sz="2000" dirty="0">
                <a:latin typeface="Baskerville Old Face" pitchFamily="18" charset="0"/>
              </a:rPr>
              <a:t>• Es reconocida por una célula</a:t>
            </a:r>
          </a:p>
          <a:p>
            <a:r>
              <a:rPr lang="es-ES" sz="2000" dirty="0">
                <a:latin typeface="Baskerville Old Face" pitchFamily="18" charset="0"/>
              </a:rPr>
              <a:t>=&gt; proteína específica de</a:t>
            </a:r>
          </a:p>
          <a:p>
            <a:r>
              <a:rPr lang="es-ES" sz="2000" dirty="0">
                <a:latin typeface="Baskerville Old Face" pitchFamily="18" charset="0"/>
              </a:rPr>
              <a:t>reconocimiento (receptor)</a:t>
            </a:r>
          </a:p>
          <a:p>
            <a:r>
              <a:rPr lang="es-ES_tradnl" sz="2000" dirty="0">
                <a:latin typeface="Baskerville Old Face" pitchFamily="18" charset="0"/>
              </a:rPr>
              <a:t>• Se activa un receptor (o varios)</a:t>
            </a:r>
          </a:p>
          <a:p>
            <a:r>
              <a:rPr lang="es-ES" sz="2000" dirty="0">
                <a:latin typeface="Baskerville Old Face" pitchFamily="18" charset="0"/>
              </a:rPr>
              <a:t>• Se manifiesta el efecto</a:t>
            </a:r>
          </a:p>
          <a:p>
            <a:r>
              <a:rPr lang="es-ES" sz="2000" dirty="0">
                <a:latin typeface="Baskerville Old Face" pitchFamily="18" charset="0"/>
              </a:rPr>
              <a:t>biológico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643050"/>
            <a:ext cx="221457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3643314"/>
            <a:ext cx="1714512" cy="1966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285720" y="428604"/>
            <a:ext cx="6286544" cy="10715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HORMONAS Y RECEPTORES</a:t>
            </a:r>
          </a:p>
          <a:p>
            <a:pPr algn="ctr"/>
            <a:r>
              <a:rPr lang="es-ES_tradnl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EFECTO HORMONAL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857620" y="1571612"/>
            <a:ext cx="27146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Baskerville Old Face" pitchFamily="18" charset="0"/>
              </a:rPr>
              <a:t>Hormonas y receptores</a:t>
            </a:r>
          </a:p>
          <a:p>
            <a:r>
              <a:rPr lang="es-ES" sz="2000" dirty="0">
                <a:latin typeface="Baskerville Old Face" pitchFamily="18" charset="0"/>
              </a:rPr>
              <a:t>Dos tipos de receptores</a:t>
            </a:r>
          </a:p>
          <a:p>
            <a:r>
              <a:rPr lang="es-ES" sz="2000" dirty="0">
                <a:latin typeface="Baskerville Old Face" pitchFamily="18" charset="0"/>
              </a:rPr>
              <a:t>• De membrana: hormonas</a:t>
            </a:r>
          </a:p>
          <a:p>
            <a:r>
              <a:rPr lang="es-ES" sz="2000" dirty="0">
                <a:latin typeface="Baskerville Old Face" pitchFamily="18" charset="0"/>
              </a:rPr>
              <a:t>solubles en agua (hidrosolubles).</a:t>
            </a:r>
          </a:p>
          <a:p>
            <a:r>
              <a:rPr lang="es-ES" sz="2000" dirty="0" err="1">
                <a:latin typeface="Baskerville Old Face" pitchFamily="18" charset="0"/>
              </a:rPr>
              <a:t>Proteinas</a:t>
            </a:r>
            <a:r>
              <a:rPr lang="es-ES" sz="2000" dirty="0">
                <a:latin typeface="Baskerville Old Face" pitchFamily="18" charset="0"/>
              </a:rPr>
              <a:t> y neurotransmisores</a:t>
            </a:r>
          </a:p>
          <a:p>
            <a:r>
              <a:rPr lang="es-ES" sz="2000" dirty="0">
                <a:latin typeface="Baskerville Old Face" pitchFamily="18" charset="0"/>
              </a:rPr>
              <a:t>• Intracelulares: hormonas</a:t>
            </a:r>
          </a:p>
          <a:p>
            <a:r>
              <a:rPr lang="es-ES" sz="2000" dirty="0">
                <a:latin typeface="Baskerville Old Face" pitchFamily="18" charset="0"/>
              </a:rPr>
              <a:t>solubles en lípidos (liposolubles).</a:t>
            </a:r>
          </a:p>
          <a:p>
            <a:r>
              <a:rPr lang="es-ES" sz="2000" dirty="0">
                <a:latin typeface="Baskerville Old Face" pitchFamily="18" charset="0"/>
              </a:rPr>
              <a:t>Esteroides y hormonas tiroideas</a:t>
            </a:r>
          </a:p>
          <a:p>
            <a:r>
              <a:rPr lang="es-ES" sz="2000" dirty="0">
                <a:latin typeface="Baskerville Old Face" pitchFamily="18" charset="0"/>
              </a:rPr>
              <a:t>• Citoplasmáticos</a:t>
            </a:r>
          </a:p>
          <a:p>
            <a:r>
              <a:rPr lang="es-ES" sz="2000" dirty="0">
                <a:latin typeface="Baskerville Old Face" pitchFamily="18" charset="0"/>
              </a:rPr>
              <a:t>• Nucleares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2524125" cy="64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357430"/>
            <a:ext cx="252412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214686"/>
            <a:ext cx="252412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3571876"/>
            <a:ext cx="2524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4071942"/>
            <a:ext cx="2524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0100" y="4572008"/>
            <a:ext cx="2524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00100" y="5000636"/>
            <a:ext cx="2524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00100" y="5500702"/>
            <a:ext cx="2524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Rectángulo"/>
          <p:cNvSpPr/>
          <p:nvPr/>
        </p:nvSpPr>
        <p:spPr>
          <a:xfrm>
            <a:off x="857224" y="500042"/>
            <a:ext cx="485273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HORMONAS Y RECEPTORES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288</Words>
  <Application>Microsoft Office PowerPoint</Application>
  <PresentationFormat>Presentación en pantalla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AleinisPulido</dc:creator>
  <cp:lastModifiedBy>AleinisPulido</cp:lastModifiedBy>
  <cp:revision>2</cp:revision>
  <dcterms:created xsi:type="dcterms:W3CDTF">2009-11-14T16:23:04Z</dcterms:created>
  <dcterms:modified xsi:type="dcterms:W3CDTF">2009-11-14T16:41:45Z</dcterms:modified>
</cp:coreProperties>
</file>