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4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slide" Target="slides/slide4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86E0-6B55-CF43-9F50-01B235EBC6FB}" type="datetimeFigureOut">
              <a:rPr lang="en-US" smtClean="0"/>
              <a:t>5/16/10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CCF2-FB43-8946-8CE7-466C89A347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86E0-6B55-CF43-9F50-01B235EBC6FB}" type="datetimeFigureOut">
              <a:rPr lang="en-US" smtClean="0"/>
              <a:t>5/16/10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CCF2-FB43-8946-8CE7-466C89A347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86E0-6B55-CF43-9F50-01B235EBC6FB}" type="datetimeFigureOut">
              <a:rPr lang="en-US" smtClean="0"/>
              <a:t>5/16/10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CCF2-FB43-8946-8CE7-466C89A347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86E0-6B55-CF43-9F50-01B235EBC6FB}" type="datetimeFigureOut">
              <a:rPr lang="en-US" smtClean="0"/>
              <a:t>5/16/10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CCF2-FB43-8946-8CE7-466C89A347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86E0-6B55-CF43-9F50-01B235EBC6FB}" type="datetimeFigureOut">
              <a:rPr lang="en-US" smtClean="0"/>
              <a:t>5/16/10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CCF2-FB43-8946-8CE7-466C89A347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86E0-6B55-CF43-9F50-01B235EBC6FB}" type="datetimeFigureOut">
              <a:rPr lang="en-US" smtClean="0"/>
              <a:t>5/16/10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CCF2-FB43-8946-8CE7-466C89A347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86E0-6B55-CF43-9F50-01B235EBC6FB}" type="datetimeFigureOut">
              <a:rPr lang="en-US" smtClean="0"/>
              <a:t>5/16/10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CCF2-FB43-8946-8CE7-466C89A347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86E0-6B55-CF43-9F50-01B235EBC6FB}" type="datetimeFigureOut">
              <a:rPr lang="en-US" smtClean="0"/>
              <a:t>5/16/10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CCF2-FB43-8946-8CE7-466C89A347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86E0-6B55-CF43-9F50-01B235EBC6FB}" type="datetimeFigureOut">
              <a:rPr lang="en-US" smtClean="0"/>
              <a:t>5/16/10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CCF2-FB43-8946-8CE7-466C89A347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86E0-6B55-CF43-9F50-01B235EBC6FB}" type="datetimeFigureOut">
              <a:rPr lang="en-US" smtClean="0"/>
              <a:t>5/16/10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CCF2-FB43-8946-8CE7-466C89A347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86E0-6B55-CF43-9F50-01B235EBC6FB}" type="datetimeFigureOut">
              <a:rPr lang="en-US" smtClean="0"/>
              <a:t>5/16/10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CCF2-FB43-8946-8CE7-466C89A347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D86E0-6B55-CF43-9F50-01B235EBC6FB}" type="datetimeFigureOut">
              <a:rPr lang="en-US" smtClean="0"/>
              <a:t>5/16/10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7CCF2-FB43-8946-8CE7-466C89A347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Mammals – Basic Facts	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/>
              <a:t>First true mammals appeared 220 million years ago</a:t>
            </a:r>
          </a:p>
          <a:p>
            <a:pPr eaLnBrk="1" hangingPunct="1"/>
            <a:r>
              <a:rPr lang="en-US" sz="2000"/>
              <a:t>Mammals flourished after dinosaurs became extinct – 65 million years ago</a:t>
            </a:r>
          </a:p>
          <a:p>
            <a:pPr eaLnBrk="1" hangingPunct="1"/>
            <a:r>
              <a:rPr lang="en-US" sz="2000"/>
              <a:t>Basic characteristics</a:t>
            </a:r>
          </a:p>
          <a:p>
            <a:pPr lvl="1" eaLnBrk="1" hangingPunct="1"/>
            <a:r>
              <a:rPr lang="en-US" sz="1800"/>
              <a:t>Hair</a:t>
            </a:r>
          </a:p>
          <a:p>
            <a:pPr lvl="1" eaLnBrk="1" hangingPunct="1"/>
            <a:r>
              <a:rPr lang="en-US" sz="1800"/>
              <a:t>Mammary glands – produce milk to nourish young</a:t>
            </a:r>
          </a:p>
          <a:p>
            <a:pPr lvl="1" eaLnBrk="1" hangingPunct="1"/>
            <a:r>
              <a:rPr lang="en-US" sz="1800"/>
              <a:t>Breathe air</a:t>
            </a:r>
          </a:p>
          <a:p>
            <a:pPr lvl="1" eaLnBrk="1" hangingPunct="1"/>
            <a:r>
              <a:rPr lang="en-US" sz="1800"/>
              <a:t>Four chambered heart</a:t>
            </a:r>
          </a:p>
          <a:p>
            <a:pPr lvl="1" eaLnBrk="1" hangingPunct="1"/>
            <a:r>
              <a:rPr lang="en-US" sz="1800"/>
              <a:t>Endotherms – can generate own body heat</a:t>
            </a:r>
          </a:p>
          <a:p>
            <a:pPr lvl="1" eaLnBrk="1" hangingPunct="1"/>
            <a:r>
              <a:rPr lang="en-US" sz="1800"/>
              <a:t>Internal fertilization; care for young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573088" y="1704975"/>
            <a:ext cx="7997825" cy="449263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600" b="1"/>
              <a:t>Orders of Placental Mammals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73088" y="2154238"/>
            <a:ext cx="1600200" cy="30464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1600" b="1">
                <a:ea typeface="Times New Roman" pitchFamily="-110" charset="0"/>
                <a:cs typeface="Times New Roman" pitchFamily="-110" charset="0"/>
              </a:rPr>
              <a:t>Order</a:t>
            </a:r>
          </a:p>
          <a:p>
            <a:pPr>
              <a:spcBef>
                <a:spcPct val="50000"/>
              </a:spcBef>
              <a:defRPr/>
            </a:pPr>
            <a:r>
              <a:rPr lang="en-US" sz="1600" b="1">
                <a:ea typeface="Times New Roman" pitchFamily="-110" charset="0"/>
                <a:cs typeface="Times New Roman" pitchFamily="-110" charset="0"/>
              </a:rPr>
              <a:t>Insectivores</a:t>
            </a:r>
            <a:br>
              <a:rPr lang="en-US" sz="1600" b="1">
                <a:ea typeface="Times New Roman" pitchFamily="-110" charset="0"/>
                <a:cs typeface="Times New Roman" pitchFamily="-110" charset="0"/>
              </a:rPr>
            </a:br>
            <a:endParaRPr lang="en-US" sz="1600" b="1">
              <a:ea typeface="Times New Roman" pitchFamily="-110" charset="0"/>
              <a:cs typeface="Times New Roman" pitchFamily="-110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1600" b="1">
                <a:ea typeface="Times New Roman" pitchFamily="-110" charset="0"/>
                <a:cs typeface="Times New Roman" pitchFamily="-110" charset="0"/>
              </a:rPr>
              <a:t>Sirenians</a:t>
            </a:r>
          </a:p>
          <a:p>
            <a:pPr>
              <a:spcBef>
                <a:spcPct val="50000"/>
              </a:spcBef>
              <a:defRPr/>
            </a:pPr>
            <a:r>
              <a:rPr lang="en-US" sz="1600" b="1">
                <a:ea typeface="Times New Roman" pitchFamily="-110" charset="0"/>
                <a:cs typeface="Times New Roman" pitchFamily="-110" charset="0"/>
              </a:rPr>
              <a:t>Cetaceans</a:t>
            </a:r>
            <a:br>
              <a:rPr lang="en-US" sz="1600" b="1">
                <a:ea typeface="Times New Roman" pitchFamily="-110" charset="0"/>
                <a:cs typeface="Times New Roman" pitchFamily="-110" charset="0"/>
              </a:rPr>
            </a:br>
            <a:endParaRPr lang="en-US" sz="1600" b="1">
              <a:ea typeface="Times New Roman" pitchFamily="-110" charset="0"/>
              <a:cs typeface="Times New Roman" pitchFamily="-110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1600" b="1">
                <a:ea typeface="Times New Roman" pitchFamily="-110" charset="0"/>
                <a:cs typeface="Times New Roman" pitchFamily="-110" charset="0"/>
              </a:rPr>
              <a:t>Chiropterans </a:t>
            </a:r>
          </a:p>
          <a:p>
            <a:pPr>
              <a:spcBef>
                <a:spcPct val="50000"/>
              </a:spcBef>
              <a:defRPr/>
            </a:pPr>
            <a:r>
              <a:rPr lang="en-US" sz="1600" b="1">
                <a:ea typeface="Times New Roman" pitchFamily="-110" charset="0"/>
                <a:cs typeface="Times New Roman" pitchFamily="-110" charset="0"/>
              </a:rPr>
              <a:t>Rodents</a:t>
            </a:r>
            <a:endParaRPr lang="en-US" sz="1600" b="1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2166938" y="2154238"/>
            <a:ext cx="3198812" cy="30464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endParaRPr lang="en-US" sz="1600">
              <a:ea typeface="Times New Roman" pitchFamily="-110" charset="0"/>
              <a:cs typeface="Times New Roman" pitchFamily="-110" charset="0"/>
            </a:endParaRPr>
          </a:p>
          <a:p>
            <a:pPr>
              <a:spcBef>
                <a:spcPct val="50000"/>
              </a:spcBef>
              <a:defRPr/>
            </a:pPr>
            <a:endParaRPr lang="en-US" sz="1600">
              <a:ea typeface="Times New Roman" pitchFamily="-110" charset="0"/>
              <a:cs typeface="Times New Roman" pitchFamily="-110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5368925" y="2154238"/>
            <a:ext cx="3198813" cy="30464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endParaRPr lang="en-US" sz="1600">
              <a:ea typeface="Times New Roman" pitchFamily="-110" charset="0"/>
              <a:cs typeface="Times New Roman" pitchFamily="-110" charset="0"/>
            </a:endParaRP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573088" y="2633663"/>
            <a:ext cx="79978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838200" y="762000"/>
            <a:ext cx="1709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Section 32-2</a:t>
            </a:r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573088" y="3240088"/>
            <a:ext cx="79978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573088" y="3605213"/>
            <a:ext cx="79978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573088" y="4221163"/>
            <a:ext cx="79978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573088" y="4583113"/>
            <a:ext cx="79978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Text Box 15"/>
          <p:cNvSpPr txBox="1">
            <a:spLocks noChangeArrowheads="1"/>
          </p:cNvSpPr>
          <p:nvPr/>
        </p:nvSpPr>
        <p:spPr bwMode="auto">
          <a:xfrm>
            <a:off x="2166938" y="2157413"/>
            <a:ext cx="191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1"/>
              <a:t>Characteristics</a:t>
            </a:r>
            <a:endParaRPr lang="en-US" sz="1400"/>
          </a:p>
        </p:txBody>
      </p:sp>
      <p:sp>
        <p:nvSpPr>
          <p:cNvPr id="36877" name="Text Box 16"/>
          <p:cNvSpPr txBox="1">
            <a:spLocks noChangeArrowheads="1"/>
          </p:cNvSpPr>
          <p:nvPr/>
        </p:nvSpPr>
        <p:spPr bwMode="auto">
          <a:xfrm>
            <a:off x="5378450" y="2152650"/>
            <a:ext cx="1801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Examples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2176463" y="2643188"/>
            <a:ext cx="3175000" cy="285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ea typeface="Times New Roman" pitchFamily="-110" charset="0"/>
                <a:cs typeface="Times New Roman" pitchFamily="-110" charset="0"/>
              </a:rPr>
              <a:t>Long, narrow snouts, sharp claws</a:t>
            </a:r>
          </a:p>
          <a:p>
            <a:pPr>
              <a:spcBef>
                <a:spcPct val="50000"/>
              </a:spcBef>
            </a:pPr>
            <a:r>
              <a:rPr lang="en-US" sz="1600">
                <a:ea typeface="Times New Roman" pitchFamily="-110" charset="0"/>
                <a:cs typeface="Times New Roman" pitchFamily="-110" charset="0"/>
              </a:rPr>
              <a:t>Water-dwelling, slow-moving</a:t>
            </a:r>
          </a:p>
          <a:p>
            <a:pPr>
              <a:spcBef>
                <a:spcPct val="50000"/>
              </a:spcBef>
            </a:pPr>
            <a:r>
              <a:rPr lang="en-US" sz="1600">
                <a:ea typeface="Times New Roman" pitchFamily="-110" charset="0"/>
                <a:cs typeface="Times New Roman" pitchFamily="-110" charset="0"/>
              </a:rPr>
              <a:t>Live and breed in ocean, come to surface to breathe </a:t>
            </a:r>
          </a:p>
          <a:p>
            <a:pPr>
              <a:spcBef>
                <a:spcPct val="50000"/>
              </a:spcBef>
            </a:pPr>
            <a:r>
              <a:rPr lang="en-US" sz="1600">
                <a:ea typeface="Times New Roman" pitchFamily="-110" charset="0"/>
                <a:cs typeface="Times New Roman" pitchFamily="-110" charset="0"/>
              </a:rPr>
              <a:t>Winged, capable of true flight</a:t>
            </a:r>
          </a:p>
          <a:p>
            <a:pPr>
              <a:spcBef>
                <a:spcPct val="50000"/>
              </a:spcBef>
            </a:pPr>
            <a:r>
              <a:rPr lang="en-US" sz="1600">
                <a:ea typeface="Times New Roman" pitchFamily="-110" charset="0"/>
                <a:cs typeface="Times New Roman" pitchFamily="-110" charset="0"/>
              </a:rPr>
              <a:t>Single pair of long, curved incisor teeth in upper and lower jaws</a:t>
            </a:r>
          </a:p>
          <a:p>
            <a:pPr algn="ctr">
              <a:spcBef>
                <a:spcPct val="50000"/>
              </a:spcBef>
            </a:pPr>
            <a:endParaRPr lang="en-US" sz="1400"/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5376863" y="2643188"/>
            <a:ext cx="3421062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ea typeface="Times New Roman" pitchFamily="-110" charset="0"/>
                <a:cs typeface="Times New Roman" pitchFamily="-110" charset="0"/>
              </a:rPr>
              <a:t>Shrews, hedgehogs, moles</a:t>
            </a:r>
            <a:br>
              <a:rPr lang="en-US" sz="1600">
                <a:ea typeface="Times New Roman" pitchFamily="-110" charset="0"/>
                <a:cs typeface="Times New Roman" pitchFamily="-110" charset="0"/>
              </a:rPr>
            </a:br>
            <a:endParaRPr lang="en-US" sz="1600">
              <a:ea typeface="Times New Roman" pitchFamily="-110" charset="0"/>
              <a:cs typeface="Times New Roman" pitchFamily="-110" charset="0"/>
            </a:endParaRPr>
          </a:p>
          <a:p>
            <a:pPr>
              <a:spcBef>
                <a:spcPct val="50000"/>
              </a:spcBef>
            </a:pPr>
            <a:r>
              <a:rPr lang="en-US" sz="1600">
                <a:ea typeface="Times New Roman" pitchFamily="-110" charset="0"/>
                <a:cs typeface="Times New Roman" pitchFamily="-110" charset="0"/>
              </a:rPr>
              <a:t>Manatees, dugongs</a:t>
            </a:r>
          </a:p>
          <a:p>
            <a:pPr>
              <a:spcBef>
                <a:spcPct val="50000"/>
              </a:spcBef>
            </a:pPr>
            <a:r>
              <a:rPr lang="en-US" sz="1600">
                <a:ea typeface="Times New Roman" pitchFamily="-110" charset="0"/>
                <a:cs typeface="Times New Roman" pitchFamily="-110" charset="0"/>
              </a:rPr>
              <a:t>Whales, dolphins</a:t>
            </a:r>
            <a:br>
              <a:rPr lang="en-US" sz="1600">
                <a:ea typeface="Times New Roman" pitchFamily="-110" charset="0"/>
                <a:cs typeface="Times New Roman" pitchFamily="-110" charset="0"/>
              </a:rPr>
            </a:br>
            <a:endParaRPr lang="en-US" sz="1600">
              <a:ea typeface="Times New Roman" pitchFamily="-110" charset="0"/>
              <a:cs typeface="Times New Roman" pitchFamily="-110" charset="0"/>
            </a:endParaRPr>
          </a:p>
          <a:p>
            <a:pPr>
              <a:spcBef>
                <a:spcPct val="50000"/>
              </a:spcBef>
            </a:pPr>
            <a:r>
              <a:rPr lang="en-US" sz="1600">
                <a:ea typeface="Times New Roman" pitchFamily="-110" charset="0"/>
                <a:cs typeface="Times New Roman" pitchFamily="-110" charset="0"/>
              </a:rPr>
              <a:t>Bats</a:t>
            </a:r>
          </a:p>
          <a:p>
            <a:pPr>
              <a:spcBef>
                <a:spcPct val="50000"/>
              </a:spcBef>
            </a:pPr>
            <a:r>
              <a:rPr lang="en-US" sz="1600">
                <a:ea typeface="Times New Roman" pitchFamily="-110" charset="0"/>
                <a:cs typeface="Times New Roman" pitchFamily="-110" charset="0"/>
              </a:rPr>
              <a:t>Mice, rats, voles, squirrels, beavers, porcupines, chinchillas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3" grpId="0" autoUpdateAnimBg="0"/>
      <p:bldP spid="4507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573088" y="1704975"/>
            <a:ext cx="7997825" cy="449263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600" b="1"/>
              <a:t>Orders of Placental Mammals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573088" y="2154238"/>
            <a:ext cx="1600200" cy="30464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1600" b="1">
                <a:ea typeface="Times New Roman" pitchFamily="-110" charset="0"/>
                <a:cs typeface="Times New Roman" pitchFamily="-110" charset="0"/>
              </a:rPr>
              <a:t>Order</a:t>
            </a:r>
          </a:p>
          <a:p>
            <a:pPr>
              <a:spcBef>
                <a:spcPct val="50000"/>
              </a:spcBef>
              <a:defRPr/>
            </a:pPr>
            <a:r>
              <a:rPr lang="en-US" sz="1600" b="1">
                <a:ea typeface="Times New Roman" pitchFamily="-110" charset="0"/>
                <a:cs typeface="Times New Roman" pitchFamily="-110" charset="0"/>
              </a:rPr>
              <a:t>Perissodactyls</a:t>
            </a:r>
            <a:br>
              <a:rPr lang="en-US" sz="1600" b="1">
                <a:ea typeface="Times New Roman" pitchFamily="-110" charset="0"/>
                <a:cs typeface="Times New Roman" pitchFamily="-110" charset="0"/>
              </a:rPr>
            </a:br>
            <a:endParaRPr lang="en-US" sz="1600" b="1">
              <a:ea typeface="Times New Roman" pitchFamily="-110" charset="0"/>
              <a:cs typeface="Times New Roman" pitchFamily="-110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1600" b="1">
                <a:ea typeface="Times New Roman" pitchFamily="-110" charset="0"/>
                <a:cs typeface="Times New Roman" pitchFamily="-110" charset="0"/>
              </a:rPr>
              <a:t>Carnivores</a:t>
            </a:r>
            <a:br>
              <a:rPr lang="en-US" sz="1600" b="1">
                <a:ea typeface="Times New Roman" pitchFamily="-110" charset="0"/>
                <a:cs typeface="Times New Roman" pitchFamily="-110" charset="0"/>
              </a:rPr>
            </a:br>
            <a:endParaRPr lang="en-US" sz="1600" b="1">
              <a:ea typeface="Times New Roman" pitchFamily="-110" charset="0"/>
              <a:cs typeface="Times New Roman" pitchFamily="-110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1600" b="1">
                <a:ea typeface="Times New Roman" pitchFamily="-110" charset="0"/>
                <a:cs typeface="Times New Roman" pitchFamily="-110" charset="0"/>
              </a:rPr>
              <a:t>Artiodactyls</a:t>
            </a:r>
            <a:br>
              <a:rPr lang="en-US" sz="1600" b="1">
                <a:ea typeface="Times New Roman" pitchFamily="-110" charset="0"/>
                <a:cs typeface="Times New Roman" pitchFamily="-110" charset="0"/>
              </a:rPr>
            </a:br>
            <a:endParaRPr lang="en-US" sz="1600" b="1">
              <a:ea typeface="Times New Roman" pitchFamily="-110" charset="0"/>
              <a:cs typeface="Times New Roman" pitchFamily="-110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1600" b="1">
                <a:ea typeface="Times New Roman" pitchFamily="-110" charset="0"/>
                <a:cs typeface="Times New Roman" pitchFamily="-110" charset="0"/>
              </a:rPr>
              <a:t>Proboscideans</a:t>
            </a:r>
            <a:br>
              <a:rPr lang="en-US" sz="1600" b="1">
                <a:ea typeface="Times New Roman" pitchFamily="-110" charset="0"/>
                <a:cs typeface="Times New Roman" pitchFamily="-110" charset="0"/>
              </a:rPr>
            </a:br>
            <a:endParaRPr lang="en-US" sz="1600" b="1">
              <a:ea typeface="Times New Roman" pitchFamily="-110" charset="0"/>
              <a:cs typeface="Times New Roman" pitchFamily="-110" charset="0"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2166938" y="2154238"/>
            <a:ext cx="3198812" cy="30464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1600" b="1"/>
              <a:t>Characteristics</a:t>
            </a:r>
            <a:endParaRPr lang="en-US" sz="1600">
              <a:ea typeface="Times New Roman" pitchFamily="-110" charset="0"/>
              <a:cs typeface="Times New Roman" pitchFamily="-110" charset="0"/>
            </a:endParaRP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5368925" y="2154238"/>
            <a:ext cx="3198813" cy="30464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1600" b="1"/>
              <a:t>Examples</a:t>
            </a:r>
            <a:endParaRPr lang="en-US" sz="1600">
              <a:ea typeface="Times New Roman" pitchFamily="-110" charset="0"/>
              <a:cs typeface="Times New Roman" pitchFamily="-110" charset="0"/>
            </a:endParaRPr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573088" y="2633663"/>
            <a:ext cx="79978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838200" y="762000"/>
            <a:ext cx="1709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Section 32-2</a:t>
            </a:r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573088" y="3240088"/>
            <a:ext cx="79978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>
            <a:off x="573088" y="3871913"/>
            <a:ext cx="79978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573088" y="4487863"/>
            <a:ext cx="79978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2176463" y="2643188"/>
            <a:ext cx="3162300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ea typeface="Times New Roman" pitchFamily="-110" charset="0"/>
                <a:cs typeface="Times New Roman" pitchFamily="-110" charset="0"/>
              </a:rPr>
              <a:t>Hoofed, with an odd number of toes on each foot</a:t>
            </a:r>
          </a:p>
          <a:p>
            <a:pPr>
              <a:spcBef>
                <a:spcPct val="50000"/>
              </a:spcBef>
            </a:pPr>
            <a:r>
              <a:rPr lang="en-US" sz="1600">
                <a:ea typeface="Times New Roman" pitchFamily="-110" charset="0"/>
                <a:cs typeface="Times New Roman" pitchFamily="-110" charset="0"/>
              </a:rPr>
              <a:t>Sharp teeth and claws</a:t>
            </a:r>
            <a:br>
              <a:rPr lang="en-US" sz="1600">
                <a:ea typeface="Times New Roman" pitchFamily="-110" charset="0"/>
                <a:cs typeface="Times New Roman" pitchFamily="-110" charset="0"/>
              </a:rPr>
            </a:br>
            <a:r>
              <a:rPr lang="en-US" sz="1600">
                <a:ea typeface="Times New Roman" pitchFamily="-110" charset="0"/>
                <a:cs typeface="Times New Roman" pitchFamily="-110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1600">
                <a:ea typeface="Times New Roman" pitchFamily="-110" charset="0"/>
                <a:cs typeface="Times New Roman" pitchFamily="-110" charset="0"/>
              </a:rPr>
              <a:t>Hoofed, with an even number of toes on each foot</a:t>
            </a:r>
          </a:p>
          <a:p>
            <a:pPr>
              <a:spcBef>
                <a:spcPct val="50000"/>
              </a:spcBef>
            </a:pPr>
            <a:r>
              <a:rPr lang="en-US" sz="1600">
                <a:ea typeface="Times New Roman" pitchFamily="-110" charset="0"/>
                <a:cs typeface="Times New Roman" pitchFamily="-110" charset="0"/>
              </a:rPr>
              <a:t>Trunks</a:t>
            </a:r>
          </a:p>
          <a:p>
            <a:pPr algn="ctr">
              <a:spcBef>
                <a:spcPct val="50000"/>
              </a:spcBef>
            </a:pPr>
            <a:endParaRPr lang="en-US" sz="1400"/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5378450" y="2647950"/>
            <a:ext cx="3343275" cy="241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ea typeface="Times New Roman" pitchFamily="-110" charset="0"/>
                <a:cs typeface="Times New Roman" pitchFamily="-110" charset="0"/>
              </a:rPr>
              <a:t>Horses, tapirs, rhinoceroses, zebras</a:t>
            </a:r>
          </a:p>
          <a:p>
            <a:pPr>
              <a:spcBef>
                <a:spcPct val="50000"/>
              </a:spcBef>
            </a:pPr>
            <a:r>
              <a:rPr lang="en-US" sz="1600">
                <a:ea typeface="Times New Roman" pitchFamily="-110" charset="0"/>
                <a:cs typeface="Times New Roman" pitchFamily="-110" charset="0"/>
              </a:rPr>
              <a:t>Tigers, hyenas, dogs, foxes, bears, raccoons, walruses </a:t>
            </a:r>
          </a:p>
          <a:p>
            <a:pPr>
              <a:spcBef>
                <a:spcPct val="50000"/>
              </a:spcBef>
            </a:pPr>
            <a:r>
              <a:rPr lang="en-US" sz="1600">
                <a:ea typeface="Times New Roman" pitchFamily="-110" charset="0"/>
                <a:cs typeface="Times New Roman" pitchFamily="-110" charset="0"/>
              </a:rPr>
              <a:t>Cattle, sheep, goats, pigs, ibex, giraffes, hippopotami, camels</a:t>
            </a:r>
          </a:p>
          <a:p>
            <a:pPr>
              <a:spcBef>
                <a:spcPct val="50000"/>
              </a:spcBef>
            </a:pPr>
            <a:r>
              <a:rPr lang="en-US" sz="1600">
                <a:ea typeface="Times New Roman" pitchFamily="-110" charset="0"/>
                <a:cs typeface="Times New Roman" pitchFamily="-110" charset="0"/>
              </a:rPr>
              <a:t>Asian and African elephants, mastodons and mammoths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4" grpId="0" autoUpdateAnimBg="0"/>
      <p:bldP spid="4609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573088" y="1704975"/>
            <a:ext cx="7997825" cy="449263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600" b="1"/>
              <a:t>Orders of Placental Mammals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573088" y="2154238"/>
            <a:ext cx="1600200" cy="23320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1600" b="1">
                <a:ea typeface="Times New Roman" pitchFamily="-110" charset="0"/>
                <a:cs typeface="Times New Roman" pitchFamily="-110" charset="0"/>
              </a:rPr>
              <a:t>Order</a:t>
            </a:r>
          </a:p>
          <a:p>
            <a:pPr>
              <a:spcBef>
                <a:spcPct val="50000"/>
              </a:spcBef>
              <a:defRPr/>
            </a:pPr>
            <a:r>
              <a:rPr lang="en-US" sz="1600" b="1">
                <a:ea typeface="Times New Roman" pitchFamily="-110" charset="0"/>
                <a:cs typeface="Times New Roman" pitchFamily="-110" charset="0"/>
              </a:rPr>
              <a:t>Lagomorphs</a:t>
            </a:r>
            <a:br>
              <a:rPr lang="en-US" sz="1600" b="1">
                <a:ea typeface="Times New Roman" pitchFamily="-110" charset="0"/>
                <a:cs typeface="Times New Roman" pitchFamily="-110" charset="0"/>
              </a:rPr>
            </a:br>
            <a:endParaRPr lang="en-US" sz="1600" b="1">
              <a:ea typeface="Times New Roman" pitchFamily="-110" charset="0"/>
              <a:cs typeface="Times New Roman" pitchFamily="-110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1600" b="1">
                <a:ea typeface="Times New Roman" pitchFamily="-110" charset="0"/>
                <a:cs typeface="Times New Roman" pitchFamily="-110" charset="0"/>
              </a:rPr>
              <a:t>Xenarthrans</a:t>
            </a:r>
            <a:br>
              <a:rPr lang="en-US" sz="1600" b="1">
                <a:ea typeface="Times New Roman" pitchFamily="-110" charset="0"/>
                <a:cs typeface="Times New Roman" pitchFamily="-110" charset="0"/>
              </a:rPr>
            </a:br>
            <a:endParaRPr lang="en-US" sz="1600" b="1">
              <a:ea typeface="Times New Roman" pitchFamily="-110" charset="0"/>
              <a:cs typeface="Times New Roman" pitchFamily="-110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1600" b="1">
                <a:ea typeface="Times New Roman" pitchFamily="-110" charset="0"/>
                <a:cs typeface="Times New Roman" pitchFamily="-110" charset="0"/>
              </a:rPr>
              <a:t>Primates</a:t>
            </a:r>
            <a:r>
              <a:rPr lang="en-US" sz="1600" b="1"/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en-US" sz="1600" b="1"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600" b="1">
                <a:ea typeface="Times New Roman" pitchFamily="-110" charset="0"/>
                <a:cs typeface="Times New Roman" pitchFamily="-110" charset="0"/>
              </a:rPr>
            </a:br>
            <a:endParaRPr lang="en-US" sz="1600" b="1">
              <a:ea typeface="Times New Roman" pitchFamily="-110" charset="0"/>
              <a:cs typeface="Times New Roman" pitchFamily="-110" charset="0"/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2166938" y="2154238"/>
            <a:ext cx="3198812" cy="23320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1600" b="1"/>
              <a:t>Characteristics</a:t>
            </a:r>
            <a:endParaRPr lang="en-US" sz="1600">
              <a:ea typeface="Times New Roman" pitchFamily="-110" charset="0"/>
              <a:cs typeface="Times New Roman" pitchFamily="-110" charset="0"/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5368925" y="2154238"/>
            <a:ext cx="3198813" cy="23320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1600" b="1"/>
              <a:t>Examples</a:t>
            </a:r>
            <a:endParaRPr lang="en-US" sz="1600">
              <a:ea typeface="Times New Roman" pitchFamily="-110" charset="0"/>
              <a:cs typeface="Times New Roman" pitchFamily="-110" charset="0"/>
            </a:endParaRPr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573088" y="2633663"/>
            <a:ext cx="79978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838200" y="762000"/>
            <a:ext cx="1709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Section 32-2</a:t>
            </a:r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573088" y="3240088"/>
            <a:ext cx="79978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>
            <a:off x="573088" y="3859213"/>
            <a:ext cx="79978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2176463" y="2641600"/>
            <a:ext cx="3175000" cy="212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ea typeface="Times New Roman" pitchFamily="-110" charset="0"/>
                <a:cs typeface="Times New Roman" pitchFamily="-110" charset="0"/>
              </a:rPr>
              <a:t>Two pairs of incisors in upper jaw, hind legs allow leaping</a:t>
            </a:r>
          </a:p>
          <a:p>
            <a:pPr>
              <a:spcBef>
                <a:spcPct val="50000"/>
              </a:spcBef>
            </a:pPr>
            <a:r>
              <a:rPr lang="en-US" sz="1600">
                <a:ea typeface="Times New Roman" pitchFamily="-110" charset="0"/>
                <a:cs typeface="Times New Roman" pitchFamily="-110" charset="0"/>
              </a:rPr>
              <a:t>No teeth (or very small teeth in the back of the jaw)</a:t>
            </a:r>
          </a:p>
          <a:p>
            <a:pPr>
              <a:spcBef>
                <a:spcPct val="50000"/>
              </a:spcBef>
            </a:pPr>
            <a:r>
              <a:rPr lang="en-US" sz="1600">
                <a:ea typeface="Times New Roman" pitchFamily="-110" charset="0"/>
                <a:cs typeface="Times New Roman" pitchFamily="-110" charset="0"/>
              </a:rPr>
              <a:t>Highly developed cerebrum and complex behaviors</a:t>
            </a:r>
            <a:r>
              <a:rPr lang="en-US" sz="1600"/>
              <a:t> </a:t>
            </a:r>
            <a:endParaRPr lang="en-US" sz="1600">
              <a:ea typeface="Times New Roman" pitchFamily="-110" charset="0"/>
              <a:cs typeface="Times New Roman" pitchFamily="-110" charset="0"/>
            </a:endParaRPr>
          </a:p>
          <a:p>
            <a:pPr algn="ctr">
              <a:spcBef>
                <a:spcPct val="50000"/>
              </a:spcBef>
            </a:pPr>
            <a:endParaRPr lang="en-US" sz="1400"/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5378450" y="2641600"/>
            <a:ext cx="3278188" cy="212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ea typeface="Times New Roman" pitchFamily="-110" charset="0"/>
                <a:cs typeface="Times New Roman" pitchFamily="-110" charset="0"/>
              </a:rPr>
              <a:t>Snowshoe hares, rabbits</a:t>
            </a:r>
            <a:br>
              <a:rPr lang="en-US" sz="1600">
                <a:ea typeface="Times New Roman" pitchFamily="-110" charset="0"/>
                <a:cs typeface="Times New Roman" pitchFamily="-110" charset="0"/>
              </a:rPr>
            </a:br>
            <a:endParaRPr lang="en-US" sz="1600">
              <a:ea typeface="Times New Roman" pitchFamily="-110" charset="0"/>
              <a:cs typeface="Times New Roman" pitchFamily="-110" charset="0"/>
            </a:endParaRPr>
          </a:p>
          <a:p>
            <a:pPr>
              <a:spcBef>
                <a:spcPct val="50000"/>
              </a:spcBef>
            </a:pPr>
            <a:r>
              <a:rPr lang="en-US" sz="1600">
                <a:ea typeface="Times New Roman" pitchFamily="-110" charset="0"/>
                <a:cs typeface="Times New Roman" pitchFamily="-110" charset="0"/>
              </a:rPr>
              <a:t>Sloths, anteaters, armadillos</a:t>
            </a:r>
            <a:br>
              <a:rPr lang="en-US" sz="1600">
                <a:ea typeface="Times New Roman" pitchFamily="-110" charset="0"/>
                <a:cs typeface="Times New Roman" pitchFamily="-110" charset="0"/>
              </a:rPr>
            </a:br>
            <a:endParaRPr lang="en-US" sz="1600">
              <a:ea typeface="Times New Roman" pitchFamily="-110" charset="0"/>
              <a:cs typeface="Times New Roman" pitchFamily="-110" charset="0"/>
            </a:endParaRPr>
          </a:p>
          <a:p>
            <a:pPr>
              <a:spcBef>
                <a:spcPct val="50000"/>
              </a:spcBef>
            </a:pPr>
            <a:r>
              <a:rPr lang="en-US" sz="1600">
                <a:ea typeface="Times New Roman" pitchFamily="-110" charset="0"/>
                <a:cs typeface="Times New Roman" pitchFamily="-110" charset="0"/>
              </a:rPr>
              <a:t>Lemurs, tarsiers, apes, gibbons, macaques, humans</a:t>
            </a:r>
          </a:p>
          <a:p>
            <a:pPr algn="ctr">
              <a:spcBef>
                <a:spcPct val="50000"/>
              </a:spcBef>
            </a:pPr>
            <a:endParaRPr 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7" grpId="0" autoUpdateAnimBg="0"/>
      <p:bldP spid="47118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304</Words>
  <Application>Microsoft Macintosh PowerPoint</Application>
  <PresentationFormat>On-screen Show (4:3)</PresentationFormat>
  <Paragraphs>62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Mammals – Basic Facts 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Mammals – Basic Facts </dc:title>
  <dc:creator>Karyn COX</dc:creator>
  <cp:lastModifiedBy>Karyn COX</cp:lastModifiedBy>
  <cp:revision>1</cp:revision>
  <dcterms:created xsi:type="dcterms:W3CDTF">2010-05-17T01:16:13Z</dcterms:created>
  <dcterms:modified xsi:type="dcterms:W3CDTF">2010-05-17T01:17:20Z</dcterms:modified>
</cp:coreProperties>
</file>