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9EB896-B8D1-4D61-9B68-0DE066E614FA}" type="datetimeFigureOut">
              <a:rPr lang="en-US" smtClean="0"/>
              <a:t>11/28/2010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3B1C0D-F4C9-401F-92D9-B0AA21FB9FA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and Methods of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Building an Assessment Program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Leadership</a:t>
            </a:r>
          </a:p>
          <a:p>
            <a:pPr>
              <a:lnSpc>
                <a:spcPct val="90000"/>
              </a:lnSpc>
            </a:pPr>
            <a:r>
              <a:rPr lang="en-US"/>
              <a:t>Who does it (individual, committee)</a:t>
            </a:r>
          </a:p>
          <a:p>
            <a:pPr>
              <a:lnSpc>
                <a:spcPct val="90000"/>
              </a:lnSpc>
            </a:pPr>
            <a:r>
              <a:rPr lang="en-US"/>
              <a:t>Infrastructure (measurement and evaluation skills, data collection methods, sampling, analysis software)</a:t>
            </a:r>
          </a:p>
          <a:p>
            <a:pPr>
              <a:lnSpc>
                <a:spcPct val="90000"/>
              </a:lnSpc>
            </a:pPr>
            <a:r>
              <a:rPr lang="en-US"/>
              <a:t>Library culture (political process, positive deviance)</a:t>
            </a:r>
          </a:p>
          <a:p>
            <a:pPr>
              <a:lnSpc>
                <a:spcPct val="90000"/>
              </a:lnSpc>
            </a:pPr>
            <a:r>
              <a:rPr lang="en-US"/>
              <a:t>Environment and constituencies</a:t>
            </a:r>
          </a:p>
          <a:p>
            <a:pPr>
              <a:lnSpc>
                <a:spcPct val="90000"/>
              </a:lnSpc>
            </a:pPr>
            <a:r>
              <a:rPr lang="en-US"/>
              <a:t>Rewards and incentives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Assessment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Satisfaction of the customer.</a:t>
            </a:r>
          </a:p>
          <a:p>
            <a:r>
              <a:rPr lang="en-US"/>
              <a:t>Satisfaction of the worker.</a:t>
            </a:r>
          </a:p>
          <a:p>
            <a:r>
              <a:rPr lang="en-US"/>
              <a:t>Workflow effectiveness and speed.</a:t>
            </a:r>
          </a:p>
          <a:p>
            <a:r>
              <a:rPr lang="en-US"/>
              <a:t>Service delivery effectiveness and speed.</a:t>
            </a:r>
          </a:p>
          <a:p>
            <a:r>
              <a:rPr lang="en-US"/>
              <a:t>Cost benefit analysis.</a:t>
            </a:r>
          </a:p>
          <a:p>
            <a:r>
              <a:rPr lang="en-US"/>
              <a:t>Legality of actions performed.</a:t>
            </a:r>
          </a:p>
          <a:p>
            <a:r>
              <a:rPr lang="en-US"/>
              <a:t>Social justice and ethics.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Instruments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Surveys</a:t>
            </a:r>
          </a:p>
          <a:p>
            <a:r>
              <a:rPr lang="en-US"/>
              <a:t>Focus groups</a:t>
            </a:r>
          </a:p>
          <a:p>
            <a:r>
              <a:rPr lang="en-US"/>
              <a:t>Web usability studies</a:t>
            </a:r>
          </a:p>
          <a:p>
            <a:r>
              <a:rPr lang="en-US"/>
              <a:t>Secret shopper</a:t>
            </a:r>
          </a:p>
          <a:p>
            <a:r>
              <a:rPr lang="en-US"/>
              <a:t>Specific testing</a:t>
            </a:r>
          </a:p>
          <a:p>
            <a:r>
              <a:rPr lang="en-US"/>
              <a:t>Best practices</a:t>
            </a:r>
          </a:p>
          <a:p>
            <a:r>
              <a:rPr lang="en-US"/>
              <a:t>Service level agreements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Assessment Instruments continued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Balanced Scorecard (an array of assessment tools in four areas)</a:t>
            </a:r>
          </a:p>
          <a:p>
            <a:pPr lvl="1"/>
            <a:r>
              <a:rPr lang="en-US"/>
              <a:t>Financial – How does the library look to stakeholders?</a:t>
            </a:r>
          </a:p>
          <a:p>
            <a:pPr lvl="1"/>
            <a:r>
              <a:rPr lang="en-US"/>
              <a:t>Customer – How do customers see the library?</a:t>
            </a:r>
          </a:p>
          <a:p>
            <a:pPr lvl="1"/>
            <a:r>
              <a:rPr lang="en-US"/>
              <a:t>Internal – In what areas must the library excel?</a:t>
            </a:r>
          </a:p>
          <a:p>
            <a:pPr lvl="1"/>
            <a:r>
              <a:rPr lang="en-US"/>
              <a:t>Innovation and learning – Can the library continue to improve and create value?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ARL New Measures Program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/>
              <a:t>User satisfaction</a:t>
            </a:r>
          </a:p>
          <a:p>
            <a:r>
              <a:rPr lang="en-US" sz="2800"/>
              <a:t>Market penetration</a:t>
            </a:r>
          </a:p>
          <a:p>
            <a:r>
              <a:rPr lang="en-US" sz="2800"/>
              <a:t>Ease and breadth of access</a:t>
            </a:r>
          </a:p>
          <a:p>
            <a:r>
              <a:rPr lang="en-US" sz="2800"/>
              <a:t>Library impact on teaching and learning</a:t>
            </a:r>
          </a:p>
          <a:p>
            <a:r>
              <a:rPr lang="en-US" sz="2800"/>
              <a:t>Library impact on research</a:t>
            </a:r>
          </a:p>
          <a:p>
            <a:r>
              <a:rPr lang="en-US" sz="2800"/>
              <a:t>Cost effectiveness of library operations and services</a:t>
            </a:r>
          </a:p>
          <a:p>
            <a:r>
              <a:rPr lang="en-US" sz="2800"/>
              <a:t>Library facilities and space</a:t>
            </a:r>
          </a:p>
          <a:p>
            <a:r>
              <a:rPr lang="en-US" sz="2800"/>
              <a:t>Organizational capacity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ARL New Measures Program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LibQUAL+™ is a rigorously tested Web-based survey that libraries use to solicit, track, understand, and act upon users' opinions of service quality. </a:t>
            </a:r>
          </a:p>
          <a:p>
            <a:r>
              <a:rPr lang="en-US"/>
              <a:t>The DigiQUAL™ project is modifying and repurposing the existing LibQUAL+™ protocol to assess the services provided by digital libraries.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ARL New Measures Program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MINES for Libraries™ is an online transaction- based survey that collects data on the purpose of use of electronic resources and the </a:t>
            </a:r>
            <a:r>
              <a:rPr lang="en-US" dirty="0" smtClean="0"/>
              <a:t>demographics </a:t>
            </a:r>
            <a:r>
              <a:rPr lang="en-US" dirty="0"/>
              <a:t>of users. </a:t>
            </a:r>
            <a:endParaRPr lang="en-US" dirty="0" smtClean="0"/>
          </a:p>
          <a:p>
            <a:r>
              <a:rPr lang="en-US" dirty="0" err="1" smtClean="0"/>
              <a:t>Climatequal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Collectively all three are under the name </a:t>
            </a:r>
            <a:r>
              <a:rPr lang="en-US" dirty="0" err="1" smtClean="0"/>
              <a:t>StatsQual</a:t>
            </a:r>
            <a:endParaRPr lang="en-US" dirty="0" smtClean="0"/>
          </a:p>
          <a:p>
            <a:r>
              <a:rPr lang="en-US" dirty="0" smtClean="0"/>
              <a:t>See  http://www.arl.org/stats/initiatives/index.shtm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ARL New Measures Program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Assessment conference proceedings</a:t>
            </a:r>
          </a:p>
          <a:p>
            <a:r>
              <a:rPr lang="en-US"/>
              <a:t>http://www.libraryassessment.org/archive/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309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Types and Methods of Assessment</vt:lpstr>
      <vt:lpstr>Types of Assessment</vt:lpstr>
      <vt:lpstr>Assessment Instruments</vt:lpstr>
      <vt:lpstr>Assessment Instruments continued</vt:lpstr>
      <vt:lpstr>ARL New Measures Program</vt:lpstr>
      <vt:lpstr>ARL New Measures Program</vt:lpstr>
      <vt:lpstr>ARL New Measures Program</vt:lpstr>
      <vt:lpstr>Slide 8</vt:lpstr>
      <vt:lpstr>ARL New Measures Program</vt:lpstr>
      <vt:lpstr>Building an Assessment Program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and Methods of Assessment</dc:title>
  <dc:creator>User</dc:creator>
  <cp:lastModifiedBy>User</cp:lastModifiedBy>
  <cp:revision>1</cp:revision>
  <dcterms:created xsi:type="dcterms:W3CDTF">2010-11-28T21:06:25Z</dcterms:created>
  <dcterms:modified xsi:type="dcterms:W3CDTF">2010-11-28T22:00:12Z</dcterms:modified>
</cp:coreProperties>
</file>