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custShowLst>
    <p:custShow name="Presentazione" id="0">
      <p:sldLst>
        <p:sld r:id="rId2"/>
        <p:sld r:id="rId3"/>
        <p:sld r:id="rId4"/>
      </p:sldLst>
    </p:custShow>
  </p:custShow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9A57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77793-4C86-478C-A07E-1BE1B563ED05}" type="datetimeFigureOut">
              <a:rPr lang="it-IT" smtClean="0"/>
              <a:pPr/>
              <a:t>10/03/2011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B8AF4-B9E8-4DF4-A2CB-F68D1EC49435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note 7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B8AF4-B9E8-4DF4-A2CB-F68D1EC49435}" type="slidenum">
              <a:rPr lang="it-IT" smtClean="0"/>
              <a:pPr/>
              <a:t>3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B8AF4-B9E8-4DF4-A2CB-F68D1EC49435}" type="slidenum">
              <a:rPr lang="it-IT" smtClean="0"/>
              <a:pPr/>
              <a:t>8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263C-E88A-443B-AC33-798BC712A9C3}" type="datetimeFigureOut">
              <a:rPr lang="it-IT" smtClean="0"/>
              <a:pPr/>
              <a:t>10/03/2011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6C94-12E8-4390-8810-F1FF0EBC3F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263C-E88A-443B-AC33-798BC712A9C3}" type="datetimeFigureOut">
              <a:rPr lang="it-IT" smtClean="0"/>
              <a:pPr/>
              <a:t>10/03/2011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6C94-12E8-4390-8810-F1FF0EBC3F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263C-E88A-443B-AC33-798BC712A9C3}" type="datetimeFigureOut">
              <a:rPr lang="it-IT" smtClean="0"/>
              <a:pPr/>
              <a:t>10/03/2011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6C94-12E8-4390-8810-F1FF0EBC3F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263C-E88A-443B-AC33-798BC712A9C3}" type="datetimeFigureOut">
              <a:rPr lang="it-IT" smtClean="0"/>
              <a:pPr/>
              <a:t>10/03/2011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6C94-12E8-4390-8810-F1FF0EBC3F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263C-E88A-443B-AC33-798BC712A9C3}" type="datetimeFigureOut">
              <a:rPr lang="it-IT" smtClean="0"/>
              <a:pPr/>
              <a:t>10/03/2011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6C94-12E8-4390-8810-F1FF0EBC3F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263C-E88A-443B-AC33-798BC712A9C3}" type="datetimeFigureOut">
              <a:rPr lang="it-IT" smtClean="0"/>
              <a:pPr/>
              <a:t>10/03/2011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6C94-12E8-4390-8810-F1FF0EBC3F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263C-E88A-443B-AC33-798BC712A9C3}" type="datetimeFigureOut">
              <a:rPr lang="it-IT" smtClean="0"/>
              <a:pPr/>
              <a:t>10/03/2011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6C94-12E8-4390-8810-F1FF0EBC3F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263C-E88A-443B-AC33-798BC712A9C3}" type="datetimeFigureOut">
              <a:rPr lang="it-IT" smtClean="0"/>
              <a:pPr/>
              <a:t>10/03/2011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6C94-12E8-4390-8810-F1FF0EBC3F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263C-E88A-443B-AC33-798BC712A9C3}" type="datetimeFigureOut">
              <a:rPr lang="it-IT" smtClean="0"/>
              <a:pPr/>
              <a:t>10/03/2011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6C94-12E8-4390-8810-F1FF0EBC3F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263C-E88A-443B-AC33-798BC712A9C3}" type="datetimeFigureOut">
              <a:rPr lang="it-IT" smtClean="0"/>
              <a:pPr/>
              <a:t>10/03/2011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6C94-12E8-4390-8810-F1FF0EBC3FC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6263C-E88A-443B-AC33-798BC712A9C3}" type="datetimeFigureOut">
              <a:rPr lang="it-IT" smtClean="0"/>
              <a:pPr/>
              <a:t>10/03/2011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896C94-12E8-4390-8810-F1FF0EBC3FC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96263C-E88A-443B-AC33-798BC712A9C3}" type="datetimeFigureOut">
              <a:rPr lang="it-IT" smtClean="0"/>
              <a:pPr/>
              <a:t>10/03/2011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896C94-12E8-4390-8810-F1FF0EBC3FC1}" type="slidenum">
              <a:rPr lang="it-IT" smtClean="0"/>
              <a:pPr/>
              <a:t>‹N›</a:t>
            </a:fld>
            <a:endParaRPr lang="it-IT" dirty="0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it.wikipedia.org/wiki/File:Gray1095-gall_bladder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00232" y="1371600"/>
            <a:ext cx="5072098" cy="771516"/>
          </a:xfrm>
        </p:spPr>
        <p:style>
          <a:lnRef idx="1">
            <a:schemeClr val="accent4"/>
          </a:lnRef>
          <a:fillRef idx="1002">
            <a:schemeClr val="lt2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urlz MT" pitchFamily="82" charset="0"/>
              </a:rPr>
              <a:t>Il fegato</a:t>
            </a:r>
            <a:endParaRPr lang="it-IT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urlz MT" pitchFamily="82" charset="0"/>
            </a:endParaRP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2928926" y="2928934"/>
            <a:ext cx="3714776" cy="1928826"/>
          </a:xfrm>
          <a:ln>
            <a:noFill/>
          </a:ln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it-IT" b="1" spc="50" dirty="0" smtClean="0">
                <a:ln w="11430"/>
                <a:solidFill>
                  <a:schemeClr val="tx1">
                    <a:lumMod val="8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Alcune informazioni su questa ghiandola … </a:t>
            </a:r>
          </a:p>
          <a:p>
            <a:pPr algn="l"/>
            <a:r>
              <a:rPr lang="it-IT" b="1" spc="50" dirty="0" smtClean="0">
                <a:ln w="11430"/>
                <a:solidFill>
                  <a:schemeClr val="tx1">
                    <a:lumMod val="8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Moooolto importante e con molte funzioni!!!</a:t>
            </a: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4789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1857388" cy="519108"/>
          </a:xfrm>
        </p:spPr>
        <p:txBody>
          <a:bodyPr/>
          <a:lstStyle/>
          <a:p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 cos’ è??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57158" y="1785926"/>
            <a:ext cx="2786082" cy="4357718"/>
          </a:xfrm>
        </p:spPr>
        <p:txBody>
          <a:bodyPr/>
          <a:lstStyle/>
          <a:p>
            <a:r>
              <a:rPr lang="it-IT" dirty="0" smtClean="0"/>
              <a:t>Il fegato è una ghiandola che si trova al di sotto del diaframma ed è annessa all’apparato digerente. Questo organo assume molte altre funzioni, che le altre ghiandole del nostro corpo non hanno.</a:t>
            </a:r>
          </a:p>
          <a:p>
            <a:r>
              <a:rPr lang="it-IT" dirty="0" smtClean="0"/>
              <a:t>Queste sono:</a:t>
            </a:r>
          </a:p>
          <a:p>
            <a:r>
              <a:rPr lang="it-IT" dirty="0" smtClean="0"/>
              <a:t>_ La </a:t>
            </a:r>
            <a:r>
              <a:rPr lang="it-IT" b="1" dirty="0" smtClean="0"/>
              <a:t>funzione di deposito</a:t>
            </a:r>
            <a:r>
              <a:rPr lang="it-IT" dirty="0" smtClean="0"/>
              <a:t>;</a:t>
            </a:r>
          </a:p>
          <a:p>
            <a:r>
              <a:rPr lang="it-IT" dirty="0" smtClean="0"/>
              <a:t>_ La </a:t>
            </a:r>
            <a:r>
              <a:rPr lang="it-IT" b="1" dirty="0" smtClean="0"/>
              <a:t>funzione di depuratore</a:t>
            </a:r>
            <a:r>
              <a:rPr lang="it-IT" dirty="0" smtClean="0"/>
              <a:t>;</a:t>
            </a:r>
          </a:p>
          <a:p>
            <a:r>
              <a:rPr lang="it-IT" dirty="0" smtClean="0"/>
              <a:t>_ Produrre </a:t>
            </a:r>
            <a:r>
              <a:rPr lang="it-IT" b="1" dirty="0" smtClean="0"/>
              <a:t>la bile</a:t>
            </a:r>
            <a:r>
              <a:rPr lang="it-IT" dirty="0" smtClean="0"/>
              <a:t>;</a:t>
            </a:r>
          </a:p>
          <a:p>
            <a:r>
              <a:rPr lang="it-IT" dirty="0" smtClean="0"/>
              <a:t>_ Produrre </a:t>
            </a:r>
            <a:r>
              <a:rPr lang="it-IT" b="1" dirty="0" smtClean="0"/>
              <a:t>sostanze per  la coagulazione del sangue</a:t>
            </a:r>
            <a:r>
              <a:rPr lang="it-IT" dirty="0" smtClean="0"/>
              <a:t>;</a:t>
            </a:r>
          </a:p>
          <a:p>
            <a:r>
              <a:rPr lang="it-IT" b="1" dirty="0" smtClean="0"/>
              <a:t>_ funzione di demolitore .</a:t>
            </a:r>
          </a:p>
          <a:p>
            <a:endParaRPr lang="it-IT" dirty="0" smtClean="0"/>
          </a:p>
        </p:txBody>
      </p:sp>
      <p:pic>
        <p:nvPicPr>
          <p:cNvPr id="5" name="Segnaposto contenuto 4" descr="Fegato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351991" y="1142984"/>
            <a:ext cx="5792009" cy="3848637"/>
          </a:xfrm>
        </p:spPr>
      </p:pic>
    </p:spTree>
  </p:cSld>
  <p:clrMapOvr>
    <a:masterClrMapping/>
  </p:clrMapOvr>
  <p:transition advTm="17878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44494" y="642918"/>
            <a:ext cx="8115328" cy="58177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714356"/>
            <a:ext cx="4040188" cy="642942"/>
          </a:xfrm>
        </p:spPr>
        <p:txBody>
          <a:bodyPr/>
          <a:lstStyle/>
          <a:p>
            <a:r>
              <a:rPr lang="it-IT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Funzione di deposito</a:t>
            </a:r>
            <a:endParaRPr lang="it-IT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714357"/>
            <a:ext cx="4041775" cy="642941"/>
          </a:xfrm>
        </p:spPr>
        <p:txBody>
          <a:bodyPr>
            <a:normAutofit/>
          </a:bodyPr>
          <a:lstStyle/>
          <a:p>
            <a:r>
              <a:rPr lang="it-IT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Funzione di depuratore</a:t>
            </a:r>
            <a:endParaRPr lang="it-IT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28596" y="1428736"/>
            <a:ext cx="3780000" cy="453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Nel fegato si deposita il </a:t>
            </a:r>
            <a:r>
              <a:rPr lang="it-IT" sz="1800" i="1" dirty="0" smtClean="0"/>
              <a:t>glucosio</a:t>
            </a:r>
            <a:r>
              <a:rPr lang="it-IT" sz="1800" dirty="0" smtClean="0"/>
              <a:t> </a:t>
            </a:r>
          </a:p>
          <a:p>
            <a:pPr>
              <a:buNone/>
            </a:pPr>
            <a:r>
              <a:rPr lang="it-IT" sz="1800" dirty="0" smtClean="0"/>
              <a:t>(= zucchero  semplice) sotto forma </a:t>
            </a:r>
          </a:p>
          <a:p>
            <a:pPr>
              <a:buNone/>
            </a:pPr>
            <a:r>
              <a:rPr lang="it-IT" sz="1800" dirty="0" smtClean="0"/>
              <a:t>di </a:t>
            </a:r>
            <a:r>
              <a:rPr lang="it-IT" sz="1800" i="1" dirty="0" smtClean="0"/>
              <a:t>glicogeno</a:t>
            </a:r>
            <a:r>
              <a:rPr lang="it-IT" sz="1800" dirty="0" smtClean="0"/>
              <a:t> che è una specie di </a:t>
            </a:r>
          </a:p>
          <a:p>
            <a:pPr>
              <a:buNone/>
            </a:pPr>
            <a:r>
              <a:rPr lang="it-IT" sz="1800" dirty="0" smtClean="0"/>
              <a:t>amido animale.</a:t>
            </a:r>
          </a:p>
          <a:p>
            <a:pPr>
              <a:buNone/>
            </a:pPr>
            <a:r>
              <a:rPr lang="it-IT" sz="1800" dirty="0" smtClean="0"/>
              <a:t>In caso di uno sforzo eccesivo il </a:t>
            </a:r>
          </a:p>
          <a:p>
            <a:pPr>
              <a:buNone/>
            </a:pPr>
            <a:r>
              <a:rPr lang="it-IT" sz="1800" dirty="0" smtClean="0"/>
              <a:t>glicogeno viene ritrasformato in </a:t>
            </a:r>
          </a:p>
          <a:p>
            <a:pPr>
              <a:buNone/>
            </a:pPr>
            <a:r>
              <a:rPr lang="it-IT" sz="1800" dirty="0" smtClean="0"/>
              <a:t>glucosio  e mandato nel sangue dove </a:t>
            </a:r>
          </a:p>
          <a:p>
            <a:pPr>
              <a:buNone/>
            </a:pPr>
            <a:r>
              <a:rPr lang="it-IT" sz="1800" dirty="0" smtClean="0"/>
              <a:t>viene bruciato per produrre energia.</a:t>
            </a:r>
          </a:p>
          <a:p>
            <a:pPr>
              <a:buNone/>
            </a:pPr>
            <a:r>
              <a:rPr lang="it-IT" sz="1800" dirty="0" smtClean="0"/>
              <a:t>Oltre a questo zucchero semplice</a:t>
            </a:r>
          </a:p>
          <a:p>
            <a:pPr>
              <a:buNone/>
            </a:pPr>
            <a:r>
              <a:rPr lang="it-IT" sz="1800" dirty="0" smtClean="0"/>
              <a:t>immagazzina la vitamina B12, il </a:t>
            </a:r>
          </a:p>
          <a:p>
            <a:pPr>
              <a:buNone/>
            </a:pPr>
            <a:r>
              <a:rPr lang="it-IT" sz="1800" dirty="0" smtClean="0"/>
              <a:t>ferro, il rame.</a:t>
            </a:r>
            <a:endParaRPr lang="it-IT" sz="180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28736"/>
            <a:ext cx="4041775" cy="4931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Il fegato è in grado di demolire alcune </a:t>
            </a:r>
          </a:p>
          <a:p>
            <a:pPr>
              <a:buNone/>
            </a:pPr>
            <a:r>
              <a:rPr lang="it-IT" sz="1800" dirty="0" smtClean="0"/>
              <a:t>sostanze tossiche come alcol.</a:t>
            </a:r>
          </a:p>
          <a:p>
            <a:pPr>
              <a:buNone/>
            </a:pPr>
            <a:r>
              <a:rPr lang="it-IT" sz="1800" dirty="0" smtClean="0"/>
              <a:t>Ad esempio gli amminoacidi </a:t>
            </a:r>
          </a:p>
          <a:p>
            <a:pPr>
              <a:buNone/>
            </a:pPr>
            <a:r>
              <a:rPr lang="it-IT" sz="1800" dirty="0" smtClean="0"/>
              <a:t>provenienti dalla scomposizione delle </a:t>
            </a:r>
          </a:p>
          <a:p>
            <a:pPr>
              <a:buNone/>
            </a:pPr>
            <a:r>
              <a:rPr lang="it-IT" sz="1800" dirty="0" smtClean="0"/>
              <a:t>proteine hanno una formazione </a:t>
            </a:r>
          </a:p>
          <a:p>
            <a:pPr>
              <a:buNone/>
            </a:pPr>
            <a:r>
              <a:rPr lang="it-IT" sz="1800" i="1" dirty="0" smtClean="0"/>
              <a:t>ammoniaca.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Questa sostanza, poiché è tossica viene </a:t>
            </a:r>
          </a:p>
          <a:p>
            <a:pPr>
              <a:buNone/>
            </a:pPr>
            <a:r>
              <a:rPr lang="it-IT" sz="1800" dirty="0" smtClean="0"/>
              <a:t>portata al fegato che attraverso un </a:t>
            </a:r>
          </a:p>
          <a:p>
            <a:pPr>
              <a:buNone/>
            </a:pPr>
            <a:r>
              <a:rPr lang="it-IT" sz="1800" dirty="0" smtClean="0"/>
              <a:t>processo la trasforma in </a:t>
            </a:r>
            <a:r>
              <a:rPr lang="it-IT" sz="1800" i="1" dirty="0" smtClean="0"/>
              <a:t>urea</a:t>
            </a:r>
            <a:r>
              <a:rPr lang="it-IT" sz="1800" dirty="0" smtClean="0"/>
              <a:t>. </a:t>
            </a:r>
          </a:p>
          <a:p>
            <a:pPr>
              <a:buNone/>
            </a:pPr>
            <a:r>
              <a:rPr lang="it-IT" sz="1800" dirty="0" smtClean="0"/>
              <a:t>Quest’ultima viene eliminata </a:t>
            </a:r>
          </a:p>
          <a:p>
            <a:pPr>
              <a:buNone/>
            </a:pPr>
            <a:r>
              <a:rPr lang="it-IT" sz="1800" dirty="0" smtClean="0"/>
              <a:t>dall’urina.  </a:t>
            </a:r>
            <a:endParaRPr lang="it-IT" sz="1800" dirty="0"/>
          </a:p>
        </p:txBody>
      </p:sp>
    </p:spTree>
  </p:cSld>
  <p:clrMapOvr>
    <a:masterClrMapping/>
  </p:clrMapOvr>
  <p:transition advTm="24913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428" y="0"/>
            <a:ext cx="928694" cy="6858000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 rot="749977">
            <a:off x="608591" y="642535"/>
            <a:ext cx="4043362" cy="785818"/>
          </a:xfr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l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dk1"/>
          </a:lnRef>
          <a:fillRef idx="1001">
            <a:schemeClr val="lt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Sostanze per la coagulazione del sangue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 rot="620511">
            <a:off x="4681142" y="642136"/>
            <a:ext cx="4041775" cy="785817"/>
          </a:xfr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it-IT" dirty="0" smtClean="0">
                <a:latin typeface="+mn-lt"/>
              </a:rPr>
              <a:t>Funzione di demolitore</a:t>
            </a:r>
            <a:endParaRPr lang="it-IT" dirty="0">
              <a:latin typeface="+mn-lt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42910" y="2071678"/>
            <a:ext cx="3571900" cy="42886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Il fegato è in grado di produrre </a:t>
            </a:r>
          </a:p>
          <a:p>
            <a:pPr>
              <a:buNone/>
            </a:pPr>
            <a:r>
              <a:rPr lang="it-IT" sz="2000" dirty="0" smtClean="0"/>
              <a:t>le sostanze per la coagulazione </a:t>
            </a:r>
          </a:p>
          <a:p>
            <a:pPr>
              <a:buNone/>
            </a:pPr>
            <a:r>
              <a:rPr lang="it-IT" sz="2000" dirty="0" smtClean="0"/>
              <a:t>del sangue.</a:t>
            </a:r>
          </a:p>
          <a:p>
            <a:pPr>
              <a:buNone/>
            </a:pPr>
            <a:r>
              <a:rPr lang="it-IT" sz="2000" dirty="0" smtClean="0"/>
              <a:t>Ad esempio in presenza della </a:t>
            </a:r>
          </a:p>
          <a:p>
            <a:pPr>
              <a:buNone/>
            </a:pPr>
            <a:r>
              <a:rPr lang="it-IT" sz="2000" dirty="0" smtClean="0"/>
              <a:t>vitamina K il fegato riesce a</a:t>
            </a:r>
          </a:p>
          <a:p>
            <a:pPr>
              <a:buNone/>
            </a:pPr>
            <a:r>
              <a:rPr lang="it-IT" sz="2000" dirty="0" smtClean="0"/>
              <a:t>produrre la protrombina.</a:t>
            </a:r>
            <a:endParaRPr lang="it-IT" sz="200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857752" y="2071678"/>
            <a:ext cx="3500461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Il fegato funziona anche come </a:t>
            </a:r>
          </a:p>
          <a:p>
            <a:pPr>
              <a:buNone/>
            </a:pPr>
            <a:r>
              <a:rPr lang="it-IT" sz="2000" dirty="0" smtClean="0"/>
              <a:t>demolitore di varie sostanze, </a:t>
            </a:r>
          </a:p>
          <a:p>
            <a:pPr>
              <a:buNone/>
            </a:pPr>
            <a:r>
              <a:rPr lang="it-IT" sz="2000" dirty="0" smtClean="0"/>
              <a:t>come Ad esempio i globuli </a:t>
            </a:r>
          </a:p>
          <a:p>
            <a:pPr>
              <a:buNone/>
            </a:pPr>
            <a:r>
              <a:rPr lang="it-IT" sz="2000" dirty="0" smtClean="0"/>
              <a:t>rossi (o emoglobina).</a:t>
            </a:r>
            <a:endParaRPr lang="it-IT" sz="2000" dirty="0"/>
          </a:p>
        </p:txBody>
      </p:sp>
    </p:spTree>
  </p:cSld>
  <p:clrMapOvr>
    <a:masterClrMapping/>
  </p:clrMapOvr>
  <p:transition advTm="123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Produzione della bile</a:t>
            </a:r>
            <a:endParaRPr lang="it-I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928802"/>
            <a:ext cx="4786346" cy="3850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La </a:t>
            </a:r>
            <a:r>
              <a:rPr lang="it-IT" sz="1800" i="1" dirty="0" smtClean="0"/>
              <a:t>bile</a:t>
            </a:r>
            <a:r>
              <a:rPr lang="it-IT" sz="1800" dirty="0" smtClean="0"/>
              <a:t> viene prodotta dal fegato, e </a:t>
            </a:r>
          </a:p>
          <a:p>
            <a:pPr>
              <a:buNone/>
            </a:pPr>
            <a:r>
              <a:rPr lang="it-IT" sz="1800" dirty="0" smtClean="0"/>
              <a:t>temporaneamente immagazzinata nella </a:t>
            </a:r>
          </a:p>
          <a:p>
            <a:pPr>
              <a:buNone/>
            </a:pPr>
            <a:r>
              <a:rPr lang="it-IT" sz="1800" dirty="0" smtClean="0">
                <a:solidFill>
                  <a:schemeClr val="bg2">
                    <a:lumMod val="50000"/>
                  </a:schemeClr>
                </a:solidFill>
              </a:rPr>
              <a:t>cistifellea</a:t>
            </a:r>
            <a:r>
              <a:rPr lang="it-IT" sz="1800" dirty="0" smtClean="0"/>
              <a:t> . Durante il processo di digestione </a:t>
            </a:r>
          </a:p>
          <a:p>
            <a:pPr>
              <a:buNone/>
            </a:pPr>
            <a:r>
              <a:rPr lang="it-IT" sz="1800" dirty="0" smtClean="0"/>
              <a:t>viene inserita nel duodeno, cioè la parte </a:t>
            </a:r>
          </a:p>
          <a:p>
            <a:pPr>
              <a:buNone/>
            </a:pPr>
            <a:r>
              <a:rPr lang="it-IT" sz="1800" dirty="0" smtClean="0"/>
              <a:t>iniziale dell’ intestino tenue.</a:t>
            </a:r>
          </a:p>
          <a:p>
            <a:pPr>
              <a:buNone/>
            </a:pPr>
            <a:r>
              <a:rPr lang="it-IT" sz="1800" dirty="0" smtClean="0"/>
              <a:t>Questa sostanza ricca non di enzimi ma di </a:t>
            </a:r>
            <a:r>
              <a:rPr lang="it-IT" sz="1800" i="1" dirty="0" smtClean="0"/>
              <a:t>sali </a:t>
            </a:r>
          </a:p>
          <a:p>
            <a:pPr>
              <a:buNone/>
            </a:pPr>
            <a:r>
              <a:rPr lang="it-IT" sz="1800" i="1" dirty="0" smtClean="0"/>
              <a:t>biliari </a:t>
            </a:r>
            <a:r>
              <a:rPr lang="it-IT" sz="1800" dirty="0" smtClean="0"/>
              <a:t>è l’unica sostanza in grado di </a:t>
            </a:r>
          </a:p>
          <a:p>
            <a:pPr>
              <a:buNone/>
            </a:pPr>
            <a:r>
              <a:rPr lang="it-IT" sz="1800" dirty="0" smtClean="0"/>
              <a:t>emulsionare i grassi e di rendere l’ambiente </a:t>
            </a:r>
          </a:p>
          <a:p>
            <a:pPr>
              <a:buNone/>
            </a:pPr>
            <a:r>
              <a:rPr lang="it-IT" sz="1800" dirty="0" smtClean="0"/>
              <a:t>dell’intestino tenue </a:t>
            </a:r>
            <a:r>
              <a:rPr lang="it-IT" sz="1800" i="1" dirty="0" smtClean="0"/>
              <a:t>basico</a:t>
            </a:r>
            <a:r>
              <a:rPr lang="it-IT" sz="1800" dirty="0" smtClean="0"/>
              <a:t>. </a:t>
            </a:r>
          </a:p>
          <a:p>
            <a:pPr>
              <a:buNone/>
            </a:pPr>
            <a:endParaRPr lang="it-IT" sz="2400" dirty="0"/>
          </a:p>
        </p:txBody>
      </p:sp>
      <p:pic>
        <p:nvPicPr>
          <p:cNvPr id="19458" name="Picture 2" descr="http://t3.gstatic.com/images?q=tbn:ANd9GcRRVzNCk56_uCS0I1qCyYEleNQ_6zE8dQPPY60e5XWmzBjAcm5p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285992"/>
            <a:ext cx="3429024" cy="2449304"/>
          </a:xfrm>
          <a:prstGeom prst="rect">
            <a:avLst/>
          </a:prstGeom>
          <a:noFill/>
        </p:spPr>
      </p:pic>
    </p:spTree>
  </p:cSld>
  <p:clrMapOvr>
    <a:masterClrMapping/>
  </p:clrMapOvr>
  <p:transition advTm="218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64" y="714356"/>
            <a:ext cx="3643338" cy="1143000"/>
          </a:xfr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  <a:softEdge rad="635000"/>
          </a:effectLst>
        </p:spPr>
        <p:txBody>
          <a:bodyPr/>
          <a:lstStyle/>
          <a:p>
            <a:r>
              <a:rPr lang="it-IT" b="1" dirty="0" smtClean="0">
                <a:solidFill>
                  <a:srgbClr val="9A57CD"/>
                </a:solidFill>
                <a:latin typeface="Bradley Hand ITC" pitchFamily="66" charset="0"/>
                <a:cs typeface="Andalus" pitchFamily="18" charset="-78"/>
              </a:rPr>
              <a:t>La cistifellea</a:t>
            </a:r>
            <a:endParaRPr lang="it-IT" b="1" dirty="0">
              <a:solidFill>
                <a:srgbClr val="9A57CD"/>
              </a:solidFill>
              <a:latin typeface="Bradley Hand ITC" pitchFamily="66" charset="0"/>
              <a:cs typeface="Andalus" pitchFamily="18" charset="-7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928802"/>
            <a:ext cx="375761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600" dirty="0" smtClean="0"/>
              <a:t>La </a:t>
            </a:r>
            <a:r>
              <a:rPr lang="it-IT" sz="1600" b="1" dirty="0" smtClean="0"/>
              <a:t>cistifellea</a:t>
            </a:r>
            <a:r>
              <a:rPr lang="it-IT" sz="1600" dirty="0" smtClean="0"/>
              <a:t> (detta anche </a:t>
            </a:r>
            <a:r>
              <a:rPr lang="it-IT" sz="1600" b="1" dirty="0" smtClean="0"/>
              <a:t>colecisti</a:t>
            </a:r>
            <a:r>
              <a:rPr lang="it-IT" sz="1600" dirty="0" smtClean="0"/>
              <a:t> o </a:t>
            </a:r>
          </a:p>
          <a:p>
            <a:pPr>
              <a:buNone/>
            </a:pPr>
            <a:r>
              <a:rPr lang="it-IT" sz="1600" b="1" dirty="0" smtClean="0"/>
              <a:t>vescicola biliare</a:t>
            </a:r>
            <a:r>
              <a:rPr lang="it-IT" sz="1600" dirty="0" smtClean="0"/>
              <a:t>) è un piccolo organo </a:t>
            </a:r>
          </a:p>
          <a:p>
            <a:pPr>
              <a:buNone/>
            </a:pPr>
            <a:r>
              <a:rPr lang="it-IT" sz="1600" dirty="0" smtClean="0"/>
              <a:t>che si trova attaccata al fegato nella parte </a:t>
            </a:r>
          </a:p>
          <a:p>
            <a:pPr>
              <a:buNone/>
            </a:pPr>
            <a:r>
              <a:rPr lang="it-IT" sz="1600" dirty="0" smtClean="0"/>
              <a:t>inferiore. Negli esseri umani la perdita </a:t>
            </a:r>
          </a:p>
          <a:p>
            <a:pPr>
              <a:buNone/>
            </a:pPr>
            <a:r>
              <a:rPr lang="it-IT" sz="1600" dirty="0" smtClean="0"/>
              <a:t>della cistifellea è in genere ben tollerata.</a:t>
            </a:r>
          </a:p>
          <a:p>
            <a:pPr>
              <a:buNone/>
            </a:pPr>
            <a:r>
              <a:rPr lang="it-IT" sz="1600" dirty="0" smtClean="0"/>
              <a:t>La cistifellea è lunga 7-10 cm e con una </a:t>
            </a:r>
          </a:p>
          <a:p>
            <a:pPr>
              <a:buNone/>
            </a:pPr>
            <a:r>
              <a:rPr lang="it-IT" sz="1600" dirty="0" smtClean="0"/>
              <a:t>capacità di 50 ml, di colore grigio o </a:t>
            </a:r>
          </a:p>
          <a:p>
            <a:pPr>
              <a:buNone/>
            </a:pPr>
            <a:r>
              <a:rPr lang="it-IT" sz="1600" dirty="0" smtClean="0"/>
              <a:t>verde. </a:t>
            </a:r>
          </a:p>
          <a:p>
            <a:pPr>
              <a:buNone/>
            </a:pPr>
            <a:r>
              <a:rPr lang="it-IT" sz="1600" dirty="0" smtClean="0"/>
              <a:t>Il suo compito è quello di </a:t>
            </a:r>
          </a:p>
          <a:p>
            <a:pPr>
              <a:buNone/>
            </a:pPr>
            <a:r>
              <a:rPr lang="it-IT" sz="1600" dirty="0" smtClean="0"/>
              <a:t>immagazzinare la bile prodotta dal </a:t>
            </a:r>
          </a:p>
          <a:p>
            <a:pPr>
              <a:buNone/>
            </a:pPr>
            <a:r>
              <a:rPr lang="it-IT" sz="1600" dirty="0" smtClean="0"/>
              <a:t>fegato che verrà utilizzata durante i </a:t>
            </a:r>
          </a:p>
          <a:p>
            <a:pPr>
              <a:buNone/>
            </a:pPr>
            <a:r>
              <a:rPr lang="it-IT" sz="1600" dirty="0" smtClean="0"/>
              <a:t>processi digestivi. </a:t>
            </a:r>
            <a:endParaRPr lang="it-IT" sz="1600" dirty="0"/>
          </a:p>
        </p:txBody>
      </p:sp>
      <p:pic>
        <p:nvPicPr>
          <p:cNvPr id="18434" name="Picture 2" descr="http://upload.wikimedia.org/wikipedia/commons/thumb/6/6c/Gray1095-gall_bladder.png/150px-Gray1095-gall_bladder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1928802"/>
            <a:ext cx="1857388" cy="3727160"/>
          </a:xfrm>
          <a:prstGeom prst="rect">
            <a:avLst/>
          </a:prstGeom>
          <a:noFill/>
        </p:spPr>
      </p:pic>
    </p:spTree>
  </p:cSld>
  <p:clrMapOvr>
    <a:masterClrMapping/>
  </p:clrMapOvr>
  <p:transition advTm="246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 pathEditMode="relative" ptsTypes="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 pathEditMode="relative" ptsTypes="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 pathEditMode="relative" ptsTypes="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 pathEditMode="relative" ptsTypes="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 pathEditMode="relative" ptsTypes="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 pathEditMode="relative" ptsTypes="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 pathEditMode="relative" ptsTypes="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347 C 0.07083 0.00347 0.12691 0.07819 0.12691 0.17002 C 0.12691 0.26186 0.07083 0.33657 0.00191 0.33657 C -0.06701 0.33657 -0.12309 0.26186 -0.12309 0.17002 C -0.12309 0.07819 -0.06701 0.00347 0.00191 0.00347 Z " pathEditMode="relative" rAng="0" ptsTypes="fffff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 pathEditMode="relative" ptsTypes="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 pathEditMode="relative" ptsTypes="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 pathEditMode="relative" ptsTypes="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 pathEditMode="relative" ptsTypes="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 se il fegato non ci fosse???</a:t>
            </a:r>
            <a:endParaRPr lang="it-IT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4348" y="2214554"/>
            <a:ext cx="7500990" cy="3143272"/>
          </a:xfrm>
        </p:spPr>
        <p:txBody>
          <a:bodyPr/>
          <a:lstStyle/>
          <a:p>
            <a:pPr>
              <a:buNone/>
            </a:pPr>
            <a:r>
              <a:rPr lang="it-IT" sz="2400" dirty="0" err="1" smtClean="0"/>
              <a:t>Beh…</a:t>
            </a:r>
            <a:r>
              <a:rPr lang="it-IT" sz="2400" dirty="0" smtClean="0"/>
              <a:t> la risposta è molto semplice, </a:t>
            </a:r>
            <a:r>
              <a:rPr lang="it-IT" sz="2400" i="1" dirty="0" smtClean="0"/>
              <a:t>moriremmo</a:t>
            </a:r>
            <a:r>
              <a:rPr lang="it-IT" sz="2400" dirty="0" smtClean="0"/>
              <a:t>!!!</a:t>
            </a:r>
          </a:p>
          <a:p>
            <a:pPr>
              <a:buNone/>
            </a:pPr>
            <a:r>
              <a:rPr lang="it-IT" sz="2400" dirty="0" smtClean="0"/>
              <a:t>Se il fegato non ci fosse non potremmo digerire i </a:t>
            </a:r>
          </a:p>
          <a:p>
            <a:pPr>
              <a:buNone/>
            </a:pPr>
            <a:r>
              <a:rPr lang="it-IT" sz="2400" dirty="0" smtClean="0"/>
              <a:t>grassi, produrre sostanze per la coagulazione del sangue</a:t>
            </a:r>
          </a:p>
          <a:p>
            <a:pPr>
              <a:buNone/>
            </a:pPr>
            <a:r>
              <a:rPr lang="it-IT" sz="2400" dirty="0" smtClean="0"/>
              <a:t>e distruggere i vecchi globuli rossi .</a:t>
            </a:r>
          </a:p>
          <a:p>
            <a:pPr>
              <a:buNone/>
            </a:pPr>
            <a:r>
              <a:rPr lang="it-IT" sz="2400" dirty="0" smtClean="0"/>
              <a:t>Ma cosa più importante non elimineremmo alcune </a:t>
            </a:r>
          </a:p>
          <a:p>
            <a:pPr>
              <a:buNone/>
            </a:pPr>
            <a:r>
              <a:rPr lang="it-IT" sz="2400" dirty="0" smtClean="0"/>
              <a:t>sostanze tossiche che potrebbero distruggere il nostro </a:t>
            </a:r>
          </a:p>
          <a:p>
            <a:pPr>
              <a:buNone/>
            </a:pPr>
            <a:r>
              <a:rPr lang="it-IT" sz="2400" dirty="0" smtClean="0"/>
              <a:t>organismo.</a:t>
            </a:r>
            <a:endParaRPr lang="it-IT" dirty="0"/>
          </a:p>
        </p:txBody>
      </p:sp>
    </p:spTree>
  </p:cSld>
  <p:clrMapOvr>
    <a:masterClrMapping/>
  </p:clrMapOvr>
  <p:transition advTm="188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343020"/>
          </a:xfrm>
        </p:spPr>
        <p:txBody>
          <a:bodyPr/>
          <a:lstStyle/>
          <a:p>
            <a:r>
              <a:rPr lang="it-IT" dirty="0" smtClean="0"/>
              <a:t>Siamo arrivati alla fine!!!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0034" y="3214686"/>
            <a:ext cx="7854696" cy="3071834"/>
          </a:xfrm>
        </p:spPr>
        <p:txBody>
          <a:bodyPr/>
          <a:lstStyle/>
          <a:p>
            <a:r>
              <a:rPr lang="it-IT" dirty="0" smtClean="0"/>
              <a:t>PRODUTTRICE: Emma Scavazza</a:t>
            </a:r>
          </a:p>
          <a:p>
            <a:r>
              <a:rPr lang="it-IT" dirty="0" smtClean="0"/>
              <a:t>RIVOLTO:  Alla mia classe</a:t>
            </a:r>
          </a:p>
          <a:p>
            <a:endParaRPr lang="it-IT" dirty="0" smtClean="0"/>
          </a:p>
          <a:p>
            <a:endParaRPr lang="it-IT" dirty="0" smtClean="0"/>
          </a:p>
          <a:p>
            <a:pPr algn="l"/>
            <a:r>
              <a:rPr lang="it-IT" dirty="0" smtClean="0"/>
              <a:t>P.S. spero che la presentazione sia stata esauriente</a:t>
            </a:r>
            <a:endParaRPr lang="it-IT" dirty="0"/>
          </a:p>
        </p:txBody>
      </p:sp>
    </p:spTree>
  </p:cSld>
  <p:clrMapOvr>
    <a:masterClrMapping/>
  </p:clrMapOvr>
  <p:transition advTm="5413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369</TotalTime>
  <Words>493</Words>
  <Application>Microsoft Office PowerPoint</Application>
  <PresentationFormat>Presentazione su schermo (4:3)</PresentationFormat>
  <Paragraphs>86</Paragraphs>
  <Slides>8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  <vt:variant>
        <vt:lpstr>Presentazioni personalizzate</vt:lpstr>
      </vt:variant>
      <vt:variant>
        <vt:i4>1</vt:i4>
      </vt:variant>
    </vt:vector>
  </HeadingPairs>
  <TitlesOfParts>
    <vt:vector size="10" baseType="lpstr">
      <vt:lpstr>Equinozio</vt:lpstr>
      <vt:lpstr>Il fegato</vt:lpstr>
      <vt:lpstr>Che cos’ è??</vt:lpstr>
      <vt:lpstr>Diapositiva 3</vt:lpstr>
      <vt:lpstr>Diapositiva 4</vt:lpstr>
      <vt:lpstr>Produzione della bile</vt:lpstr>
      <vt:lpstr>La cistifellea</vt:lpstr>
      <vt:lpstr>E se il fegato non ci fosse???</vt:lpstr>
      <vt:lpstr>Siamo arrivati alla fine!!!</vt:lpstr>
      <vt:lpstr>Presentazione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EPIGLOTTIDE</dc:title>
  <dc:creator>Giovanni</dc:creator>
  <cp:lastModifiedBy>Giovanni</cp:lastModifiedBy>
  <cp:revision>40</cp:revision>
  <dcterms:created xsi:type="dcterms:W3CDTF">2011-02-25T18:22:07Z</dcterms:created>
  <dcterms:modified xsi:type="dcterms:W3CDTF">2011-03-10T18:31:48Z</dcterms:modified>
</cp:coreProperties>
</file>