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4" r:id="rId5"/>
    <p:sldId id="257" r:id="rId6"/>
    <p:sldId id="258" r:id="rId7"/>
    <p:sldId id="259" r:id="rId8"/>
    <p:sldId id="261" r:id="rId9"/>
    <p:sldId id="270" r:id="rId10"/>
    <p:sldId id="271" r:id="rId11"/>
    <p:sldId id="262" r:id="rId12"/>
    <p:sldId id="266" r:id="rId13"/>
    <p:sldId id="269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B41BFC-04F7-4025-8321-9C9E0673C77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AEABEE-B4D1-4E98-BEAD-8FA732BA0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writing—not your bedroom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read something that didn’t make sense because the sequence was all out of whack?</a:t>
            </a:r>
          </a:p>
          <a:p>
            <a:r>
              <a:rPr lang="en-US" dirty="0" smtClean="0"/>
              <a:t>It could be that organization was lacking!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organization,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trait is the internal structure of your writing.</a:t>
            </a:r>
          </a:p>
          <a:p>
            <a:r>
              <a:rPr lang="en-US" dirty="0" smtClean="0"/>
              <a:t>It’s the skeleton of the piece</a:t>
            </a:r>
          </a:p>
        </p:txBody>
      </p:sp>
      <p:pic>
        <p:nvPicPr>
          <p:cNvPr id="1026" name="Picture 2" descr="C:\Documents and Settings\sgrinnell\Local Settings\Temporary Internet Files\Content.IE5\KON5L1R2\MC900436323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1529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an inviting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opening should get and hold a reader’s attention.</a:t>
            </a:r>
            <a:endParaRPr lang="en-US" dirty="0"/>
          </a:p>
        </p:txBody>
      </p:sp>
      <p:pic>
        <p:nvPicPr>
          <p:cNvPr id="2050" name="Picture 2" descr="C:\Documents and Settings\sgrinnell\Local Settings\Temporary Internet Files\Content.IE5\KON5L1R2\MC9002972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87114"/>
            <a:ext cx="1828800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Bold statement</a:t>
            </a:r>
          </a:p>
          <a:p>
            <a:r>
              <a:rPr lang="en-US" dirty="0" smtClean="0"/>
              <a:t>Little known fact</a:t>
            </a:r>
          </a:p>
          <a:p>
            <a:r>
              <a:rPr lang="en-US" dirty="0" smtClean="0"/>
              <a:t>Quotation</a:t>
            </a:r>
          </a:p>
          <a:p>
            <a:r>
              <a:rPr lang="en-US" dirty="0" smtClean="0"/>
              <a:t>Brief anecdote</a:t>
            </a:r>
          </a:p>
          <a:p>
            <a:r>
              <a:rPr lang="en-US" dirty="0" smtClean="0"/>
              <a:t>Vivid description</a:t>
            </a:r>
          </a:p>
          <a:p>
            <a:r>
              <a:rPr lang="en-US" dirty="0" smtClean="0"/>
              <a:t>Brief dialogue</a:t>
            </a:r>
          </a:p>
          <a:p>
            <a:r>
              <a:rPr lang="en-US" dirty="0" smtClean="0"/>
              <a:t>Summary of a popular myth you’re about to dispel</a:t>
            </a:r>
          </a:p>
          <a:p>
            <a:r>
              <a:rPr lang="en-US" dirty="0" smtClean="0"/>
              <a:t>A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order should be: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Effective</a:t>
            </a:r>
          </a:p>
          <a:p>
            <a:pPr lvl="1"/>
            <a:r>
              <a:rPr lang="en-US" dirty="0" smtClean="0"/>
              <a:t>Careful linking of one idea or paragraph to another.</a:t>
            </a:r>
            <a:endParaRPr lang="en-US" dirty="0"/>
          </a:p>
        </p:txBody>
      </p:sp>
      <p:pic>
        <p:nvPicPr>
          <p:cNvPr id="3074" name="Picture 2" descr="C:\Documents and Settings\sgrinnell\Local Settings\Temporary Internet Files\Content.IE5\NVP8A0MS\MC90025102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688941"/>
            <a:ext cx="3986543" cy="1788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an effective 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ending should:</a:t>
            </a:r>
          </a:p>
          <a:p>
            <a:pPr lvl="1"/>
            <a:r>
              <a:rPr lang="en-US" dirty="0" smtClean="0"/>
              <a:t>Tie up loose ends</a:t>
            </a:r>
          </a:p>
          <a:p>
            <a:pPr lvl="1"/>
            <a:r>
              <a:rPr lang="en-US" dirty="0" smtClean="0"/>
              <a:t>Leave the reader with something to think about.</a:t>
            </a:r>
            <a:endParaRPr lang="en-US" dirty="0"/>
          </a:p>
        </p:txBody>
      </p:sp>
      <p:pic>
        <p:nvPicPr>
          <p:cNvPr id="4098" name="Picture 2" descr="C:\Documents and Settings\sgrinnell\Local Settings\Temporary Internet Files\Content.IE5\6M5MLKL7\MC9002869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006913"/>
            <a:ext cx="2132091" cy="2165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Suggest a conclusion you hope your readers draw.</a:t>
            </a:r>
          </a:p>
          <a:p>
            <a:r>
              <a:rPr lang="en-US" dirty="0" smtClean="0"/>
              <a:t>Raise a new related question.</a:t>
            </a:r>
          </a:p>
          <a:p>
            <a:r>
              <a:rPr lang="en-US" dirty="0" smtClean="0"/>
              <a:t>Surprise the reader.</a:t>
            </a:r>
          </a:p>
          <a:p>
            <a:r>
              <a:rPr lang="en-US" dirty="0" smtClean="0"/>
              <a:t>Give some “food for thought”.</a:t>
            </a:r>
          </a:p>
          <a:p>
            <a:r>
              <a:rPr lang="en-US" dirty="0" smtClean="0"/>
              <a:t>A comment that suggests “more to come”</a:t>
            </a:r>
          </a:p>
          <a:p>
            <a:r>
              <a:rPr lang="en-US" dirty="0" smtClean="0"/>
              <a:t>A quotation that connects the main message</a:t>
            </a:r>
          </a:p>
          <a:p>
            <a:r>
              <a:rPr lang="en-US" dirty="0" smtClean="0"/>
              <a:t>Sum up without being redundant.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Article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52563"/>
            <a:ext cx="3698853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620390" y="2362200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4782190" y="2438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1" y="502920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4876801" y="5105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0" y="3745468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Details and examples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4800600" y="3821668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6800" y="2209800"/>
            <a:ext cx="3048000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66800" y="3124200"/>
            <a:ext cx="3048000" cy="160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6800" y="4724400"/>
            <a:ext cx="3048000" cy="1143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Narrative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" y="1495546"/>
            <a:ext cx="3405188" cy="482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782190" y="2362200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Interesting opening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3943990" y="2438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41086" y="3505200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 of sentence types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3902886" y="3581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71772" y="4343400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Details in time order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3933572" y="4419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2209800"/>
            <a:ext cx="3048000" cy="1143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3352800"/>
            <a:ext cx="3048000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4267200"/>
            <a:ext cx="3048000" cy="160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Narrative (continued)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55499"/>
            <a:ext cx="3048000" cy="444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82190" y="2526268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appeal to audience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3943990" y="2602468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82190" y="3343870"/>
            <a:ext cx="2914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Ending that both summarizes and expands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3943990" y="3669268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2362200"/>
            <a:ext cx="2590800" cy="1066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3429000"/>
            <a:ext cx="2590800" cy="838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Jack Story aloud at your table.  It’s a great story, and I’m sure you’re going to enjoy it!</a:t>
            </a:r>
          </a:p>
          <a:p>
            <a:r>
              <a:rPr lang="en-US" dirty="0" smtClean="0"/>
              <a:t>Is there anything wrong with the story?</a:t>
            </a:r>
          </a:p>
          <a:p>
            <a:r>
              <a:rPr lang="en-US" dirty="0" smtClean="0"/>
              <a:t>Cut apart the sentences into strips and glue them down in an order that your group decides makes sense.</a:t>
            </a:r>
            <a:endParaRPr lang="en-US" dirty="0"/>
          </a:p>
        </p:txBody>
      </p:sp>
      <p:pic>
        <p:nvPicPr>
          <p:cNvPr id="2050" name="Picture 2" descr="C:\Documents and Settings\sgrinnell\Local Settings\Temporary Internet Files\Content.IE5\NVP8A0MS\MC9001160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5227" y="4894174"/>
            <a:ext cx="1153973" cy="1811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Essay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1367883"/>
            <a:ext cx="3657600" cy="533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486400" y="2297668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4648200" y="2373868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86400" y="3505200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Logical support for opinion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4648200" y="3581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2057400"/>
            <a:ext cx="3048000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3048000" cy="2895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an organization strategy: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3394"/>
            <a:ext cx="7543800" cy="5104606"/>
          </a:xfrm>
          <a:prstGeom prst="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8288" y="4305300"/>
            <a:ext cx="5103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325291" y="4305697"/>
            <a:ext cx="510381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4228703" y="4304903"/>
            <a:ext cx="5105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2515394"/>
            <a:ext cx="75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981994"/>
            <a:ext cx="1676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Brainstorming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1993662"/>
            <a:ext cx="1676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Beginning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1981994"/>
            <a:ext cx="1676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Middle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1981994"/>
            <a:ext cx="1676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2591594"/>
            <a:ext cx="1676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Tsunamis are tidal waves caused by earthquakes deep in the ocean.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3353594"/>
            <a:ext cx="16764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How to prepare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6800" y="3658394"/>
            <a:ext cx="16764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Occur mostly in the Pacific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4115594"/>
            <a:ext cx="16764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Cause great damage in low-lying areas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572794"/>
            <a:ext cx="152400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Scientists trying to develop better warning systems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3000" y="5148590"/>
            <a:ext cx="15240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Move very fast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5453390"/>
            <a:ext cx="15240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Slow as they move toward shore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43000" y="6019800"/>
            <a:ext cx="15240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What to do—move to higher ground</a:t>
            </a:r>
            <a:endParaRPr lang="en-US" sz="1100" dirty="0">
              <a:solidFill>
                <a:schemeClr val="accent1"/>
              </a:solidFill>
            </a:endParaRPr>
          </a:p>
        </p:txBody>
      </p:sp>
      <p:cxnSp>
        <p:nvCxnSpPr>
          <p:cNvPr id="31" name="Straight Arrow Connector 30"/>
          <p:cNvCxnSpPr>
            <a:stCxn id="15" idx="3"/>
          </p:cNvCxnSpPr>
          <p:nvPr/>
        </p:nvCxnSpPr>
        <p:spPr>
          <a:xfrm flipV="1">
            <a:off x="2743200" y="2971800"/>
            <a:ext cx="990600" cy="4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438400" y="35052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3"/>
          </p:cNvCxnSpPr>
          <p:nvPr/>
        </p:nvCxnSpPr>
        <p:spPr>
          <a:xfrm>
            <a:off x="2743200" y="3873838"/>
            <a:ext cx="990600" cy="12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2" idx="3"/>
          </p:cNvCxnSpPr>
          <p:nvPr/>
        </p:nvCxnSpPr>
        <p:spPr>
          <a:xfrm flipV="1">
            <a:off x="2743200" y="4267200"/>
            <a:ext cx="3124200" cy="63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514600" y="4876800"/>
            <a:ext cx="525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362200" y="5257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3"/>
          </p:cNvCxnSpPr>
          <p:nvPr/>
        </p:nvCxnSpPr>
        <p:spPr>
          <a:xfrm flipV="1">
            <a:off x="2667000" y="5638800"/>
            <a:ext cx="990600" cy="30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514600" y="62484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Share</a:t>
            </a:r>
            <a:endParaRPr lang="en-US" dirty="0"/>
          </a:p>
        </p:txBody>
      </p:sp>
      <p:pic>
        <p:nvPicPr>
          <p:cNvPr id="3080" name="Picture 8" descr="C:\Documents and Settings\sgrinnell\Local Settings\Temporary Internet Files\Content.IE5\KON5L1R2\MC90030429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998774"/>
            <a:ext cx="3793216" cy="1801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were the stories the same?</a:t>
            </a:r>
          </a:p>
          <a:p>
            <a:r>
              <a:rPr lang="en-US" dirty="0" smtClean="0"/>
              <a:t>How were they different?</a:t>
            </a:r>
          </a:p>
          <a:p>
            <a:r>
              <a:rPr lang="en-US" dirty="0" smtClean="0"/>
              <a:t>Did the order of each table’s story make sense?  Why or why not?</a:t>
            </a:r>
            <a:endParaRPr lang="en-US" dirty="0"/>
          </a:p>
        </p:txBody>
      </p:sp>
      <p:pic>
        <p:nvPicPr>
          <p:cNvPr id="4098" name="Picture 2" descr="C:\Documents and Settings\sgrinnell\Local Settings\Temporary Internet Files\Content.IE5\T7ILQ0G1\MC90044139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2403" y="4448175"/>
            <a:ext cx="2631197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You Will Be Graded for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is easy to follow—like having a road map.  Nothing is out of place.</a:t>
            </a:r>
          </a:p>
          <a:p>
            <a:pPr lvl="0"/>
            <a:r>
              <a:rPr lang="en-US" dirty="0"/>
              <a:t>Everything connects—it is easy to see how one thing connects to another.</a:t>
            </a:r>
          </a:p>
          <a:p>
            <a:pPr lvl="0"/>
            <a:r>
              <a:rPr lang="en-US" dirty="0"/>
              <a:t>I have a lead that catches your attention—it makes you want to read on.</a:t>
            </a:r>
          </a:p>
          <a:p>
            <a:r>
              <a:rPr lang="en-US" dirty="0"/>
              <a:t>I have a strong ending—this makes my paper unforgettable.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the AIMS people…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essay should</a:t>
            </a:r>
          </a:p>
          <a:p>
            <a:pPr lvl="1"/>
            <a:r>
              <a:rPr lang="en-US" dirty="0" smtClean="0"/>
              <a:t>Target a specific audience and purpose</a:t>
            </a:r>
          </a:p>
          <a:p>
            <a:pPr lvl="1"/>
            <a:r>
              <a:rPr lang="en-US" dirty="0" smtClean="0"/>
              <a:t>Organize clear ideas into meaningful sequence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5122" name="Picture 2" descr="C:\Documents and Settings\sgrinnell\Local Settings\Temporary Internet Files\Content.IE5\KON5L1R2\MC9000602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810000"/>
            <a:ext cx="2541880" cy="2619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organization enhances the central idea(s) and its development.  The order and structure are compelling and move the reader through the text easily.  The writing is characterized by</a:t>
            </a:r>
          </a:p>
          <a:p>
            <a:pPr lvl="1"/>
            <a:r>
              <a:rPr lang="en-US" dirty="0" smtClean="0"/>
              <a:t>Effective, perhaps creative sequencing; the organizational structure fits the topic, and the writing is easy to follow.</a:t>
            </a:r>
          </a:p>
          <a:p>
            <a:pPr lvl="1"/>
            <a:r>
              <a:rPr lang="en-US" dirty="0" smtClean="0"/>
              <a:t>A strong, inviting beginning that draws the reader in and a strong satisfying sense of resolution or closure.</a:t>
            </a:r>
          </a:p>
          <a:p>
            <a:pPr lvl="1"/>
            <a:r>
              <a:rPr lang="en-US" dirty="0" smtClean="0"/>
              <a:t>Smooth, effective transitions among all elements (sentences, paragraphs, and ideas).</a:t>
            </a:r>
          </a:p>
          <a:p>
            <a:pPr lvl="1"/>
            <a:r>
              <a:rPr lang="en-US" dirty="0" smtClean="0"/>
              <a:t>Details that fit where placed.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Translation, please!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it this way:  have you ever read a book that had SUCH a boring beginning that you never finished reading it?</a:t>
            </a:r>
          </a:p>
          <a:p>
            <a:endParaRPr lang="en-US" dirty="0"/>
          </a:p>
        </p:txBody>
      </p:sp>
      <p:pic>
        <p:nvPicPr>
          <p:cNvPr id="6150" name="Picture 6" descr="C:\Documents and Settings\sgrinnell\Local Settings\Temporary Internet Files\Content.IE5\6M5MLKL7\MC90043440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06825"/>
            <a:ext cx="1797214" cy="251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read a story that seems to go on and on without a point, then it just ends and you just aren’t sure what you read in the first place?</a:t>
            </a:r>
          </a:p>
          <a:p>
            <a:endParaRPr lang="en-US" dirty="0"/>
          </a:p>
        </p:txBody>
      </p:sp>
      <p:pic>
        <p:nvPicPr>
          <p:cNvPr id="7174" name="Picture 6" descr="C:\Documents and Settings\sgrinnell\Local Settings\Temporary Internet Files\Content.IE5\T7ILQ0G1\MC9000603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0859" y="4421734"/>
            <a:ext cx="1802282" cy="1674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776</TotalTime>
  <Words>609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Organization</vt:lpstr>
      <vt:lpstr>Jack Story</vt:lpstr>
      <vt:lpstr>Let’s Share</vt:lpstr>
      <vt:lpstr>Compare/Contrast</vt:lpstr>
      <vt:lpstr>How You Will Be Graded for Organization</vt:lpstr>
      <vt:lpstr>According to the AIMS people…</vt:lpstr>
      <vt:lpstr>And…</vt:lpstr>
      <vt:lpstr>Translation, please!</vt:lpstr>
      <vt:lpstr>Slide 9</vt:lpstr>
      <vt:lpstr>Slide 10</vt:lpstr>
      <vt:lpstr>What is organization, anyway?</vt:lpstr>
      <vt:lpstr>Look for an inviting opening</vt:lpstr>
      <vt:lpstr>Ways to Begin</vt:lpstr>
      <vt:lpstr>Look for sequencing</vt:lpstr>
      <vt:lpstr>Look for an effective ending</vt:lpstr>
      <vt:lpstr>Ways to End </vt:lpstr>
      <vt:lpstr>Information Article</vt:lpstr>
      <vt:lpstr>Personal Narrative</vt:lpstr>
      <vt:lpstr>Personal Narrative (continued)</vt:lpstr>
      <vt:lpstr>Persuasive Essay</vt:lpstr>
      <vt:lpstr>Here’s an organization strategy:</vt:lpstr>
    </vt:vector>
  </TitlesOfParts>
  <Company>FUSD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</dc:title>
  <dc:creator>Sandie Grinnell</dc:creator>
  <cp:lastModifiedBy>Sandie Grinnell</cp:lastModifiedBy>
  <cp:revision>65</cp:revision>
  <dcterms:created xsi:type="dcterms:W3CDTF">2010-11-16T18:18:02Z</dcterms:created>
  <dcterms:modified xsi:type="dcterms:W3CDTF">2010-11-18T15:10:56Z</dcterms:modified>
</cp:coreProperties>
</file>