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1"/>
  </p:notesMasterIdLst>
  <p:sldIdLst>
    <p:sldId id="256" r:id="rId2"/>
    <p:sldId id="257" r:id="rId3"/>
    <p:sldId id="267" r:id="rId4"/>
    <p:sldId id="258" r:id="rId5"/>
    <p:sldId id="269" r:id="rId6"/>
    <p:sldId id="270" r:id="rId7"/>
    <p:sldId id="271" r:id="rId8"/>
    <p:sldId id="272" r:id="rId9"/>
    <p:sldId id="273" r:id="rId10"/>
    <p:sldId id="259" r:id="rId11"/>
    <p:sldId id="260" r:id="rId12"/>
    <p:sldId id="261" r:id="rId13"/>
    <p:sldId id="263" r:id="rId14"/>
    <p:sldId id="262" r:id="rId15"/>
    <p:sldId id="264" r:id="rId16"/>
    <p:sldId id="265" r:id="rId17"/>
    <p:sldId id="266" r:id="rId18"/>
    <p:sldId id="274" r:id="rId19"/>
    <p:sldId id="268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8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os estilos do texto mestre</a:t>
            </a:r>
          </a:p>
          <a:p>
            <a:pPr lvl="1"/>
            <a:r>
              <a:rPr lang="en-US" smtClean="0"/>
              <a:t>Segundo nível</a:t>
            </a:r>
          </a:p>
          <a:p>
            <a:pPr lvl="2"/>
            <a:r>
              <a:rPr lang="en-US" smtClean="0"/>
              <a:t>Terceiro nível</a:t>
            </a:r>
          </a:p>
          <a:p>
            <a:pPr lvl="3"/>
            <a:r>
              <a:rPr lang="en-US" smtClean="0"/>
              <a:t>Quarto nível</a:t>
            </a:r>
          </a:p>
          <a:p>
            <a:pPr lvl="4"/>
            <a:r>
              <a:rPr lang="en-US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60F353-4D20-47EB-95BB-6692E2A95CAB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3075" name="Rectangle 3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3076" name="Picture 4" descr="minispi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</p:spPr>
        </p:pic>
      </p:grp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Clique para editar o estilo do título mestre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Clique para editar o estilo do subtítulo mestre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fld id="{6639A08E-7AF3-4605-8727-B7792848C2F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9AD12-88D3-4D4C-9EC2-80BD150943C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079C5-5D29-4C68-9699-5F7E9A191AF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CF0EEF-B45F-4CF3-9208-7A708D9BFCD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38841-0CA0-4544-A4B1-BEDA1A7D70D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0B11C-A89C-403B-9010-2221B2A40D0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17800-2DDA-48E4-9A9C-C7164AB421F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82E65-1BBA-4A3C-BA05-272F96FB838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327FE-E493-4868-B15C-122E7A55BBA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B31A4-099F-4B8F-89E7-41BE243E067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44FAC-430C-4736-9100-DD5B6DD323A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2052" name="Picture 4" descr="minispir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</p:spPr>
        </p:pic>
        <p:sp>
          <p:nvSpPr>
            <p:cNvPr id="2053" name="Line 5"/>
            <p:cNvSpPr>
              <a:spLocks noChangeShapeType="1"/>
            </p:cNvSpPr>
            <p:nvPr/>
          </p:nvSpPr>
          <p:spPr bwMode="ltGray">
            <a:xfrm>
              <a:off x="640" y="1008"/>
              <a:ext cx="4880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 estilo do título mestre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os estilos do texto mestre</a:t>
            </a:r>
          </a:p>
          <a:p>
            <a:pPr lvl="1"/>
            <a:r>
              <a:rPr lang="en-US" smtClean="0"/>
              <a:t>Segundo nível</a:t>
            </a:r>
          </a:p>
          <a:p>
            <a:pPr lvl="2"/>
            <a:r>
              <a:rPr lang="en-US" smtClean="0"/>
              <a:t>Terceiro nível</a:t>
            </a:r>
          </a:p>
          <a:p>
            <a:pPr lvl="3"/>
            <a:r>
              <a:rPr lang="en-US" smtClean="0"/>
              <a:t>Quarto nível</a:t>
            </a:r>
          </a:p>
          <a:p>
            <a:pPr lvl="4"/>
            <a:r>
              <a:rPr lang="en-US" smtClean="0"/>
              <a:t>Quinto nível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fld id="{725EAE9F-D6A7-4D04-8F96-C1CA258F619D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Monotype Sorts" pitchFamily="2" charset="2"/>
        <a:buChar char="4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/>
              <a:t>Cooperação na Prática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/>
              <a:t>Já sabemos o que é mesmo cooperação?</a:t>
            </a:r>
          </a:p>
          <a:p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/>
            </a:r>
            <a:br>
              <a:rPr kumimoji="0" lang="pt-BR"/>
            </a:br>
            <a:r>
              <a:rPr kumimoji="0" lang="pt-BR" sz="2800"/>
              <a:t>O que é mesmo cooperação?</a:t>
            </a:r>
            <a:r>
              <a:rPr kumimoji="0" lang="pt-BR"/>
              <a:t/>
            </a:r>
            <a:br>
              <a:rPr kumimoji="0" lang="pt-BR"/>
            </a:br>
            <a:r>
              <a:rPr kumimoji="0" lang="pt-BR"/>
              <a:t>quatro aspectos que caracterizam a ação colaborativa: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57400"/>
            <a:ext cx="7772400" cy="41148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kumimoji="0" lang="pt-BR" sz="4400"/>
              <a:t>i) </a:t>
            </a:r>
            <a:r>
              <a:rPr kumimoji="0" lang="pt-BR" sz="4400" i="1"/>
              <a:t>situações</a:t>
            </a:r>
            <a:r>
              <a:rPr kumimoji="0" lang="pt-BR" sz="4400"/>
              <a:t>; </a:t>
            </a:r>
          </a:p>
          <a:p>
            <a:pPr>
              <a:lnSpc>
                <a:spcPct val="140000"/>
              </a:lnSpc>
            </a:pPr>
            <a:r>
              <a:rPr kumimoji="0" lang="pt-BR" sz="4400"/>
              <a:t>ii) </a:t>
            </a:r>
            <a:r>
              <a:rPr kumimoji="0" lang="pt-BR" sz="4400" i="1"/>
              <a:t>interações</a:t>
            </a:r>
            <a:r>
              <a:rPr kumimoji="0" lang="pt-BR" sz="4400"/>
              <a:t>; </a:t>
            </a:r>
          </a:p>
          <a:p>
            <a:pPr>
              <a:lnSpc>
                <a:spcPct val="140000"/>
              </a:lnSpc>
            </a:pPr>
            <a:r>
              <a:rPr kumimoji="0" lang="pt-BR" sz="4400"/>
              <a:t>iii) </a:t>
            </a:r>
            <a:r>
              <a:rPr kumimoji="0" lang="pt-BR" sz="4400" i="1"/>
              <a:t>processos;</a:t>
            </a:r>
            <a:r>
              <a:rPr kumimoji="0" lang="pt-BR" sz="4400"/>
              <a:t> e;</a:t>
            </a:r>
          </a:p>
          <a:p>
            <a:pPr>
              <a:lnSpc>
                <a:spcPct val="140000"/>
              </a:lnSpc>
            </a:pPr>
            <a:r>
              <a:rPr kumimoji="0" lang="pt-BR" sz="4400"/>
              <a:t>iv) </a:t>
            </a:r>
            <a:r>
              <a:rPr kumimoji="0" lang="pt-BR" sz="4400" i="1"/>
              <a:t>efeitos</a:t>
            </a:r>
            <a:r>
              <a:rPr kumimoji="0" lang="pt-BR" sz="440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i="1"/>
              <a:t>i) situações</a:t>
            </a:r>
            <a:r>
              <a:rPr kumimoji="0" lang="pt-BR" b="1"/>
              <a:t> </a:t>
            </a:r>
            <a:r>
              <a:rPr kumimoji="0" lang="pt-BR" i="1"/>
              <a:t>caracterizadas como colaborativas </a:t>
            </a:r>
            <a:r>
              <a:rPr kumimoji="0" lang="pt-BR" sz="3200"/>
              <a:t>(Dilenbourg)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60000"/>
              </a:lnSpc>
            </a:pPr>
            <a:r>
              <a:rPr kumimoji="0" lang="pt-BR" sz="2400"/>
              <a:t>a) parceiros estão mais ou menos no mesmo nível de desenvolvimento e podem desempenhar as mesmas funções,</a:t>
            </a:r>
          </a:p>
          <a:p>
            <a:pPr algn="just">
              <a:lnSpc>
                <a:spcPct val="160000"/>
              </a:lnSpc>
              <a:buFont typeface="Monotype Sorts" pitchFamily="2" charset="2"/>
              <a:buNone/>
            </a:pPr>
            <a:endParaRPr kumimoji="0" lang="pt-BR" sz="2400"/>
          </a:p>
          <a:p>
            <a:pPr algn="just">
              <a:lnSpc>
                <a:spcPct val="90000"/>
              </a:lnSpc>
            </a:pPr>
            <a:r>
              <a:rPr kumimoji="0" lang="pt-BR" sz="2400"/>
              <a:t>b) têm um objetivo comum e, </a:t>
            </a:r>
          </a:p>
          <a:p>
            <a:pPr algn="just">
              <a:lnSpc>
                <a:spcPct val="90000"/>
              </a:lnSpc>
              <a:buFont typeface="Monotype Sorts" pitchFamily="2" charset="2"/>
              <a:buNone/>
            </a:pPr>
            <a:endParaRPr kumimoji="0" lang="pt-BR" sz="2400"/>
          </a:p>
          <a:p>
            <a:pPr algn="just">
              <a:lnSpc>
                <a:spcPct val="90000"/>
              </a:lnSpc>
            </a:pPr>
            <a:r>
              <a:rPr kumimoji="0" lang="pt-BR" sz="2400"/>
              <a:t>c) trabalham juntos.". </a:t>
            </a:r>
            <a:endParaRPr lang="pt-BR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z="2000" i="1">
                <a:solidFill>
                  <a:schemeClr val="accent2"/>
                </a:solidFill>
                <a:sym typeface="Symbol" pitchFamily="18" charset="2"/>
              </a:rPr>
              <a:t>i  a</a:t>
            </a:r>
            <a:r>
              <a:rPr kumimoji="0" lang="pt-BR">
                <a:sym typeface="Symbol" pitchFamily="18" charset="2"/>
              </a:rPr>
              <a:t> </a:t>
            </a:r>
            <a:r>
              <a:rPr kumimoji="0" lang="pt-BR"/>
              <a:t>Dillenbourgh discrimina três formas básicas de simetria: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kumimoji="0" lang="pt-BR" sz="2800" b="1"/>
          </a:p>
          <a:p>
            <a:r>
              <a:rPr kumimoji="0" lang="pt-BR" sz="2800" b="1"/>
              <a:t>Simetria de ação</a:t>
            </a:r>
            <a:r>
              <a:rPr kumimoji="0" lang="pt-BR" sz="2800"/>
              <a:t>;</a:t>
            </a:r>
          </a:p>
          <a:p>
            <a:r>
              <a:rPr kumimoji="0" lang="pt-BR" sz="2800" b="1"/>
              <a:t>Simetria de conhecimento</a:t>
            </a:r>
            <a:r>
              <a:rPr kumimoji="0" lang="pt-BR" sz="2800"/>
              <a:t> (ou habilidades ou desenvolvimento);</a:t>
            </a:r>
          </a:p>
          <a:p>
            <a:r>
              <a:rPr kumimoji="0" lang="pt-BR" sz="2800" b="1"/>
              <a:t>Simetria de status</a:t>
            </a:r>
            <a:r>
              <a:rPr kumimoji="0" lang="pt-BR" sz="2800"/>
              <a:t>.</a:t>
            </a:r>
          </a:p>
          <a:p>
            <a:endParaRPr kumimoji="0" lang="pt-BR" sz="2800"/>
          </a:p>
          <a:p>
            <a:pPr>
              <a:buFont typeface="Monotype Sorts" pitchFamily="2" charset="2"/>
              <a:buNone/>
            </a:pPr>
            <a:r>
              <a:rPr lang="pt-BR"/>
              <a:t>tanto no nível objetivo quanto subjetivo</a:t>
            </a:r>
          </a:p>
          <a:p>
            <a:endParaRPr lang="pt-B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z="2000" i="1">
                <a:solidFill>
                  <a:schemeClr val="accent2"/>
                </a:solidFill>
                <a:sym typeface="Symbol" pitchFamily="18" charset="2"/>
              </a:rPr>
              <a:t>i  b</a:t>
            </a:r>
            <a:r>
              <a:rPr kumimoji="0" lang="pt-BR">
                <a:sym typeface="Symbol" pitchFamily="18" charset="2"/>
              </a:rPr>
              <a:t> </a:t>
            </a:r>
            <a:r>
              <a:rPr lang="pt-BR"/>
              <a:t>presença? de objetivos comuns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772400" cy="1066800"/>
          </a:xfrm>
        </p:spPr>
        <p:txBody>
          <a:bodyPr/>
          <a:lstStyle/>
          <a:p>
            <a:pPr lvl="1"/>
            <a:r>
              <a:rPr lang="pt-BR"/>
              <a:t>Propriedades emergentes de ação involuntária dos membros de uma comunidade...</a:t>
            </a:r>
          </a:p>
          <a:p>
            <a:endParaRPr lang="pt-BR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143000" y="3124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pt-BR" sz="2000" i="1">
                <a:solidFill>
                  <a:schemeClr val="accent2"/>
                </a:solidFill>
                <a:sym typeface="Symbol" pitchFamily="18" charset="2"/>
              </a:rPr>
              <a:t>i  c</a:t>
            </a:r>
            <a:r>
              <a:rPr lang="pt-BR" sz="4400">
                <a:solidFill>
                  <a:schemeClr val="tx2"/>
                </a:solidFill>
                <a:sym typeface="Symbol" pitchFamily="18" charset="2"/>
              </a:rPr>
              <a:t> </a:t>
            </a:r>
            <a:r>
              <a:rPr lang="pt-BR" sz="4400">
                <a:solidFill>
                  <a:schemeClr val="bg2"/>
                </a:solidFill>
              </a:rPr>
              <a:t>Divisão do trabalho</a:t>
            </a:r>
            <a:r>
              <a:rPr lang="pt-BR" sz="4400"/>
              <a:t> 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143000" y="4114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FontTx/>
              <a:buChar char="–"/>
            </a:pPr>
            <a:r>
              <a:rPr kumimoji="1" lang="pt-BR" sz="2800"/>
              <a:t> tarefas integradas e interdependentes ou tarefas divididas e hierarquizadas 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90000"/>
              <a:buFont typeface="Monotype Sorts" pitchFamily="2" charset="2"/>
              <a:buChar char="4"/>
            </a:pPr>
            <a:endParaRPr kumimoji="1" lang="pt-BR"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>
                <a:solidFill>
                  <a:schemeClr val="tx1"/>
                </a:solidFill>
              </a:rPr>
              <a:t>ii)Interações caracterizadas como colaborativas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114800"/>
          </a:xfrm>
        </p:spPr>
        <p:txBody>
          <a:bodyPr/>
          <a:lstStyle/>
          <a:p>
            <a:pPr algn="just"/>
            <a:r>
              <a:rPr kumimoji="0" lang="pt-BR" i="1"/>
              <a:t>interatividade</a:t>
            </a:r>
            <a:r>
              <a:rPr kumimoji="0" lang="pt-BR"/>
              <a:t>,</a:t>
            </a:r>
          </a:p>
          <a:p>
            <a:pPr lvl="1"/>
            <a:r>
              <a:rPr kumimoji="0" lang="pt-BR" sz="2000"/>
              <a:t>nível de influência cognitiva mútua (Piaget destaca ainda- intensidade dos valores - trocas energéticas intensas )</a:t>
            </a:r>
            <a:endParaRPr kumimoji="0" lang="pt-BR" sz="2400"/>
          </a:p>
          <a:p>
            <a:pPr algn="just"/>
            <a:r>
              <a:rPr kumimoji="0" lang="pt-BR"/>
              <a:t> </a:t>
            </a:r>
            <a:r>
              <a:rPr kumimoji="0" lang="pt-BR" i="1"/>
              <a:t>sincronicidade,</a:t>
            </a:r>
            <a:r>
              <a:rPr kumimoji="0" lang="pt-BR"/>
              <a:t> </a:t>
            </a:r>
          </a:p>
          <a:p>
            <a:pPr lvl="1"/>
            <a:r>
              <a:rPr kumimoji="0" lang="pt-BR" sz="2000"/>
              <a:t>(não como parâmetro técnico mas uma regra social...) - </a:t>
            </a:r>
            <a:r>
              <a:rPr kumimoji="0" lang="pt-BR" sz="1800"/>
              <a:t>como </a:t>
            </a:r>
            <a:r>
              <a:rPr kumimoji="0" lang="pt-BR" sz="2000"/>
              <a:t>um contrato meta-comunicativo </a:t>
            </a:r>
            <a:r>
              <a:rPr kumimoji="0" lang="pt-BR" sz="2400"/>
              <a:t> </a:t>
            </a:r>
          </a:p>
          <a:p>
            <a:pPr algn="just"/>
            <a:r>
              <a:rPr kumimoji="0" lang="pt-BR" i="1"/>
              <a:t>negociação</a:t>
            </a:r>
            <a:endParaRPr kumimoji="0" lang="pt-BR"/>
          </a:p>
          <a:p>
            <a:pPr lvl="1"/>
            <a:r>
              <a:rPr kumimoji="0" lang="pt-BR" sz="2000"/>
              <a:t>(desentimento x desacordo) </a:t>
            </a:r>
            <a:r>
              <a:rPr kumimoji="0" lang="pt-BR" sz="2000" i="1"/>
              <a:t>- </a:t>
            </a:r>
            <a:r>
              <a:rPr kumimoji="0" lang="pt-BR" sz="2000"/>
              <a:t>esforço colaborativo ótimo -&gt; esforços precisam estar subordinados à efetiva realização da tarefa.</a:t>
            </a:r>
            <a:endParaRPr kumimoji="0" lang="pt-BR"/>
          </a:p>
          <a:p>
            <a:endParaRPr lang="pt-B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>
                <a:solidFill>
                  <a:schemeClr val="tx1"/>
                </a:solidFill>
              </a:rPr>
              <a:t>iii)Processos caracterizados como colaborativos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 sz="2800" b="1">
                <a:solidFill>
                  <a:schemeClr val="bg2"/>
                </a:solidFill>
              </a:rPr>
              <a:t>Individuais</a:t>
            </a:r>
            <a:r>
              <a:rPr kumimoji="0" lang="en-US" sz="2800"/>
              <a:t>  (</a:t>
            </a:r>
            <a:r>
              <a:rPr kumimoji="0" lang="en-US" sz="2000"/>
              <a:t>processos individuais que ocorrem mais frequentemente quando em grupos – ou porque o trabalho em grupo é interessante</a:t>
            </a:r>
            <a:r>
              <a:rPr kumimoji="0" lang="en-US" sz="2800"/>
              <a:t>)</a:t>
            </a:r>
          </a:p>
          <a:p>
            <a:pPr lvl="1"/>
            <a:r>
              <a:rPr kumimoji="0" lang="pt-BR" sz="2400"/>
              <a:t>Indução - </a:t>
            </a:r>
            <a:r>
              <a:rPr kumimoji="0" lang="pt-BR" sz="1800"/>
              <a:t>o que é conflitante em ambas as representações é mais relevante...produção de representações mais abstratas ...</a:t>
            </a:r>
          </a:p>
          <a:p>
            <a:pPr lvl="1"/>
            <a:r>
              <a:rPr kumimoji="0" lang="pt-BR" sz="2400"/>
              <a:t>Carga cognitiva - </a:t>
            </a:r>
          </a:p>
          <a:p>
            <a:pPr lvl="3"/>
            <a:r>
              <a:rPr kumimoji="0" lang="pt-BR" sz="1800"/>
              <a:t>redução (regulação mútua em pares)</a:t>
            </a:r>
          </a:p>
          <a:p>
            <a:pPr lvl="3"/>
            <a:r>
              <a:rPr kumimoji="0" lang="pt-BR" sz="1800"/>
              <a:t>aumento – grupos maiores (bom sem overload)</a:t>
            </a:r>
          </a:p>
          <a:p>
            <a:pPr lvl="1"/>
            <a:r>
              <a:rPr kumimoji="0" lang="pt-BR" sz="2400"/>
              <a:t>Auto - Explanação</a:t>
            </a:r>
          </a:p>
          <a:p>
            <a:pPr lvl="1"/>
            <a:r>
              <a:rPr kumimoji="0" lang="pt-BR" sz="2400"/>
              <a:t>Conflito– o grupo provoca o conflito (Piaget equilíbrio)</a:t>
            </a:r>
            <a:endParaRPr lang="pt-BR"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>
                <a:solidFill>
                  <a:schemeClr val="tx1"/>
                </a:solidFill>
              </a:rPr>
              <a:t>iii)Processos caracterizados como colaborativos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 b="1">
                <a:solidFill>
                  <a:schemeClr val="bg2"/>
                </a:solidFill>
              </a:rPr>
              <a:t>Grupais</a:t>
            </a:r>
            <a:r>
              <a:rPr kumimoji="0" lang="en-US"/>
              <a:t>  (</a:t>
            </a:r>
            <a:r>
              <a:rPr kumimoji="0" lang="en-US" sz="2400"/>
              <a:t>específicos nas interações sociais</a:t>
            </a:r>
            <a:r>
              <a:rPr kumimoji="0" lang="en-US"/>
              <a:t>)</a:t>
            </a:r>
          </a:p>
          <a:p>
            <a:pPr lvl="1"/>
            <a:r>
              <a:rPr kumimoji="0" lang="pt-BR"/>
              <a:t>  Internalização – inter </a:t>
            </a:r>
            <a:r>
              <a:rPr kumimoji="0" lang="pt-BR">
                <a:sym typeface="Symbol" pitchFamily="18" charset="2"/>
              </a:rPr>
              <a:t></a:t>
            </a:r>
            <a:r>
              <a:rPr kumimoji="0" lang="pt-BR"/>
              <a:t> intra</a:t>
            </a:r>
          </a:p>
          <a:p>
            <a:pPr lvl="2"/>
            <a:r>
              <a:rPr kumimoji="0" lang="pt-BR"/>
              <a:t>(por enquanto é mais um efeito do que um processo claramente explicado...)</a:t>
            </a:r>
          </a:p>
          <a:p>
            <a:pPr lvl="1"/>
            <a:r>
              <a:rPr kumimoji="0" lang="pt-BR">
                <a:latin typeface="Symbol" pitchFamily="18" charset="2"/>
                <a:cs typeface="Times New Roman" charset="0"/>
              </a:rPr>
              <a:t>- </a:t>
            </a:r>
            <a:r>
              <a:rPr kumimoji="0" lang="pt-BR"/>
              <a:t>Apropriação – </a:t>
            </a:r>
            <a:r>
              <a:rPr kumimoji="0" lang="pt-BR" sz="2400"/>
              <a:t>reintepretação da própria ação ou locução em função do que um parceiro disse ou fez em seguida... </a:t>
            </a:r>
            <a:r>
              <a:rPr kumimoji="0" lang="pt-BR" sz="2400">
                <a:sym typeface="Wingdings" pitchFamily="2" charset="2"/>
              </a:rPr>
              <a:t></a:t>
            </a:r>
            <a:r>
              <a:rPr kumimoji="0" lang="pt-BR" sz="2400"/>
              <a:t> implica na existência de um modelo do parceiro</a:t>
            </a:r>
            <a:r>
              <a:rPr kumimoji="0" lang="pt-BR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z="3600">
                <a:solidFill>
                  <a:schemeClr val="tx1"/>
                </a:solidFill>
              </a:rPr>
              <a:t>iv)Efeitos dos processos Colaborativos</a:t>
            </a:r>
            <a:r>
              <a:rPr kumimoji="0" lang="pt-BR" sz="4000">
                <a:solidFill>
                  <a:schemeClr val="tx1"/>
                </a:solidFill>
              </a:rPr>
              <a:t> </a:t>
            </a:r>
            <a:r>
              <a:rPr kumimoji="0" lang="pt-BR" sz="2400">
                <a:solidFill>
                  <a:schemeClr val="tx1"/>
                </a:solidFill>
              </a:rPr>
              <a:t>(Dilenbourg – excessivamente crítico na minha opinião)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pt-BR"/>
              <a:t>De que??  (qual é o efeito de tomar um remédio sem definir qual!!!?)</a:t>
            </a:r>
          </a:p>
          <a:p>
            <a:r>
              <a:rPr kumimoji="0" lang="pt-BR"/>
              <a:t>Efeitos de uma particular categoria de interações?</a:t>
            </a:r>
          </a:p>
          <a:p>
            <a:r>
              <a:rPr kumimoji="0" lang="pt-BR"/>
              <a:t>medidas de performance de desempenho de tarefas... (individual ou em grupo?</a:t>
            </a:r>
            <a:endParaRPr kumimoji="0" lang="pt-BR">
              <a:cs typeface="Times New Roman" charset="0"/>
            </a:endParaRPr>
          </a:p>
          <a:p>
            <a:r>
              <a:rPr kumimoji="0" lang="pt-BR">
                <a:cs typeface="Times New Roman" charset="0"/>
              </a:rPr>
              <a:t>h</a:t>
            </a:r>
            <a:r>
              <a:rPr kumimoji="0" lang="pt-BR"/>
              <a:t>abilidade para colaborar??...</a:t>
            </a:r>
            <a:endParaRPr lang="pt-B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609600"/>
            <a:ext cx="7772400" cy="53340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kumimoji="0" lang="pt-BR" sz="2800" i="1"/>
              <a:t>Trabalhar cooperativamente com outros promove uma consciência pública sobre nosso aprendizado de forma que aqueles aspectos do aprendizado que estavam cegos, escondidos ou inconscientes, ficam claros, abertos e conscientes</a:t>
            </a:r>
            <a:r>
              <a:rPr kumimoji="0" lang="pt-BR" sz="2800"/>
              <a:t>.(Dilenbourg, 1999: 17)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kumimoji="0" lang="pt-BR" sz="2800"/>
              <a:t>O esforço comunicativo exigido pelo trabalho em grupo promove que estruturemos e organizemos melhor o que sabemos, torna-nos conscientes sobre o que sabemos, e sobre como chegamos a saber</a:t>
            </a:r>
            <a:endParaRPr lang="pt-BR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609600"/>
            <a:ext cx="7772400" cy="53340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kumimoji="0" lang="pt-BR"/>
              <a:t>. </a:t>
            </a:r>
            <a:r>
              <a:rPr kumimoji="0" lang="pt-BR" i="1"/>
              <a:t>“Tornar as suas estratégias explícitas é a única maneira de participar das estratégias dos outros e assim progressivamente estabelecer uma estratégia conjunta.</a:t>
            </a:r>
            <a:r>
              <a:rPr kumimoji="0" lang="pt-BR"/>
              <a:t>”(Dillenbourg, 1993).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kumimoji="0" lang="pt-BR"/>
              <a:t>O estímulo à expressão livre e grupal deve ser central no design de qualquer sistema de aprendizado cooperativo.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Atividade colaborativa? O que queremos dizer por isso?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772400" cy="4114800"/>
          </a:xfrm>
        </p:spPr>
        <p:txBody>
          <a:bodyPr/>
          <a:lstStyle/>
          <a:p>
            <a:r>
              <a:rPr kumimoji="0" lang="pt-BR"/>
              <a:t>Duas ou maaaaiiiiis pessoas aprendem alguma coisa juntas?</a:t>
            </a:r>
          </a:p>
          <a:p>
            <a:r>
              <a:rPr kumimoji="0" lang="pt-BR"/>
              <a:t>Quando?			</a:t>
            </a:r>
          </a:p>
          <a:p>
            <a:r>
              <a:rPr kumimoji="0" lang="pt-BR"/>
              <a:t>	 20 minutos... 10 Dias ... 1 Ano...</a:t>
            </a:r>
          </a:p>
          <a:p>
            <a:r>
              <a:rPr kumimoji="0" lang="en-US"/>
              <a:t>Social x economicoX cognitivo</a:t>
            </a:r>
          </a:p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600200"/>
            <a:ext cx="6400800" cy="1752600"/>
          </a:xfrm>
        </p:spPr>
        <p:txBody>
          <a:bodyPr/>
          <a:lstStyle/>
          <a:p>
            <a:r>
              <a:rPr kumimoji="0" lang="pt-BR">
                <a:solidFill>
                  <a:schemeClr val="tx1"/>
                </a:solidFill>
              </a:rPr>
              <a:t>Colaboração é “</a:t>
            </a:r>
            <a:r>
              <a:rPr kumimoji="0" lang="pt-BR" i="1">
                <a:solidFill>
                  <a:schemeClr val="tx1"/>
                </a:solidFill>
              </a:rPr>
              <a:t>uma atividade coordenada, síncrona, que é o resultado de uma tentativa contínua de construir e manter uma concepção compartilhada de um problema</a:t>
            </a:r>
            <a:r>
              <a:rPr kumimoji="0" lang="pt-BR">
                <a:solidFill>
                  <a:schemeClr val="tx1"/>
                </a:solidFill>
              </a:rPr>
              <a:t>” (Roschelle &amp; Teasley, 1995.p70)</a:t>
            </a:r>
          </a:p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Cooperação X Colaboração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772400" cy="4114800"/>
          </a:xfrm>
        </p:spPr>
        <p:txBody>
          <a:bodyPr/>
          <a:lstStyle/>
          <a:p>
            <a:pPr algn="just"/>
            <a:r>
              <a:rPr lang="pt-BR" sz="2400"/>
              <a:t>"Cooperação' e 'Colaboração' são às vezes usados como sinônimos, enquanto outros escolásticos usam esses termos distintamente de acordo com o grau de divisão do trabalho. Na cooperação, os parceiros dividem o trabalho, resolvem sub-tarefas separadamente e então unem os resultados parciais em um trabalho final. Na colaboração, os parceiros fazem o trabalho ' juntos'. Apesar de que uma divisão espontânea pode ocorrer quando duas pessoas realmente trabalham juntas: por exemplo, um parceiro pode  responsabilizar-se pelos aspectos de baixo-nível da tarefa enquanto outro focaliza nos aspectos estratégicos (Miyake, 1986)" (tradução da autora). (DILLENBOURG, 1999, p.11).</a:t>
            </a:r>
            <a:endParaRPr lang="pt-BR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5181600" y="2362200"/>
            <a:ext cx="16764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1828800" y="2286000"/>
            <a:ext cx="1828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Questões teóricas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772400" cy="4114800"/>
          </a:xfrm>
        </p:spPr>
        <p:txBody>
          <a:bodyPr/>
          <a:lstStyle/>
          <a:p>
            <a:r>
              <a:rPr kumimoji="0" lang="pt-BR"/>
              <a:t>unidade de análise</a:t>
            </a:r>
          </a:p>
          <a:p>
            <a:pPr lvl="2">
              <a:buFontTx/>
              <a:buNone/>
            </a:pPr>
            <a:r>
              <a:rPr kumimoji="0" lang="pt-BR"/>
              <a:t>  Indivíduos  			Grupo		</a:t>
            </a:r>
          </a:p>
          <a:p>
            <a:pPr lvl="3"/>
            <a:endParaRPr kumimoji="0" lang="pt-BR"/>
          </a:p>
          <a:p>
            <a:pPr lvl="3"/>
            <a:r>
              <a:rPr kumimoji="0" lang="pt-BR"/>
              <a:t>Propriedade emergente das interações sociais</a:t>
            </a:r>
          </a:p>
          <a:p>
            <a:pPr>
              <a:buFont typeface="Monotype Sorts" pitchFamily="2" charset="2"/>
              <a:buNone/>
            </a:pPr>
            <a:r>
              <a:rPr kumimoji="0" lang="pt-BR" sz="2800"/>
              <a:t>Cognição é um produto dos processadores individuais de informação...</a:t>
            </a:r>
            <a:endParaRPr kumimoji="0" lang="pt-BR"/>
          </a:p>
          <a:p>
            <a:pPr>
              <a:buFont typeface="Monotype Sorts" pitchFamily="2" charset="2"/>
              <a:buNone/>
            </a:pPr>
            <a:r>
              <a:rPr kumimoji="0" lang="pt-BR" sz="2800"/>
              <a:t>Melhor em grupo ou sozinho?</a:t>
            </a:r>
          </a:p>
          <a:p>
            <a:pPr>
              <a:buFont typeface="Monotype Sorts" pitchFamily="2" charset="2"/>
              <a:buNone/>
            </a:pPr>
            <a:r>
              <a:rPr kumimoji="0" lang="pt-BR" sz="2800"/>
              <a:t>Depende... de maneira complexa de vários fatores...</a:t>
            </a:r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Questões teóricas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2362200"/>
            <a:ext cx="6324600" cy="3581400"/>
          </a:xfrm>
        </p:spPr>
        <p:txBody>
          <a:bodyPr/>
          <a:lstStyle/>
          <a:p>
            <a:r>
              <a:rPr kumimoji="0" lang="pt-BR">
                <a:solidFill>
                  <a:schemeClr val="bg2"/>
                </a:solidFill>
              </a:rPr>
              <a:t>Construtivista Radical (Maturana )</a:t>
            </a:r>
            <a:endParaRPr kumimoji="0" lang="pt-BR"/>
          </a:p>
          <a:p>
            <a:r>
              <a:rPr kumimoji="0" lang="pt-BR"/>
              <a:t>Sócio-construtivista	 (Piaget)</a:t>
            </a:r>
          </a:p>
          <a:p>
            <a:r>
              <a:rPr kumimoji="0" lang="pt-BR"/>
              <a:t>Sócio cultural (Vygotsky)	     </a:t>
            </a:r>
          </a:p>
          <a:p>
            <a:r>
              <a:rPr kumimoji="0" lang="pt-BR"/>
              <a:t>Distributed cognition (</a:t>
            </a:r>
            <a:r>
              <a:rPr kumimoji="0" lang="pt-BR" sz="2400"/>
              <a:t>Grupo de Leeds-Genebra</a:t>
            </a:r>
            <a:r>
              <a:rPr kumimoji="0" lang="pt-BR"/>
              <a:t>)</a:t>
            </a:r>
          </a:p>
          <a:p>
            <a:r>
              <a:rPr kumimoji="0" lang="pt-BR">
                <a:solidFill>
                  <a:schemeClr val="bg2"/>
                </a:solidFill>
              </a:rPr>
              <a:t>Ecologias Cognitivas (Lattour)</a:t>
            </a:r>
            <a:r>
              <a:rPr kumimoji="0" lang="pt-BR"/>
              <a:t> </a:t>
            </a:r>
          </a:p>
        </p:txBody>
      </p:sp>
      <p:sp>
        <p:nvSpPr>
          <p:cNvPr id="19474" name="AutoShape 18"/>
          <p:cNvSpPr>
            <a:spLocks noChangeArrowheads="1"/>
          </p:cNvSpPr>
          <p:nvPr/>
        </p:nvSpPr>
        <p:spPr bwMode="auto">
          <a:xfrm rot="-5400000">
            <a:off x="-190500" y="3543300"/>
            <a:ext cx="3733800" cy="914400"/>
          </a:xfrm>
          <a:prstGeom prst="leftRightArrow">
            <a:avLst>
              <a:gd name="adj1" fmla="val 71111"/>
              <a:gd name="adj2" fmla="val 598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1066800" y="1676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Indivíduo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1219200" y="5943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Grupo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Construtivista 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772400" cy="485775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kumimoji="0" lang="pt-BR" sz="2800"/>
          </a:p>
          <a:p>
            <a:pPr>
              <a:lnSpc>
                <a:spcPct val="80000"/>
              </a:lnSpc>
            </a:pPr>
            <a:r>
              <a:rPr kumimoji="0" lang="pt-BR" sz="2800"/>
              <a:t>conflito e coordenação de pontos de vista (descentração)</a:t>
            </a:r>
          </a:p>
          <a:p>
            <a:pPr>
              <a:lnSpc>
                <a:spcPct val="80000"/>
              </a:lnSpc>
            </a:pPr>
            <a:r>
              <a:rPr kumimoji="0" lang="pt-BR" sz="2800"/>
              <a:t>Ímpeto para solucionar o conflito sócio cognitivo - </a:t>
            </a:r>
            <a:r>
              <a:rPr kumimoji="0" lang="pt-BR" sz="2400"/>
              <a:t>Pares com diferenças nos estágios de desenvolvimento</a:t>
            </a:r>
            <a:r>
              <a:rPr kumimoji="0" lang="pt-BR" sz="2800"/>
              <a:t>... </a:t>
            </a:r>
            <a:r>
              <a:rPr kumimoji="0" lang="pt-BR" sz="2400">
                <a:solidFill>
                  <a:schemeClr val="bg2"/>
                </a:solidFill>
              </a:rPr>
              <a:t>(eu não concordo - diferentes hipóteses sim</a:t>
            </a:r>
            <a:r>
              <a:rPr kumimoji="0" lang="pt-BR" sz="2000">
                <a:solidFill>
                  <a:schemeClr val="bg2"/>
                </a:solidFill>
              </a:rPr>
              <a:t>...)</a:t>
            </a:r>
            <a:r>
              <a:rPr kumimoji="0" lang="pt-BR" sz="2800">
                <a:solidFill>
                  <a:schemeClr val="bg2"/>
                </a:solidFill>
              </a:rPr>
              <a:t> - </a:t>
            </a:r>
            <a:r>
              <a:rPr kumimoji="0" lang="pt-BR" sz="2800"/>
              <a:t>dois erros podem fazer o acerto...</a:t>
            </a:r>
            <a:r>
              <a:rPr kumimoji="0" lang="pt-BR" sz="2800">
                <a:solidFill>
                  <a:schemeClr val="bg2"/>
                </a:solidFill>
              </a:rPr>
              <a:t> - </a:t>
            </a:r>
            <a:r>
              <a:rPr kumimoji="0" lang="pt-BR" sz="2800"/>
              <a:t>       </a:t>
            </a:r>
          </a:p>
          <a:p>
            <a:pPr>
              <a:lnSpc>
                <a:spcPct val="80000"/>
              </a:lnSpc>
            </a:pPr>
            <a:r>
              <a:rPr kumimoji="0" lang="pt-BR" sz="2800"/>
              <a:t>coordenação de respostas e não imitação</a:t>
            </a:r>
          </a:p>
          <a:p>
            <a:pPr>
              <a:lnSpc>
                <a:spcPct val="80000"/>
              </a:lnSpc>
            </a:pPr>
            <a:r>
              <a:rPr kumimoji="0" lang="pt-BR" sz="2800"/>
              <a:t>múltiplas representações... !</a:t>
            </a:r>
          </a:p>
          <a:p>
            <a:pPr>
              <a:lnSpc>
                <a:spcPct val="80000"/>
              </a:lnSpc>
            </a:pPr>
            <a:r>
              <a:rPr kumimoji="0" lang="pt-BR" sz="2800"/>
              <a:t>talvez não desacordo  </a:t>
            </a:r>
            <a:r>
              <a:rPr kumimoji="0" lang="pt-BR" sz="2800">
                <a:sym typeface="Wingdings" pitchFamily="2" charset="2"/>
              </a:rPr>
              <a:t></a:t>
            </a:r>
            <a:r>
              <a:rPr kumimoji="0" lang="pt-BR" sz="2800"/>
              <a:t>   mas a comunicação gerada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kumimoji="0" lang="pt-BR" sz="2000"/>
              <a:t>      </a:t>
            </a:r>
          </a:p>
          <a:p>
            <a:pPr lvl="4">
              <a:lnSpc>
                <a:spcPct val="80000"/>
              </a:lnSpc>
            </a:pPr>
            <a:r>
              <a:rPr kumimoji="0" lang="pt-BR" sz="1800"/>
              <a:t>  papel da comunicação  </a:t>
            </a:r>
            <a:r>
              <a:rPr kumimoji="0" lang="pt-BR" sz="1800">
                <a:sym typeface="Wingdings" pitchFamily="2" charset="2"/>
              </a:rPr>
              <a:t></a:t>
            </a:r>
            <a:r>
              <a:rPr kumimoji="0" lang="pt-BR" sz="1800"/>
              <a:t> verbalização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pt-BR" sz="2800"/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5105400" y="685800"/>
            <a:ext cx="1485900" cy="631825"/>
            <a:chOff x="1701" y="11067"/>
            <a:chExt cx="2340" cy="996"/>
          </a:xfrm>
        </p:grpSpPr>
        <p:sp>
          <p:nvSpPr>
            <p:cNvPr id="20485" name="Oval 5"/>
            <p:cNvSpPr>
              <a:spLocks noChangeArrowheads="1"/>
            </p:cNvSpPr>
            <p:nvPr/>
          </p:nvSpPr>
          <p:spPr bwMode="auto">
            <a:xfrm>
              <a:off x="1701" y="11523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486" name="Oval 6"/>
            <p:cNvSpPr>
              <a:spLocks noChangeArrowheads="1"/>
            </p:cNvSpPr>
            <p:nvPr/>
          </p:nvSpPr>
          <p:spPr bwMode="auto">
            <a:xfrm>
              <a:off x="3501" y="11523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2241" y="11883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 flipH="1">
              <a:off x="2241" y="11703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 flipH="1">
              <a:off x="2061" y="11067"/>
              <a:ext cx="18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 flipH="1">
              <a:off x="1701" y="11067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auto">
            <a:xfrm>
              <a:off x="1701" y="11247"/>
              <a:ext cx="1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>
                <a:solidFill>
                  <a:schemeClr val="tx1"/>
                </a:solidFill>
              </a:rPr>
              <a:t>Sócio Cultural</a:t>
            </a:r>
            <a:br>
              <a:rPr kumimoji="0" lang="pt-BR">
                <a:solidFill>
                  <a:schemeClr val="tx1"/>
                </a:solidFill>
              </a:rPr>
            </a:br>
            <a:r>
              <a:rPr kumimoji="0" lang="pt-BR" sz="2800">
                <a:solidFill>
                  <a:schemeClr val="tx1"/>
                </a:solidFill>
              </a:rPr>
              <a:t>teoria da atividade</a:t>
            </a:r>
            <a:r>
              <a:rPr kumimoji="0" lang="pt-BR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kumimoji="0" lang="pt-BR" sz="2800"/>
              <a:t>Internalização de processos inter-sociais</a:t>
            </a:r>
          </a:p>
          <a:p>
            <a:pPr>
              <a:lnSpc>
                <a:spcPct val="90000"/>
              </a:lnSpc>
            </a:pPr>
            <a:r>
              <a:rPr kumimoji="0" lang="pt-BR" sz="2800"/>
              <a:t>Fala social </a:t>
            </a:r>
            <a:r>
              <a:rPr kumimoji="0" lang="pt-BR" sz="2800">
                <a:sym typeface="Wingdings" pitchFamily="2" charset="2"/>
              </a:rPr>
              <a:t></a:t>
            </a:r>
            <a:r>
              <a:rPr kumimoji="0" lang="pt-BR" sz="2800"/>
              <a:t> fala interna auto-reguladora</a:t>
            </a:r>
          </a:p>
          <a:p>
            <a:pPr>
              <a:lnSpc>
                <a:spcPct val="90000"/>
              </a:lnSpc>
            </a:pPr>
            <a:r>
              <a:rPr kumimoji="0" lang="pt-BR" sz="2800"/>
              <a:t>Imitação</a:t>
            </a:r>
            <a:r>
              <a:rPr kumimoji="0" lang="pt-BR" sz="1800"/>
              <a:t>? Com transformação ou Apropriação...</a:t>
            </a:r>
          </a:p>
          <a:p>
            <a:pPr>
              <a:lnSpc>
                <a:spcPct val="90000"/>
              </a:lnSpc>
            </a:pPr>
            <a:r>
              <a:rPr kumimoji="0" lang="pt-BR" sz="2800"/>
              <a:t>Assimilação socialmente orientada e coordenada...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kumimoji="0" lang="pt-BR" sz="2000"/>
              <a:t>      Ação1A  </a:t>
            </a:r>
            <a:r>
              <a:rPr kumimoji="0" lang="pt-BR" sz="2000">
                <a:sym typeface="Wingdings" pitchFamily="2" charset="2"/>
              </a:rPr>
              <a:t></a:t>
            </a:r>
            <a:r>
              <a:rPr kumimoji="0" lang="pt-BR" sz="2000"/>
              <a:t>   Ação2B (interpreta 1A) </a:t>
            </a:r>
            <a:r>
              <a:rPr kumimoji="0" lang="pt-BR" sz="2000">
                <a:sym typeface="Wingdings" pitchFamily="2" charset="2"/>
              </a:rPr>
              <a:t></a:t>
            </a:r>
            <a:r>
              <a:rPr kumimoji="0" lang="en-US" sz="2000"/>
              <a:t>                                                                                           Ação3A (int 2B)(interpreta B interpretando 1A)(reinterpreta1A)</a:t>
            </a:r>
            <a:r>
              <a:rPr kumimoji="0" lang="pt-BR" sz="2000">
                <a:sym typeface="Wingdings" pitchFamily="2" charset="2"/>
              </a:rPr>
              <a:t></a:t>
            </a:r>
            <a:r>
              <a:rPr kumimoji="0" lang="en-US" sz="2000"/>
              <a:t> .....</a:t>
            </a:r>
            <a:r>
              <a:rPr kumimoji="0" lang="en-US" sz="2800"/>
              <a:t> </a:t>
            </a:r>
          </a:p>
          <a:p>
            <a:pPr>
              <a:lnSpc>
                <a:spcPct val="90000"/>
              </a:lnSpc>
            </a:pPr>
            <a:r>
              <a:rPr kumimoji="0" lang="en-US" sz="2800"/>
              <a:t>Artefatos e instrumentos passam a ser considerados como parte integrante do processo de mediação interpessoal.                                                                           </a:t>
            </a:r>
          </a:p>
          <a:p>
            <a:pPr>
              <a:lnSpc>
                <a:spcPct val="90000"/>
              </a:lnSpc>
            </a:pPr>
            <a:endParaRPr kumimoji="0" lang="pt-BR" sz="1800"/>
          </a:p>
        </p:txBody>
      </p:sp>
      <p:grpSp>
        <p:nvGrpSpPr>
          <p:cNvPr id="21508" name="Group 4"/>
          <p:cNvGrpSpPr>
            <a:grpSpLocks/>
          </p:cNvGrpSpPr>
          <p:nvPr/>
        </p:nvGrpSpPr>
        <p:grpSpPr bwMode="auto">
          <a:xfrm>
            <a:off x="5486400" y="533400"/>
            <a:ext cx="1828800" cy="1485900"/>
            <a:chOff x="5301" y="10707"/>
            <a:chExt cx="2880" cy="2340"/>
          </a:xfrm>
        </p:grpSpPr>
        <p:sp>
          <p:nvSpPr>
            <p:cNvPr id="21509" name="Oval 5"/>
            <p:cNvSpPr>
              <a:spLocks noChangeArrowheads="1"/>
            </p:cNvSpPr>
            <p:nvPr/>
          </p:nvSpPr>
          <p:spPr bwMode="auto">
            <a:xfrm>
              <a:off x="6381" y="11427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0" name="Line 6"/>
            <p:cNvSpPr>
              <a:spLocks noChangeShapeType="1"/>
            </p:cNvSpPr>
            <p:nvPr/>
          </p:nvSpPr>
          <p:spPr bwMode="auto">
            <a:xfrm flipV="1">
              <a:off x="6741" y="11067"/>
              <a:ext cx="1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 flipH="1">
              <a:off x="6381" y="1106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2" name="Line 8"/>
            <p:cNvSpPr>
              <a:spLocks noChangeShapeType="1"/>
            </p:cNvSpPr>
            <p:nvPr/>
          </p:nvSpPr>
          <p:spPr bwMode="auto">
            <a:xfrm>
              <a:off x="6381" y="11067"/>
              <a:ext cx="1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3" name="Oval 9"/>
            <p:cNvSpPr>
              <a:spLocks noChangeArrowheads="1"/>
            </p:cNvSpPr>
            <p:nvPr/>
          </p:nvSpPr>
          <p:spPr bwMode="auto">
            <a:xfrm>
              <a:off x="5301" y="10887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4" name="Oval 10"/>
            <p:cNvSpPr>
              <a:spLocks noChangeArrowheads="1"/>
            </p:cNvSpPr>
            <p:nvPr/>
          </p:nvSpPr>
          <p:spPr bwMode="auto">
            <a:xfrm>
              <a:off x="5841" y="12507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5" name="Oval 11"/>
            <p:cNvSpPr>
              <a:spLocks noChangeArrowheads="1"/>
            </p:cNvSpPr>
            <p:nvPr/>
          </p:nvSpPr>
          <p:spPr bwMode="auto">
            <a:xfrm>
              <a:off x="7641" y="10707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6" name="Oval 12"/>
            <p:cNvSpPr>
              <a:spLocks noChangeArrowheads="1"/>
            </p:cNvSpPr>
            <p:nvPr/>
          </p:nvSpPr>
          <p:spPr bwMode="auto">
            <a:xfrm>
              <a:off x="7461" y="12147"/>
              <a:ext cx="540" cy="5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>
              <a:off x="5841" y="11247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8" name="Line 14"/>
            <p:cNvSpPr>
              <a:spLocks noChangeShapeType="1"/>
            </p:cNvSpPr>
            <p:nvPr/>
          </p:nvSpPr>
          <p:spPr bwMode="auto">
            <a:xfrm flipV="1">
              <a:off x="6201" y="11967"/>
              <a:ext cx="36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19" name="Line 15"/>
            <p:cNvSpPr>
              <a:spLocks noChangeShapeType="1"/>
            </p:cNvSpPr>
            <p:nvPr/>
          </p:nvSpPr>
          <p:spPr bwMode="auto">
            <a:xfrm flipH="1" flipV="1">
              <a:off x="6921" y="11787"/>
              <a:ext cx="54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520" name="Line 16"/>
            <p:cNvSpPr>
              <a:spLocks noChangeShapeType="1"/>
            </p:cNvSpPr>
            <p:nvPr/>
          </p:nvSpPr>
          <p:spPr bwMode="auto">
            <a:xfrm flipH="1">
              <a:off x="6921" y="11067"/>
              <a:ext cx="7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Cognição Distribuída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09800"/>
            <a:ext cx="7772400" cy="4114800"/>
          </a:xfrm>
        </p:spPr>
        <p:txBody>
          <a:bodyPr/>
          <a:lstStyle/>
          <a:p>
            <a:r>
              <a:rPr kumimoji="0" lang="pt-BR"/>
              <a:t>Ambiente = (contexto social e físico)                                                                  </a:t>
            </a:r>
          </a:p>
          <a:p>
            <a:r>
              <a:rPr kumimoji="0" lang="pt-BR"/>
              <a:t>Sistema cognitivo único  </a:t>
            </a:r>
            <a:r>
              <a:rPr kumimoji="0" lang="pt-BR">
                <a:sym typeface="Wingdings" pitchFamily="2" charset="2"/>
              </a:rPr>
              <a:t></a:t>
            </a:r>
            <a:r>
              <a:rPr kumimoji="0" lang="pt-BR"/>
              <a:t>  nova unidade...</a:t>
            </a:r>
          </a:p>
          <a:p>
            <a:r>
              <a:rPr kumimoji="0" lang="pt-BR"/>
              <a:t>Concepções emergentes são um produto do grupo</a:t>
            </a:r>
          </a:p>
          <a:p>
            <a:endParaRPr kumimoji="0" lang="pt-BR"/>
          </a:p>
          <a:p>
            <a:endParaRPr lang="pt-BR"/>
          </a:p>
        </p:txBody>
      </p:sp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6477000" y="457200"/>
            <a:ext cx="1714500" cy="1712913"/>
            <a:chOff x="1341" y="6014"/>
            <a:chExt cx="2700" cy="2699"/>
          </a:xfrm>
        </p:grpSpPr>
        <p:sp>
          <p:nvSpPr>
            <p:cNvPr id="22534" name="Freeform 6"/>
            <p:cNvSpPr>
              <a:spLocks/>
            </p:cNvSpPr>
            <p:nvPr/>
          </p:nvSpPr>
          <p:spPr bwMode="auto">
            <a:xfrm>
              <a:off x="1920" y="6144"/>
              <a:ext cx="1905" cy="1873"/>
            </a:xfrm>
            <a:custGeom>
              <a:avLst/>
              <a:gdLst/>
              <a:ahLst/>
              <a:cxnLst>
                <a:cxn ang="0">
                  <a:pos x="165" y="238"/>
                </a:cxn>
                <a:cxn ang="0">
                  <a:pos x="465" y="178"/>
                </a:cxn>
                <a:cxn ang="0">
                  <a:pos x="810" y="103"/>
                </a:cxn>
                <a:cxn ang="0">
                  <a:pos x="1095" y="58"/>
                </a:cxn>
                <a:cxn ang="0">
                  <a:pos x="1530" y="13"/>
                </a:cxn>
                <a:cxn ang="0">
                  <a:pos x="1725" y="28"/>
                </a:cxn>
                <a:cxn ang="0">
                  <a:pos x="1755" y="118"/>
                </a:cxn>
                <a:cxn ang="0">
                  <a:pos x="1830" y="373"/>
                </a:cxn>
                <a:cxn ang="0">
                  <a:pos x="1905" y="913"/>
                </a:cxn>
                <a:cxn ang="0">
                  <a:pos x="1725" y="1393"/>
                </a:cxn>
                <a:cxn ang="0">
                  <a:pos x="1755" y="1708"/>
                </a:cxn>
                <a:cxn ang="0">
                  <a:pos x="1620" y="1783"/>
                </a:cxn>
                <a:cxn ang="0">
                  <a:pos x="1050" y="1858"/>
                </a:cxn>
                <a:cxn ang="0">
                  <a:pos x="750" y="1873"/>
                </a:cxn>
                <a:cxn ang="0">
                  <a:pos x="645" y="1858"/>
                </a:cxn>
                <a:cxn ang="0">
                  <a:pos x="555" y="1723"/>
                </a:cxn>
                <a:cxn ang="0">
                  <a:pos x="495" y="1678"/>
                </a:cxn>
                <a:cxn ang="0">
                  <a:pos x="390" y="1558"/>
                </a:cxn>
                <a:cxn ang="0">
                  <a:pos x="300" y="1528"/>
                </a:cxn>
                <a:cxn ang="0">
                  <a:pos x="150" y="1393"/>
                </a:cxn>
                <a:cxn ang="0">
                  <a:pos x="105" y="1288"/>
                </a:cxn>
                <a:cxn ang="0">
                  <a:pos x="75" y="1243"/>
                </a:cxn>
                <a:cxn ang="0">
                  <a:pos x="0" y="1003"/>
                </a:cxn>
                <a:cxn ang="0">
                  <a:pos x="45" y="283"/>
                </a:cxn>
                <a:cxn ang="0">
                  <a:pos x="120" y="88"/>
                </a:cxn>
                <a:cxn ang="0">
                  <a:pos x="180" y="103"/>
                </a:cxn>
                <a:cxn ang="0">
                  <a:pos x="165" y="238"/>
                </a:cxn>
              </a:cxnLst>
              <a:rect l="0" t="0" r="r" b="b"/>
              <a:pathLst>
                <a:path w="1905" h="1873">
                  <a:moveTo>
                    <a:pt x="165" y="238"/>
                  </a:moveTo>
                  <a:cubicBezTo>
                    <a:pt x="297" y="172"/>
                    <a:pt x="203" y="211"/>
                    <a:pt x="465" y="178"/>
                  </a:cubicBezTo>
                  <a:cubicBezTo>
                    <a:pt x="582" y="163"/>
                    <a:pt x="693" y="120"/>
                    <a:pt x="810" y="103"/>
                  </a:cubicBezTo>
                  <a:cubicBezTo>
                    <a:pt x="962" y="52"/>
                    <a:pt x="868" y="75"/>
                    <a:pt x="1095" y="58"/>
                  </a:cubicBezTo>
                  <a:cubicBezTo>
                    <a:pt x="1235" y="23"/>
                    <a:pt x="1386" y="26"/>
                    <a:pt x="1530" y="13"/>
                  </a:cubicBezTo>
                  <a:cubicBezTo>
                    <a:pt x="1595" y="18"/>
                    <a:pt x="1666" y="0"/>
                    <a:pt x="1725" y="28"/>
                  </a:cubicBezTo>
                  <a:cubicBezTo>
                    <a:pt x="1754" y="41"/>
                    <a:pt x="1745" y="88"/>
                    <a:pt x="1755" y="118"/>
                  </a:cubicBezTo>
                  <a:cubicBezTo>
                    <a:pt x="1783" y="202"/>
                    <a:pt x="1802" y="289"/>
                    <a:pt x="1830" y="373"/>
                  </a:cubicBezTo>
                  <a:cubicBezTo>
                    <a:pt x="1847" y="556"/>
                    <a:pt x="1887" y="731"/>
                    <a:pt x="1905" y="913"/>
                  </a:cubicBezTo>
                  <a:cubicBezTo>
                    <a:pt x="1862" y="1085"/>
                    <a:pt x="1825" y="1244"/>
                    <a:pt x="1725" y="1393"/>
                  </a:cubicBezTo>
                  <a:cubicBezTo>
                    <a:pt x="1753" y="1478"/>
                    <a:pt x="1806" y="1620"/>
                    <a:pt x="1755" y="1708"/>
                  </a:cubicBezTo>
                  <a:cubicBezTo>
                    <a:pt x="1723" y="1764"/>
                    <a:pt x="1668" y="1762"/>
                    <a:pt x="1620" y="1783"/>
                  </a:cubicBezTo>
                  <a:cubicBezTo>
                    <a:pt x="1424" y="1867"/>
                    <a:pt x="1289" y="1847"/>
                    <a:pt x="1050" y="1858"/>
                  </a:cubicBezTo>
                  <a:cubicBezTo>
                    <a:pt x="950" y="1862"/>
                    <a:pt x="850" y="1868"/>
                    <a:pt x="750" y="1873"/>
                  </a:cubicBezTo>
                  <a:cubicBezTo>
                    <a:pt x="715" y="1868"/>
                    <a:pt x="679" y="1868"/>
                    <a:pt x="645" y="1858"/>
                  </a:cubicBezTo>
                  <a:cubicBezTo>
                    <a:pt x="573" y="1837"/>
                    <a:pt x="596" y="1782"/>
                    <a:pt x="555" y="1723"/>
                  </a:cubicBezTo>
                  <a:cubicBezTo>
                    <a:pt x="541" y="1703"/>
                    <a:pt x="513" y="1696"/>
                    <a:pt x="495" y="1678"/>
                  </a:cubicBezTo>
                  <a:cubicBezTo>
                    <a:pt x="457" y="1640"/>
                    <a:pt x="432" y="1590"/>
                    <a:pt x="390" y="1558"/>
                  </a:cubicBezTo>
                  <a:cubicBezTo>
                    <a:pt x="365" y="1539"/>
                    <a:pt x="329" y="1541"/>
                    <a:pt x="300" y="1528"/>
                  </a:cubicBezTo>
                  <a:cubicBezTo>
                    <a:pt x="242" y="1502"/>
                    <a:pt x="204" y="1434"/>
                    <a:pt x="150" y="1393"/>
                  </a:cubicBezTo>
                  <a:cubicBezTo>
                    <a:pt x="133" y="1359"/>
                    <a:pt x="122" y="1322"/>
                    <a:pt x="105" y="1288"/>
                  </a:cubicBezTo>
                  <a:cubicBezTo>
                    <a:pt x="97" y="1272"/>
                    <a:pt x="82" y="1260"/>
                    <a:pt x="75" y="1243"/>
                  </a:cubicBezTo>
                  <a:cubicBezTo>
                    <a:pt x="42" y="1164"/>
                    <a:pt x="27" y="1083"/>
                    <a:pt x="0" y="1003"/>
                  </a:cubicBezTo>
                  <a:cubicBezTo>
                    <a:pt x="11" y="594"/>
                    <a:pt x="6" y="559"/>
                    <a:pt x="45" y="283"/>
                  </a:cubicBezTo>
                  <a:cubicBezTo>
                    <a:pt x="59" y="184"/>
                    <a:pt x="41" y="140"/>
                    <a:pt x="120" y="88"/>
                  </a:cubicBezTo>
                  <a:cubicBezTo>
                    <a:pt x="140" y="93"/>
                    <a:pt x="164" y="90"/>
                    <a:pt x="180" y="103"/>
                  </a:cubicBezTo>
                  <a:cubicBezTo>
                    <a:pt x="243" y="156"/>
                    <a:pt x="195" y="187"/>
                    <a:pt x="165" y="23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35" name="Oval 7"/>
            <p:cNvSpPr>
              <a:spLocks noChangeArrowheads="1"/>
            </p:cNvSpPr>
            <p:nvPr/>
          </p:nvSpPr>
          <p:spPr bwMode="auto">
            <a:xfrm>
              <a:off x="2781" y="6734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36" name="Oval 8"/>
            <p:cNvSpPr>
              <a:spLocks noChangeArrowheads="1"/>
            </p:cNvSpPr>
            <p:nvPr/>
          </p:nvSpPr>
          <p:spPr bwMode="auto">
            <a:xfrm>
              <a:off x="3501" y="6014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37" name="Oval 9"/>
            <p:cNvSpPr>
              <a:spLocks noChangeArrowheads="1"/>
            </p:cNvSpPr>
            <p:nvPr/>
          </p:nvSpPr>
          <p:spPr bwMode="auto">
            <a:xfrm>
              <a:off x="3681" y="6734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38" name="Oval 10"/>
            <p:cNvSpPr>
              <a:spLocks noChangeArrowheads="1"/>
            </p:cNvSpPr>
            <p:nvPr/>
          </p:nvSpPr>
          <p:spPr bwMode="auto">
            <a:xfrm>
              <a:off x="3501" y="7633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39" name="Oval 11"/>
            <p:cNvSpPr>
              <a:spLocks noChangeArrowheads="1"/>
            </p:cNvSpPr>
            <p:nvPr/>
          </p:nvSpPr>
          <p:spPr bwMode="auto">
            <a:xfrm>
              <a:off x="2601" y="7813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0" name="Oval 12"/>
            <p:cNvSpPr>
              <a:spLocks noChangeArrowheads="1"/>
            </p:cNvSpPr>
            <p:nvPr/>
          </p:nvSpPr>
          <p:spPr bwMode="auto">
            <a:xfrm>
              <a:off x="1701" y="6914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1" name="Oval 13"/>
            <p:cNvSpPr>
              <a:spLocks noChangeArrowheads="1"/>
            </p:cNvSpPr>
            <p:nvPr/>
          </p:nvSpPr>
          <p:spPr bwMode="auto">
            <a:xfrm>
              <a:off x="1881" y="6194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2" name="Line 14"/>
            <p:cNvSpPr>
              <a:spLocks noChangeShapeType="1"/>
            </p:cNvSpPr>
            <p:nvPr/>
          </p:nvSpPr>
          <p:spPr bwMode="auto">
            <a:xfrm>
              <a:off x="2241" y="6554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3" name="Line 15"/>
            <p:cNvSpPr>
              <a:spLocks noChangeShapeType="1"/>
            </p:cNvSpPr>
            <p:nvPr/>
          </p:nvSpPr>
          <p:spPr bwMode="auto">
            <a:xfrm flipV="1">
              <a:off x="3141" y="6374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4" name="Line 16"/>
            <p:cNvSpPr>
              <a:spLocks noChangeShapeType="1"/>
            </p:cNvSpPr>
            <p:nvPr/>
          </p:nvSpPr>
          <p:spPr bwMode="auto">
            <a:xfrm flipH="1">
              <a:off x="3141" y="6914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5" name="Line 17"/>
            <p:cNvSpPr>
              <a:spLocks noChangeShapeType="1"/>
            </p:cNvSpPr>
            <p:nvPr/>
          </p:nvSpPr>
          <p:spPr bwMode="auto">
            <a:xfrm flipH="1" flipV="1">
              <a:off x="3141" y="7094"/>
              <a:ext cx="36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6" name="Line 18"/>
            <p:cNvSpPr>
              <a:spLocks noChangeShapeType="1"/>
            </p:cNvSpPr>
            <p:nvPr/>
          </p:nvSpPr>
          <p:spPr bwMode="auto">
            <a:xfrm flipV="1">
              <a:off x="2781" y="7094"/>
              <a:ext cx="18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7" name="Line 19"/>
            <p:cNvSpPr>
              <a:spLocks noChangeShapeType="1"/>
            </p:cNvSpPr>
            <p:nvPr/>
          </p:nvSpPr>
          <p:spPr bwMode="auto">
            <a:xfrm flipH="1">
              <a:off x="2061" y="6914"/>
              <a:ext cx="72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8" name="Line 20"/>
            <p:cNvSpPr>
              <a:spLocks noChangeShapeType="1"/>
            </p:cNvSpPr>
            <p:nvPr/>
          </p:nvSpPr>
          <p:spPr bwMode="auto">
            <a:xfrm flipH="1">
              <a:off x="1881" y="7813"/>
              <a:ext cx="36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49" name="Line 21"/>
            <p:cNvSpPr>
              <a:spLocks noChangeShapeType="1"/>
            </p:cNvSpPr>
            <p:nvPr/>
          </p:nvSpPr>
          <p:spPr bwMode="auto">
            <a:xfrm flipH="1" flipV="1">
              <a:off x="1341" y="7813"/>
              <a:ext cx="54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550" name="Line 22"/>
            <p:cNvSpPr>
              <a:spLocks noChangeShapeType="1"/>
            </p:cNvSpPr>
            <p:nvPr/>
          </p:nvSpPr>
          <p:spPr bwMode="auto">
            <a:xfrm flipV="1">
              <a:off x="1341" y="7454"/>
              <a:ext cx="72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aderno.pot">
  <a:themeElements>
    <a:clrScheme name="Caderno.pot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Caderno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derno.pot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derno.pot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derno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derno.pot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Office\Modelos\Estruturas de apresentação\CADERNO.POT</Template>
  <TotalTime>408</TotalTime>
  <Words>866</Words>
  <Application>Microsoft Office PowerPoint</Application>
  <PresentationFormat>Apresentação na tela (4:3)</PresentationFormat>
  <Paragraphs>97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Times New Roman</vt:lpstr>
      <vt:lpstr>Monotype Sorts</vt:lpstr>
      <vt:lpstr>Wingdings</vt:lpstr>
      <vt:lpstr>Symbol</vt:lpstr>
      <vt:lpstr>Caderno.pot</vt:lpstr>
      <vt:lpstr>Cooperação na Prática</vt:lpstr>
      <vt:lpstr>Atividade colaborativa? O que queremos dizer por isso?</vt:lpstr>
      <vt:lpstr>Slide 3</vt:lpstr>
      <vt:lpstr>Cooperação X Colaboração</vt:lpstr>
      <vt:lpstr>Questões teóricas</vt:lpstr>
      <vt:lpstr>Questões teóricas</vt:lpstr>
      <vt:lpstr>Construtivista  </vt:lpstr>
      <vt:lpstr>Sócio Cultural teoria da atividade </vt:lpstr>
      <vt:lpstr>Cognição Distribuída</vt:lpstr>
      <vt:lpstr> O que é mesmo cooperação? quatro aspectos que caracterizam a ação colaborativa:</vt:lpstr>
      <vt:lpstr>i) situações caracterizadas como colaborativas (Dilenbourg)</vt:lpstr>
      <vt:lpstr>i  a Dillenbourgh discrimina três formas básicas de simetria:</vt:lpstr>
      <vt:lpstr>i  b presença? de objetivos comuns</vt:lpstr>
      <vt:lpstr>ii)Interações caracterizadas como colaborativas</vt:lpstr>
      <vt:lpstr>iii)Processos caracterizados como colaborativos</vt:lpstr>
      <vt:lpstr>iii)Processos caracterizados como colaborativos</vt:lpstr>
      <vt:lpstr>iv)Efeitos dos processos Colaborativos (Dilenbourg – excessivamente crítico na minha opinião)</vt:lpstr>
      <vt:lpstr>Slide 18</vt:lpstr>
      <vt:lpstr>Slide 19</vt:lpstr>
    </vt:vector>
  </TitlesOfParts>
  <Company>edla&amp;cia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Cooperação na Prática</dc:title>
  <dc:creator>zeca</dc:creator>
  <cp:lastModifiedBy>Adriana</cp:lastModifiedBy>
  <cp:revision>9</cp:revision>
  <dcterms:created xsi:type="dcterms:W3CDTF">2002-11-07T18:39:05Z</dcterms:created>
  <dcterms:modified xsi:type="dcterms:W3CDTF">2012-01-12T17:05:18Z</dcterms:modified>
</cp:coreProperties>
</file>