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5" r:id="rId1"/>
  </p:sldMasterIdLst>
  <p:sldIdLst>
    <p:sldId id="256" r:id="rId2"/>
    <p:sldId id="257" r:id="rId3"/>
    <p:sldId id="265" r:id="rId4"/>
    <p:sldId id="261" r:id="rId5"/>
    <p:sldId id="262" r:id="rId6"/>
    <p:sldId id="267" r:id="rId7"/>
    <p:sldId id="263" r:id="rId8"/>
    <p:sldId id="264" r:id="rId9"/>
    <p:sldId id="268" r:id="rId10"/>
    <p:sldId id="269" r:id="rId11"/>
    <p:sldId id="258" r:id="rId12"/>
    <p:sldId id="270" r:id="rId13"/>
    <p:sldId id="271" r:id="rId14"/>
    <p:sldId id="272" r:id="rId15"/>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s-ES_tradnl" smtClean="0"/>
              <a:t>Clic para editar título</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4E278A6A-7089-3B40-A62A-28E0543C1195}" type="datetimeFigureOut">
              <a:rPr lang="es-ES" smtClean="0"/>
              <a:t>11/02/2012</a:t>
            </a:fld>
            <a:endParaRPr lang="es-ES"/>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s-ES"/>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D6CC888B-D9F9-4E54-B722-F151A9F45E95}" type="slidenum">
              <a:rPr lang="en-US" smtClean="0"/>
              <a:t>‹Nº›</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s-ES_tradnl" smtClean="0"/>
              <a:t>Clic para editar título</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4E278A6A-7089-3B40-A62A-28E0543C1195}" type="datetimeFigureOut">
              <a:rPr lang="es-ES" smtClean="0"/>
              <a:t>11/02/2012</a:t>
            </a:fld>
            <a:endParaRPr lang="es-E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s-ES"/>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B9894EC5-7EB1-8743-A290-706677E783A2}" type="slidenum">
              <a:rPr lang="es-ES" smtClean="0"/>
              <a:t>‹Nº›</a:t>
            </a:fld>
            <a:endParaRPr lang="es-E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4E278A6A-7089-3B40-A62A-28E0543C1195}" type="datetimeFigureOut">
              <a:rPr lang="es-ES" smtClean="0"/>
              <a:t>11/02/2012</a:t>
            </a:fld>
            <a:endParaRPr lang="es-E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s-ES"/>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B9894EC5-7EB1-8743-A290-706677E783A2}" type="slidenum">
              <a:rPr lang="es-ES" smtClean="0"/>
              <a:t>‹Nº›</a:t>
            </a:fld>
            <a:endParaRPr lang="es-E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s-ES_tradnl" smtClean="0"/>
              <a:t>Clic para editar título</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4E278A6A-7089-3B40-A62A-28E0543C1195}" type="datetimeFigureOut">
              <a:rPr lang="es-ES" smtClean="0"/>
              <a:t>11/02/2012</a:t>
            </a:fld>
            <a:endParaRPr lang="es-ES"/>
          </a:p>
        </p:txBody>
      </p:sp>
      <p:sp>
        <p:nvSpPr>
          <p:cNvPr id="5" name="Footer Placeholder 4"/>
          <p:cNvSpPr>
            <a:spLocks noGrp="1"/>
          </p:cNvSpPr>
          <p:nvPr>
            <p:ph type="ftr" sz="quarter" idx="11"/>
          </p:nvPr>
        </p:nvSpPr>
        <p:spPr>
          <a:xfrm rot="900000">
            <a:off x="3103620" y="6177546"/>
            <a:ext cx="2392237" cy="365125"/>
          </a:xfrm>
        </p:spPr>
        <p:txBody>
          <a:bodyPr/>
          <a:lstStyle/>
          <a:p>
            <a:endParaRPr lang="es-ES"/>
          </a:p>
        </p:txBody>
      </p:sp>
      <p:sp>
        <p:nvSpPr>
          <p:cNvPr id="6" name="Slide Number Placeholder 5"/>
          <p:cNvSpPr>
            <a:spLocks noGrp="1"/>
          </p:cNvSpPr>
          <p:nvPr>
            <p:ph type="sldNum" sz="quarter" idx="12"/>
          </p:nvPr>
        </p:nvSpPr>
        <p:spPr>
          <a:xfrm rot="900000">
            <a:off x="1265370" y="300797"/>
            <a:ext cx="2287319" cy="365125"/>
          </a:xfrm>
        </p:spPr>
        <p:txBody>
          <a:bodyPr/>
          <a:lstStyle/>
          <a:p>
            <a:fld id="{B9894EC5-7EB1-8743-A290-706677E783A2}" type="slidenum">
              <a:rPr lang="es-ES" smtClean="0"/>
              <a:t>‹Nº›</a:t>
            </a:fld>
            <a:endParaRPr lang="es-E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s-ES_tradnl" smtClean="0"/>
              <a:t>Clic para editar título</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4E278A6A-7089-3B40-A62A-28E0543C1195}" type="datetimeFigureOut">
              <a:rPr lang="es-ES" smtClean="0"/>
              <a:t>11/02/2012</a:t>
            </a:fld>
            <a:endParaRPr lang="es-ES"/>
          </a:p>
        </p:txBody>
      </p:sp>
      <p:sp>
        <p:nvSpPr>
          <p:cNvPr id="5" name="Footer Placeholder 4"/>
          <p:cNvSpPr>
            <a:spLocks noGrp="1"/>
          </p:cNvSpPr>
          <p:nvPr>
            <p:ph type="ftr" sz="quarter" idx="11"/>
          </p:nvPr>
        </p:nvSpPr>
        <p:spPr>
          <a:xfrm rot="900000">
            <a:off x="7056965" y="3170795"/>
            <a:ext cx="1926305" cy="365125"/>
          </a:xfrm>
        </p:spPr>
        <p:txBody>
          <a:bodyPr/>
          <a:lstStyle/>
          <a:p>
            <a:endParaRPr lang="es-ES"/>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B9894EC5-7EB1-8743-A290-706677E783A2}" type="slidenum">
              <a:rPr lang="es-ES" smtClean="0"/>
              <a:t>‹Nº›</a:t>
            </a:fld>
            <a:endParaRPr lang="es-E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s-ES_tradnl" smtClean="0"/>
              <a:t>Clic para editar título</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4E278A6A-7089-3B40-A62A-28E0543C1195}" type="datetimeFigureOut">
              <a:rPr lang="es-ES" smtClean="0"/>
              <a:t>11/02/2012</a:t>
            </a:fld>
            <a:endParaRPr lang="es-E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s-ES"/>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B9894EC5-7EB1-8743-A290-706677E783A2}" type="slidenum">
              <a:rPr lang="es-ES" smtClean="0"/>
              <a:t>‹Nº›</a:t>
            </a:fld>
            <a:endParaRPr lang="es-E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s-ES_tradnl" smtClean="0"/>
              <a:t>Clic para editar título</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4E278A6A-7089-3B40-A62A-28E0543C1195}" type="datetimeFigureOut">
              <a:rPr lang="es-ES" smtClean="0"/>
              <a:t>11/02/2012</a:t>
            </a:fld>
            <a:endParaRPr lang="es-E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s-ES"/>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B9894EC5-7EB1-8743-A290-706677E783A2}" type="slidenum">
              <a:rPr lang="es-ES" smtClean="0"/>
              <a:t>‹Nº›</a:t>
            </a:fld>
            <a:endParaRPr lang="es-E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s-ES_tradnl" smtClean="0"/>
              <a:t>Clic para editar título</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4E278A6A-7089-3B40-A62A-28E0543C1195}" type="datetimeFigureOut">
              <a:rPr lang="es-ES" smtClean="0"/>
              <a:t>11/02/2012</a:t>
            </a:fld>
            <a:endParaRPr lang="es-ES"/>
          </a:p>
        </p:txBody>
      </p:sp>
      <p:sp>
        <p:nvSpPr>
          <p:cNvPr id="4" name="Footer Placeholder 3"/>
          <p:cNvSpPr>
            <a:spLocks noGrp="1"/>
          </p:cNvSpPr>
          <p:nvPr>
            <p:ph type="ftr" sz="quarter" idx="11"/>
          </p:nvPr>
        </p:nvSpPr>
        <p:spPr>
          <a:xfrm rot="900000">
            <a:off x="2493721" y="6101033"/>
            <a:ext cx="3052113" cy="365125"/>
          </a:xfrm>
        </p:spPr>
        <p:txBody>
          <a:bodyPr/>
          <a:lstStyle/>
          <a:p>
            <a:endParaRPr lang="es-ES"/>
          </a:p>
        </p:txBody>
      </p:sp>
      <p:sp>
        <p:nvSpPr>
          <p:cNvPr id="5" name="Slide Number Placeholder 4"/>
          <p:cNvSpPr>
            <a:spLocks noGrp="1"/>
          </p:cNvSpPr>
          <p:nvPr>
            <p:ph type="sldNum" sz="quarter" idx="12"/>
          </p:nvPr>
        </p:nvSpPr>
        <p:spPr>
          <a:xfrm rot="900000">
            <a:off x="1261872" y="301752"/>
            <a:ext cx="2286000" cy="365125"/>
          </a:xfrm>
        </p:spPr>
        <p:txBody>
          <a:bodyPr/>
          <a:lstStyle/>
          <a:p>
            <a:fld id="{B9894EC5-7EB1-8743-A290-706677E783A2}" type="slidenum">
              <a:rPr lang="es-ES" smtClean="0"/>
              <a:t>‹Nº›</a:t>
            </a:fld>
            <a:endParaRPr lang="es-E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4E278A6A-7089-3B40-A62A-28E0543C1195}" type="datetimeFigureOut">
              <a:rPr lang="es-ES" smtClean="0"/>
              <a:t>11/02/2012</a:t>
            </a:fld>
            <a:endParaRPr lang="es-E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s-ES"/>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B9894EC5-7EB1-8743-A290-706677E783A2}" type="slidenum">
              <a:rPr lang="es-ES" smtClean="0"/>
              <a:t>‹Nº›</a:t>
            </a:fld>
            <a:endParaRPr lang="es-E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s-ES_tradnl" smtClean="0"/>
              <a:t>Clic para editar título</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4E278A6A-7089-3B40-A62A-28E0543C1195}" type="datetimeFigureOut">
              <a:rPr lang="es-ES" smtClean="0"/>
              <a:t>11/02/2012</a:t>
            </a:fld>
            <a:endParaRPr lang="es-ES"/>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s-ES"/>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B9894EC5-7EB1-8743-A290-706677E783A2}" type="slidenum">
              <a:rPr lang="es-ES" smtClean="0"/>
              <a:t>‹Nº›</a:t>
            </a:fld>
            <a:endParaRPr lang="es-E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s-ES_tradnl" smtClean="0"/>
              <a:t>Clic para editar título</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4E278A6A-7089-3B40-A62A-28E0543C1195}" type="datetimeFigureOut">
              <a:rPr lang="es-ES" smtClean="0"/>
              <a:t>11/02/2012</a:t>
            </a:fld>
            <a:endParaRPr lang="es-ES"/>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s-ES"/>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B9894EC5-7EB1-8743-A290-706677E783A2}" type="slidenum">
              <a:rPr lang="es-ES" smtClean="0"/>
              <a:t>‹Nº›</a:t>
            </a:fld>
            <a:endParaRPr lang="es-E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4E278A6A-7089-3B40-A62A-28E0543C1195}" type="datetimeFigureOut">
              <a:rPr lang="es-ES" smtClean="0"/>
              <a:t>11/02/2012</a:t>
            </a:fld>
            <a:endParaRPr lang="es-ES"/>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B9894EC5-7EB1-8743-A290-706677E783A2}"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4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4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4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900000">
            <a:off x="-520869" y="284395"/>
            <a:ext cx="5985159" cy="1606102"/>
          </a:xfrm>
        </p:spPr>
        <p:txBody>
          <a:bodyPr/>
          <a:lstStyle/>
          <a:p>
            <a:r>
              <a:rPr lang="es-E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Bitacora</a:t>
            </a: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zero</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ubtítulo 2"/>
          <p:cNvSpPr>
            <a:spLocks noGrp="1"/>
          </p:cNvSpPr>
          <p:nvPr>
            <p:ph type="subTitle" idx="1"/>
          </p:nvPr>
        </p:nvSpPr>
        <p:spPr>
          <a:xfrm>
            <a:off x="2201145" y="5729505"/>
            <a:ext cx="4655297" cy="1128495"/>
          </a:xfrm>
        </p:spPr>
        <p:txBody>
          <a:bodyPr/>
          <a:lstStyle/>
          <a:p>
            <a:r>
              <a:rPr lang="es-ES" dirty="0" smtClean="0"/>
              <a:t>Miguel Andrés Díaz Cortés</a:t>
            </a:r>
            <a:endParaRPr lang="es-ES" dirty="0"/>
          </a:p>
        </p:txBody>
      </p:sp>
      <p:pic>
        <p:nvPicPr>
          <p:cNvPr id="4" name="Imagen 3"/>
          <p:cNvPicPr>
            <a:picLocks noChangeAspect="1"/>
          </p:cNvPicPr>
          <p:nvPr/>
        </p:nvPicPr>
        <p:blipFill>
          <a:blip r:embed="rId2"/>
          <a:stretch>
            <a:fillRect/>
          </a:stretch>
        </p:blipFill>
        <p:spPr>
          <a:xfrm>
            <a:off x="2684365" y="2142002"/>
            <a:ext cx="4475718" cy="3356789"/>
          </a:xfrm>
          <a:prstGeom prst="rect">
            <a:avLst/>
          </a:prstGeom>
          <a:ln>
            <a:noFill/>
          </a:ln>
          <a:effectLst>
            <a:softEdge rad="112500"/>
          </a:effectLst>
        </p:spPr>
      </p:pic>
    </p:spTree>
    <p:extLst>
      <p:ext uri="{BB962C8B-B14F-4D97-AF65-F5344CB8AC3E}">
        <p14:creationId xmlns:p14="http://schemas.microsoft.com/office/powerpoint/2010/main" val="221061891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57264" y="697029"/>
            <a:ext cx="6536131" cy="3970318"/>
          </a:xfrm>
          <a:prstGeom prst="rect">
            <a:avLst/>
          </a:prstGeom>
          <a:noFill/>
        </p:spPr>
        <p:txBody>
          <a:bodyPr wrap="square" rtlCol="0">
            <a:spAutoFit/>
          </a:bodyPr>
          <a:lstStyle/>
          <a:p>
            <a:r>
              <a:rPr lang="es-ES" sz="2800" dirty="0" smtClean="0"/>
              <a:t>In general, </a:t>
            </a:r>
            <a:r>
              <a:rPr lang="es-ES" sz="2800" dirty="0" err="1" smtClean="0"/>
              <a:t>it</a:t>
            </a:r>
            <a:r>
              <a:rPr lang="es-ES" sz="2800" dirty="0" smtClean="0"/>
              <a:t> </a:t>
            </a:r>
            <a:r>
              <a:rPr lang="es-ES" sz="2800" dirty="0" err="1" smtClean="0"/>
              <a:t>was</a:t>
            </a:r>
            <a:r>
              <a:rPr lang="es-ES" sz="2800" dirty="0" smtClean="0"/>
              <a:t> a </a:t>
            </a:r>
            <a:r>
              <a:rPr lang="es-ES" sz="2800" dirty="0" err="1" smtClean="0"/>
              <a:t>good</a:t>
            </a:r>
            <a:r>
              <a:rPr lang="es-ES" sz="2800" dirty="0" smtClean="0"/>
              <a:t> </a:t>
            </a:r>
            <a:r>
              <a:rPr lang="es-ES" sz="2800" dirty="0" err="1" smtClean="0"/>
              <a:t>experience</a:t>
            </a:r>
            <a:r>
              <a:rPr lang="es-ES" sz="2800" dirty="0"/>
              <a:t> </a:t>
            </a:r>
            <a:r>
              <a:rPr lang="es-ES" sz="2800" dirty="0" smtClean="0"/>
              <a:t>(once </a:t>
            </a:r>
            <a:r>
              <a:rPr lang="es-ES" sz="2800" dirty="0" err="1" smtClean="0"/>
              <a:t>it</a:t>
            </a:r>
            <a:r>
              <a:rPr lang="es-ES" sz="2800" dirty="0" smtClean="0"/>
              <a:t> </a:t>
            </a:r>
            <a:r>
              <a:rPr lang="es-ES" sz="2800" dirty="0" err="1" smtClean="0"/>
              <a:t>became</a:t>
            </a:r>
            <a:r>
              <a:rPr lang="es-ES" sz="2800" dirty="0" smtClean="0"/>
              <a:t> </a:t>
            </a:r>
            <a:r>
              <a:rPr lang="es-ES" sz="2800" dirty="0" err="1" smtClean="0"/>
              <a:t>possible</a:t>
            </a:r>
            <a:r>
              <a:rPr lang="es-ES" sz="2800" dirty="0" smtClean="0"/>
              <a:t>  </a:t>
            </a:r>
            <a:r>
              <a:rPr lang="es-ES" sz="2800" dirty="0" err="1" smtClean="0"/>
              <a:t>to</a:t>
            </a:r>
            <a:r>
              <a:rPr lang="es-ES" sz="2800" dirty="0" smtClean="0"/>
              <a:t> </a:t>
            </a:r>
            <a:r>
              <a:rPr lang="es-ES" sz="2800" dirty="0" err="1" smtClean="0"/>
              <a:t>work</a:t>
            </a:r>
            <a:r>
              <a:rPr lang="es-ES" sz="2800" dirty="0" smtClean="0"/>
              <a:t>).</a:t>
            </a:r>
          </a:p>
          <a:p>
            <a:endParaRPr lang="es-ES" sz="2800" dirty="0"/>
          </a:p>
          <a:p>
            <a:r>
              <a:rPr lang="es-ES" sz="2800" dirty="0" err="1" smtClean="0"/>
              <a:t>The</a:t>
            </a:r>
            <a:r>
              <a:rPr lang="es-ES" sz="2800" dirty="0" smtClean="0"/>
              <a:t> </a:t>
            </a:r>
            <a:r>
              <a:rPr lang="es-ES" sz="2800" dirty="0" err="1" smtClean="0"/>
              <a:t>first</a:t>
            </a:r>
            <a:r>
              <a:rPr lang="es-ES" sz="2800" dirty="0" smtClean="0"/>
              <a:t> </a:t>
            </a:r>
            <a:r>
              <a:rPr lang="es-ES" sz="2800" dirty="0" err="1" smtClean="0"/>
              <a:t>hour</a:t>
            </a:r>
            <a:r>
              <a:rPr lang="es-ES" sz="2800" dirty="0" smtClean="0"/>
              <a:t> </a:t>
            </a:r>
            <a:r>
              <a:rPr lang="es-ES" sz="2800" dirty="0" err="1" smtClean="0"/>
              <a:t>everything</a:t>
            </a:r>
            <a:r>
              <a:rPr lang="es-ES" sz="2800" dirty="0" smtClean="0"/>
              <a:t> </a:t>
            </a:r>
            <a:r>
              <a:rPr lang="es-ES" sz="2800" dirty="0" err="1" smtClean="0"/>
              <a:t>was</a:t>
            </a:r>
            <a:r>
              <a:rPr lang="es-ES" sz="2800" dirty="0" smtClean="0"/>
              <a:t> </a:t>
            </a:r>
            <a:r>
              <a:rPr lang="es-ES" sz="2800" dirty="0" err="1" smtClean="0"/>
              <a:t>crazy</a:t>
            </a:r>
            <a:r>
              <a:rPr lang="es-ES" sz="2800" dirty="0" smtClean="0"/>
              <a:t>. I </a:t>
            </a:r>
            <a:r>
              <a:rPr lang="es-ES" sz="2800" dirty="0" err="1" smtClean="0"/>
              <a:t>barely</a:t>
            </a:r>
            <a:r>
              <a:rPr lang="es-ES" sz="2800" dirty="0" smtClean="0"/>
              <a:t> </a:t>
            </a:r>
            <a:r>
              <a:rPr lang="es-ES" sz="2800" dirty="0" err="1" smtClean="0"/>
              <a:t>could</a:t>
            </a:r>
            <a:r>
              <a:rPr lang="es-ES" sz="2800" dirty="0" smtClean="0"/>
              <a:t> </a:t>
            </a:r>
            <a:r>
              <a:rPr lang="es-ES" sz="2800" dirty="0" err="1" smtClean="0"/>
              <a:t>handle</a:t>
            </a:r>
            <a:r>
              <a:rPr lang="es-ES" sz="2800" dirty="0" smtClean="0"/>
              <a:t> </a:t>
            </a:r>
            <a:r>
              <a:rPr lang="es-ES" sz="2800" dirty="0" err="1" smtClean="0"/>
              <a:t>my</a:t>
            </a:r>
            <a:r>
              <a:rPr lang="es-ES" sz="2800" dirty="0" smtClean="0"/>
              <a:t> avatar and I </a:t>
            </a:r>
            <a:r>
              <a:rPr lang="es-ES" sz="2800" dirty="0" err="1" smtClean="0"/>
              <a:t>seriously</a:t>
            </a:r>
            <a:r>
              <a:rPr lang="es-ES" sz="2800" dirty="0" smtClean="0"/>
              <a:t> </a:t>
            </a:r>
            <a:r>
              <a:rPr lang="es-ES" sz="2800" dirty="0" err="1" smtClean="0"/>
              <a:t>doubted</a:t>
            </a:r>
            <a:r>
              <a:rPr lang="es-ES" sz="2800" dirty="0" smtClean="0"/>
              <a:t> </a:t>
            </a:r>
            <a:r>
              <a:rPr lang="es-ES" sz="2800" dirty="0" err="1" smtClean="0"/>
              <a:t>that</a:t>
            </a:r>
            <a:r>
              <a:rPr lang="es-ES" sz="2800" dirty="0" smtClean="0"/>
              <a:t> I </a:t>
            </a:r>
            <a:r>
              <a:rPr lang="es-ES" sz="2800" dirty="0" err="1" smtClean="0"/>
              <a:t>could</a:t>
            </a:r>
            <a:r>
              <a:rPr lang="es-ES" sz="2800" dirty="0" smtClean="0"/>
              <a:t> </a:t>
            </a:r>
            <a:r>
              <a:rPr lang="es-ES" sz="2800" dirty="0" err="1" smtClean="0"/>
              <a:t>fulfill</a:t>
            </a:r>
            <a:r>
              <a:rPr lang="es-ES" sz="2800" dirty="0" smtClean="0"/>
              <a:t> </a:t>
            </a:r>
            <a:r>
              <a:rPr lang="es-ES" sz="2800" dirty="0" err="1" smtClean="0"/>
              <a:t>with</a:t>
            </a:r>
            <a:r>
              <a:rPr lang="es-ES" sz="2800" dirty="0" smtClean="0"/>
              <a:t> </a:t>
            </a:r>
            <a:r>
              <a:rPr lang="es-ES" sz="2800" dirty="0" err="1" smtClean="0"/>
              <a:t>the</a:t>
            </a:r>
            <a:r>
              <a:rPr lang="es-ES" sz="2800" dirty="0" smtClean="0"/>
              <a:t> </a:t>
            </a:r>
            <a:r>
              <a:rPr lang="es-ES" sz="2800" dirty="0" err="1" smtClean="0"/>
              <a:t>tasks</a:t>
            </a:r>
            <a:r>
              <a:rPr lang="es-ES" sz="2800" dirty="0" smtClean="0"/>
              <a:t>. In </a:t>
            </a:r>
            <a:r>
              <a:rPr lang="es-ES" sz="2800" dirty="0" err="1" smtClean="0"/>
              <a:t>other</a:t>
            </a:r>
            <a:r>
              <a:rPr lang="es-ES" sz="2800" dirty="0" smtClean="0"/>
              <a:t> </a:t>
            </a:r>
            <a:r>
              <a:rPr lang="es-ES" sz="2800" dirty="0" err="1" smtClean="0"/>
              <a:t>terms</a:t>
            </a:r>
            <a:r>
              <a:rPr lang="es-ES" sz="2800" dirty="0" smtClean="0"/>
              <a:t>, I </a:t>
            </a:r>
            <a:r>
              <a:rPr lang="es-ES" sz="2800" dirty="0" err="1" smtClean="0"/>
              <a:t>really</a:t>
            </a:r>
            <a:r>
              <a:rPr lang="es-ES" sz="2800" dirty="0" smtClean="0"/>
              <a:t> </a:t>
            </a:r>
            <a:r>
              <a:rPr lang="es-ES" sz="2800" dirty="0" err="1" smtClean="0"/>
              <a:t>thought</a:t>
            </a:r>
            <a:r>
              <a:rPr lang="es-ES" sz="2800" dirty="0" smtClean="0"/>
              <a:t> I </a:t>
            </a:r>
            <a:r>
              <a:rPr lang="es-ES" sz="2800" dirty="0" err="1" smtClean="0"/>
              <a:t>would</a:t>
            </a:r>
            <a:r>
              <a:rPr lang="es-ES" sz="2800" dirty="0" smtClean="0"/>
              <a:t> </a:t>
            </a:r>
            <a:r>
              <a:rPr lang="es-ES" sz="2800" dirty="0" err="1" smtClean="0"/>
              <a:t>not</a:t>
            </a:r>
            <a:r>
              <a:rPr lang="es-ES" sz="2800" dirty="0" smtClean="0"/>
              <a:t> </a:t>
            </a:r>
            <a:r>
              <a:rPr lang="es-ES" sz="2800" dirty="0" err="1" smtClean="0"/>
              <a:t>make</a:t>
            </a:r>
            <a:r>
              <a:rPr lang="es-ES" sz="2800" dirty="0" smtClean="0"/>
              <a:t> </a:t>
            </a:r>
            <a:r>
              <a:rPr lang="es-ES" sz="2800" dirty="0" err="1" smtClean="0"/>
              <a:t>it</a:t>
            </a:r>
            <a:r>
              <a:rPr lang="es-ES" sz="2800" dirty="0" smtClean="0"/>
              <a:t>.</a:t>
            </a:r>
          </a:p>
          <a:p>
            <a:endParaRPr lang="es-ES" sz="2800" dirty="0"/>
          </a:p>
        </p:txBody>
      </p:sp>
    </p:spTree>
    <p:extLst>
      <p:ext uri="{BB962C8B-B14F-4D97-AF65-F5344CB8AC3E}">
        <p14:creationId xmlns:p14="http://schemas.microsoft.com/office/powerpoint/2010/main" val="10652537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p:cNvPicPr>
            <a:picLocks noChangeAspect="1"/>
          </p:cNvPicPr>
          <p:nvPr/>
        </p:nvPicPr>
        <p:blipFill>
          <a:blip r:embed="rId2"/>
          <a:srcRect l="24348" r="24348"/>
          <a:stretch>
            <a:fillRect/>
          </a:stretch>
        </p:blipFill>
        <p:spPr>
          <a:xfrm>
            <a:off x="350360" y="352715"/>
            <a:ext cx="3243524" cy="3535164"/>
          </a:xfrm>
          <a:prstGeom prst="rect">
            <a:avLst/>
          </a:prstGeom>
        </p:spPr>
      </p:pic>
      <p:pic>
        <p:nvPicPr>
          <p:cNvPr id="6" name="Imagen 5"/>
          <p:cNvPicPr>
            <a:picLocks noChangeAspect="1"/>
          </p:cNvPicPr>
          <p:nvPr/>
        </p:nvPicPr>
        <p:blipFill>
          <a:blip r:embed="rId3"/>
          <a:stretch>
            <a:fillRect/>
          </a:stretch>
        </p:blipFill>
        <p:spPr>
          <a:xfrm>
            <a:off x="3965046" y="1099757"/>
            <a:ext cx="4676103" cy="2507689"/>
          </a:xfrm>
          <a:prstGeom prst="rect">
            <a:avLst/>
          </a:prstGeom>
        </p:spPr>
      </p:pic>
      <p:sp>
        <p:nvSpPr>
          <p:cNvPr id="7" name="CuadroTexto 6"/>
          <p:cNvSpPr txBox="1"/>
          <p:nvPr/>
        </p:nvSpPr>
        <p:spPr>
          <a:xfrm>
            <a:off x="588562" y="5200261"/>
            <a:ext cx="2710480" cy="830997"/>
          </a:xfrm>
          <a:prstGeom prst="rect">
            <a:avLst/>
          </a:prstGeom>
          <a:noFill/>
        </p:spPr>
        <p:txBody>
          <a:bodyPr wrap="square" rtlCol="0">
            <a:spAutoFit/>
          </a:bodyPr>
          <a:lstStyle/>
          <a:p>
            <a:r>
              <a:rPr lang="es-ES" sz="2400" dirty="0" err="1" smtClean="0"/>
              <a:t>What</a:t>
            </a:r>
            <a:r>
              <a:rPr lang="es-ES" sz="2400" dirty="0" smtClean="0"/>
              <a:t> </a:t>
            </a:r>
            <a:r>
              <a:rPr lang="es-ES" sz="2400" dirty="0" err="1" smtClean="0"/>
              <a:t>my</a:t>
            </a:r>
            <a:r>
              <a:rPr lang="es-ES" sz="2400" dirty="0" smtClean="0"/>
              <a:t> </a:t>
            </a:r>
            <a:r>
              <a:rPr lang="es-ES" sz="2400" dirty="0" err="1" smtClean="0"/>
              <a:t>classmates</a:t>
            </a:r>
            <a:r>
              <a:rPr lang="es-ES" sz="2400" dirty="0" smtClean="0"/>
              <a:t> </a:t>
            </a:r>
            <a:r>
              <a:rPr lang="es-ES" sz="2400" dirty="0" err="1" smtClean="0"/>
              <a:t>saw</a:t>
            </a:r>
            <a:endParaRPr lang="es-ES" sz="2400" dirty="0"/>
          </a:p>
        </p:txBody>
      </p:sp>
      <p:sp>
        <p:nvSpPr>
          <p:cNvPr id="8" name="CuadroTexto 7"/>
          <p:cNvSpPr txBox="1"/>
          <p:nvPr/>
        </p:nvSpPr>
        <p:spPr>
          <a:xfrm>
            <a:off x="5248104" y="4199708"/>
            <a:ext cx="2710480" cy="830997"/>
          </a:xfrm>
          <a:prstGeom prst="rect">
            <a:avLst/>
          </a:prstGeom>
          <a:noFill/>
        </p:spPr>
        <p:txBody>
          <a:bodyPr wrap="square" rtlCol="0">
            <a:spAutoFit/>
          </a:bodyPr>
          <a:lstStyle/>
          <a:p>
            <a:r>
              <a:rPr lang="es-ES" sz="2400" dirty="0" err="1" smtClean="0"/>
              <a:t>Something</a:t>
            </a:r>
            <a:r>
              <a:rPr lang="es-ES" sz="2400" dirty="0" smtClean="0"/>
              <a:t> similar </a:t>
            </a:r>
            <a:r>
              <a:rPr lang="es-ES" sz="2400" dirty="0" err="1" smtClean="0"/>
              <a:t>to</a:t>
            </a:r>
            <a:r>
              <a:rPr lang="es-ES" sz="2400" dirty="0" smtClean="0"/>
              <a:t> </a:t>
            </a:r>
            <a:r>
              <a:rPr lang="es-ES" sz="2400" dirty="0" err="1" smtClean="0"/>
              <a:t>what</a:t>
            </a:r>
            <a:r>
              <a:rPr lang="es-ES" sz="2400" dirty="0" smtClean="0"/>
              <a:t> I </a:t>
            </a:r>
            <a:r>
              <a:rPr lang="es-ES" sz="2400" dirty="0" err="1" smtClean="0"/>
              <a:t>saw</a:t>
            </a:r>
            <a:r>
              <a:rPr lang="es-ES" sz="2400" dirty="0" smtClean="0"/>
              <a:t>. </a:t>
            </a:r>
            <a:endParaRPr lang="es-ES" sz="2400" dirty="0"/>
          </a:p>
        </p:txBody>
      </p:sp>
    </p:spTree>
    <p:extLst>
      <p:ext uri="{BB962C8B-B14F-4D97-AF65-F5344CB8AC3E}">
        <p14:creationId xmlns:p14="http://schemas.microsoft.com/office/powerpoint/2010/main" val="349752072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77123" y="758988"/>
            <a:ext cx="6830411" cy="3046988"/>
          </a:xfrm>
          <a:prstGeom prst="rect">
            <a:avLst/>
          </a:prstGeom>
          <a:noFill/>
        </p:spPr>
        <p:txBody>
          <a:bodyPr wrap="square" rtlCol="0">
            <a:spAutoFit/>
          </a:bodyPr>
          <a:lstStyle/>
          <a:p>
            <a:r>
              <a:rPr lang="es-ES" sz="2400" dirty="0" smtClean="0"/>
              <a:t>I </a:t>
            </a:r>
            <a:r>
              <a:rPr lang="en-US" sz="2400" dirty="0" smtClean="0"/>
              <a:t>considered it very challenging to organize this kind of activities. It requires a lot of logistics (in terms of audio, checking on students’ proper use of the program, students who arrive late, students who got lost easily, and so on). </a:t>
            </a:r>
          </a:p>
          <a:p>
            <a:endParaRPr lang="en-US" sz="2400" dirty="0"/>
          </a:p>
          <a:p>
            <a:endParaRPr lang="en-US" sz="2400" dirty="0"/>
          </a:p>
        </p:txBody>
      </p:sp>
      <p:pic>
        <p:nvPicPr>
          <p:cNvPr id="3" name="Picture 2"/>
          <p:cNvPicPr>
            <a:picLocks noChangeAspect="1" noChangeArrowheads="1"/>
          </p:cNvPicPr>
          <p:nvPr/>
        </p:nvPicPr>
        <p:blipFill>
          <a:blip r:embed="rId2" cstate="print"/>
          <a:srcRect l="24070" t="8830" r="13119" b="6537"/>
          <a:stretch>
            <a:fillRect/>
          </a:stretch>
        </p:blipFill>
        <p:spPr bwMode="auto">
          <a:xfrm>
            <a:off x="3206568" y="2980461"/>
            <a:ext cx="4535229" cy="3301520"/>
          </a:xfrm>
          <a:prstGeom prst="rect">
            <a:avLst/>
          </a:prstGeom>
          <a:noFill/>
          <a:ln w="9525">
            <a:noFill/>
            <a:miter lim="800000"/>
            <a:headEnd/>
            <a:tailEnd/>
          </a:ln>
        </p:spPr>
      </p:pic>
    </p:spTree>
    <p:extLst>
      <p:ext uri="{BB962C8B-B14F-4D97-AF65-F5344CB8AC3E}">
        <p14:creationId xmlns:p14="http://schemas.microsoft.com/office/powerpoint/2010/main" val="48715396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07619" y="486077"/>
            <a:ext cx="7666380" cy="3170099"/>
          </a:xfrm>
          <a:prstGeom prst="rect">
            <a:avLst/>
          </a:prstGeom>
          <a:noFill/>
        </p:spPr>
        <p:txBody>
          <a:bodyPr wrap="square" rtlCol="0">
            <a:spAutoFit/>
          </a:bodyPr>
          <a:lstStyle/>
          <a:p>
            <a:r>
              <a:rPr lang="en-US" sz="2000" dirty="0" smtClean="0"/>
              <a:t>I felt comfortable in this group work. We had enough time to discuss the questions and we were all very supportive. If somebody was lost, somebody else would be asked to track him/her down and lead him/her.  </a:t>
            </a:r>
          </a:p>
          <a:p>
            <a:endParaRPr lang="en-US" sz="2000" dirty="0"/>
          </a:p>
          <a:p>
            <a:r>
              <a:rPr lang="en-US" sz="2000" dirty="0" smtClean="0"/>
              <a:t>This was also evidenced when new people got in and had no idea about the instructions. In general, we all had at least one problem, but we were always supported. By the end of the activity, it could be felt how proud we all were of having done it and having experienced something new. </a:t>
            </a:r>
            <a:endParaRPr lang="en-US" sz="2000" dirty="0"/>
          </a:p>
        </p:txBody>
      </p:sp>
      <p:pic>
        <p:nvPicPr>
          <p:cNvPr id="3" name="Marcador de contenido 4"/>
          <p:cNvPicPr>
            <a:picLocks noChangeAspect="1"/>
          </p:cNvPicPr>
          <p:nvPr/>
        </p:nvPicPr>
        <p:blipFill>
          <a:blip r:embed="rId2"/>
          <a:srcRect l="24348" r="24348"/>
          <a:stretch>
            <a:fillRect/>
          </a:stretch>
        </p:blipFill>
        <p:spPr>
          <a:xfrm>
            <a:off x="3658348" y="3848567"/>
            <a:ext cx="3647445" cy="2533368"/>
          </a:xfrm>
          <a:prstGeom prst="rect">
            <a:avLst/>
          </a:prstGeom>
        </p:spPr>
      </p:pic>
    </p:spTree>
    <p:extLst>
      <p:ext uri="{BB962C8B-B14F-4D97-AF65-F5344CB8AC3E}">
        <p14:creationId xmlns:p14="http://schemas.microsoft.com/office/powerpoint/2010/main" val="112944127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72015" y="1552311"/>
            <a:ext cx="6960885" cy="830997"/>
          </a:xfrm>
          <a:prstGeom prst="rect">
            <a:avLst/>
          </a:prstGeom>
          <a:noFill/>
        </p:spPr>
        <p:txBody>
          <a:bodyPr wrap="square" rtlCol="0">
            <a:spAutoFit/>
          </a:bodyPr>
          <a:lstStyle/>
          <a:p>
            <a:r>
              <a:rPr lang="en-US" sz="2400" dirty="0" smtClean="0"/>
              <a:t>I am curious about the next Second Life immersion.  </a:t>
            </a:r>
            <a:endParaRPr lang="en-US" sz="2400" dirty="0"/>
          </a:p>
        </p:txBody>
      </p:sp>
    </p:spTree>
    <p:extLst>
      <p:ext uri="{BB962C8B-B14F-4D97-AF65-F5344CB8AC3E}">
        <p14:creationId xmlns:p14="http://schemas.microsoft.com/office/powerpoint/2010/main" val="37913753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4500000">
            <a:off x="-1259446" y="2787784"/>
            <a:ext cx="5064953" cy="1695631"/>
          </a:xfrm>
        </p:spPr>
        <p:txBody>
          <a:bodyPr/>
          <a:lstStyle/>
          <a:p>
            <a:r>
              <a:rPr lang="es-ES" dirty="0" err="1" smtClean="0"/>
              <a:t>What</a:t>
            </a:r>
            <a:r>
              <a:rPr lang="es-ES" dirty="0" smtClean="0"/>
              <a:t> do I </a:t>
            </a:r>
            <a:r>
              <a:rPr lang="es-ES" dirty="0" err="1" smtClean="0"/>
              <a:t>expect</a:t>
            </a:r>
            <a:r>
              <a:rPr lang="es-ES" dirty="0" smtClean="0"/>
              <a:t> </a:t>
            </a:r>
            <a:r>
              <a:rPr lang="es-ES" dirty="0" err="1" smtClean="0"/>
              <a:t>from</a:t>
            </a:r>
            <a:r>
              <a:rPr lang="es-ES" dirty="0" smtClean="0"/>
              <a:t> </a:t>
            </a:r>
            <a:r>
              <a:rPr lang="es-ES" dirty="0" err="1" smtClean="0"/>
              <a:t>this</a:t>
            </a:r>
            <a:r>
              <a:rPr lang="es-ES" dirty="0" smtClean="0"/>
              <a:t> </a:t>
            </a:r>
            <a:r>
              <a:rPr lang="es-ES" dirty="0" err="1" smtClean="0"/>
              <a:t>course</a:t>
            </a:r>
            <a:r>
              <a:rPr lang="es-ES" dirty="0" smtClean="0"/>
              <a:t>? </a:t>
            </a:r>
            <a:endParaRPr lang="es-ES" dirty="0"/>
          </a:p>
        </p:txBody>
      </p:sp>
      <p:sp>
        <p:nvSpPr>
          <p:cNvPr id="3" name="Marcador de contenido 2"/>
          <p:cNvSpPr>
            <a:spLocks noGrp="1"/>
          </p:cNvSpPr>
          <p:nvPr>
            <p:ph idx="1"/>
          </p:nvPr>
        </p:nvSpPr>
        <p:spPr>
          <a:xfrm rot="900000">
            <a:off x="3479028" y="1114610"/>
            <a:ext cx="4658735" cy="5077623"/>
          </a:xfrm>
        </p:spPr>
        <p:txBody>
          <a:bodyPr>
            <a:noAutofit/>
          </a:bodyPr>
          <a:lstStyle/>
          <a:p>
            <a:pPr marL="0" indent="0">
              <a:buNone/>
            </a:pPr>
            <a:r>
              <a:rPr lang="en-US" sz="2400" dirty="0">
                <a:effectLst/>
              </a:rPr>
              <a:t>I expect from this course to give me pedagogical tools that I could put into practice once I start my </a:t>
            </a:r>
            <a:r>
              <a:rPr lang="en-US" sz="2400" dirty="0" smtClean="0">
                <a:effectLst/>
              </a:rPr>
              <a:t>practicum.</a:t>
            </a:r>
          </a:p>
          <a:p>
            <a:pPr marL="0" indent="0">
              <a:buNone/>
            </a:pPr>
            <a:endParaRPr lang="en-US" sz="2400" dirty="0">
              <a:effectLst/>
            </a:endParaRPr>
          </a:p>
          <a:p>
            <a:pPr marL="0" indent="0">
              <a:buNone/>
            </a:pPr>
            <a:r>
              <a:rPr lang="en-US" sz="2400" dirty="0" smtClean="0">
                <a:effectLst/>
              </a:rPr>
              <a:t>I also expect myself to come up with pedagogical points of view towards the use of technology and relate it to what I currently learn in other pedagogy classes. </a:t>
            </a:r>
            <a:endParaRPr lang="es-ES" sz="2400" dirty="0"/>
          </a:p>
        </p:txBody>
      </p:sp>
    </p:spTree>
    <p:extLst>
      <p:ext uri="{BB962C8B-B14F-4D97-AF65-F5344CB8AC3E}">
        <p14:creationId xmlns:p14="http://schemas.microsoft.com/office/powerpoint/2010/main" val="159691633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lamada de nube 6"/>
          <p:cNvSpPr/>
          <p:nvPr/>
        </p:nvSpPr>
        <p:spPr>
          <a:xfrm>
            <a:off x="771714" y="-128600"/>
            <a:ext cx="7958295" cy="4452777"/>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5" name="Imagen 4"/>
          <p:cNvPicPr>
            <a:picLocks noChangeAspect="1"/>
          </p:cNvPicPr>
          <p:nvPr/>
        </p:nvPicPr>
        <p:blipFill>
          <a:blip r:embed="rId2"/>
          <a:stretch>
            <a:fillRect/>
          </a:stretch>
        </p:blipFill>
        <p:spPr>
          <a:xfrm>
            <a:off x="5736233" y="961190"/>
            <a:ext cx="2198495" cy="1642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a:blip r:embed="rId3"/>
          <a:stretch>
            <a:fillRect/>
          </a:stretch>
        </p:blipFill>
        <p:spPr>
          <a:xfrm>
            <a:off x="401935" y="3894931"/>
            <a:ext cx="1556117" cy="27094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n 3"/>
          <p:cNvPicPr>
            <a:picLocks noChangeAspect="1"/>
          </p:cNvPicPr>
          <p:nvPr/>
        </p:nvPicPr>
        <p:blipFill>
          <a:blip r:embed="rId4"/>
          <a:stretch>
            <a:fillRect/>
          </a:stretch>
        </p:blipFill>
        <p:spPr>
          <a:xfrm>
            <a:off x="1958052" y="1086412"/>
            <a:ext cx="3265805" cy="2213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627947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My</a:t>
            </a:r>
            <a:r>
              <a:rPr lang="es-ES" dirty="0" smtClean="0"/>
              <a:t> </a:t>
            </a:r>
            <a:r>
              <a:rPr lang="es-ES" dirty="0" err="1" smtClean="0"/>
              <a:t>experience</a:t>
            </a:r>
            <a:r>
              <a:rPr lang="es-ES" dirty="0" smtClean="0"/>
              <a:t> as a </a:t>
            </a:r>
            <a:r>
              <a:rPr lang="es-ES" dirty="0" err="1" smtClean="0"/>
              <a:t>teacher</a:t>
            </a:r>
            <a:endParaRPr lang="es-ES" dirty="0"/>
          </a:p>
        </p:txBody>
      </p:sp>
      <p:sp>
        <p:nvSpPr>
          <p:cNvPr id="3" name="Marcador de contenido 2"/>
          <p:cNvSpPr>
            <a:spLocks noGrp="1"/>
          </p:cNvSpPr>
          <p:nvPr>
            <p:ph idx="1"/>
          </p:nvPr>
        </p:nvSpPr>
        <p:spPr>
          <a:xfrm rot="900000">
            <a:off x="3907541" y="-128171"/>
            <a:ext cx="4658735" cy="5077623"/>
          </a:xfrm>
        </p:spPr>
        <p:txBody>
          <a:bodyPr>
            <a:noAutofit/>
          </a:bodyPr>
          <a:lstStyle/>
          <a:p>
            <a:pPr marL="0" indent="0">
              <a:buNone/>
            </a:pPr>
            <a:r>
              <a:rPr lang="en-US" sz="2000" dirty="0" smtClean="0"/>
              <a:t>My experience as a teacher is quite short. I have only given private lessons to no more than 3 people. </a:t>
            </a:r>
          </a:p>
          <a:p>
            <a:pPr marL="0" indent="0">
              <a:buNone/>
            </a:pPr>
            <a:endParaRPr lang="en-US" sz="2000" dirty="0" smtClean="0"/>
          </a:p>
          <a:p>
            <a:pPr marL="0" indent="0" algn="just">
              <a:buNone/>
            </a:pPr>
            <a:r>
              <a:rPr lang="en-US" sz="2000" dirty="0" smtClean="0"/>
              <a:t>I always liked </a:t>
            </a:r>
            <a:r>
              <a:rPr lang="en-US" sz="2000" dirty="0" err="1" smtClean="0"/>
              <a:t>Youtube</a:t>
            </a:r>
            <a:r>
              <a:rPr lang="en-US" sz="2000" dirty="0" smtClean="0"/>
              <a:t>. It is a source full of music, academic information and also ESL material. Never did I use so sophisticated technological tools or </a:t>
            </a:r>
            <a:r>
              <a:rPr lang="en-US" sz="2000" dirty="0" err="1" smtClean="0"/>
              <a:t>softwares</a:t>
            </a:r>
            <a:r>
              <a:rPr lang="en-US" sz="2000" dirty="0"/>
              <a:t> </a:t>
            </a:r>
            <a:r>
              <a:rPr lang="en-US" sz="2000" dirty="0" smtClean="0"/>
              <a:t>since I did not have the chance to know them, nor was I curious about them. </a:t>
            </a:r>
            <a:endParaRPr lang="en-US" sz="2000" dirty="0"/>
          </a:p>
        </p:txBody>
      </p:sp>
      <p:pic>
        <p:nvPicPr>
          <p:cNvPr id="4" name="Imagen 3"/>
          <p:cNvPicPr>
            <a:picLocks noChangeAspect="1"/>
          </p:cNvPicPr>
          <p:nvPr/>
        </p:nvPicPr>
        <p:blipFill>
          <a:blip r:embed="rId2"/>
          <a:stretch>
            <a:fillRect/>
          </a:stretch>
        </p:blipFill>
        <p:spPr>
          <a:xfrm>
            <a:off x="2759609" y="5183398"/>
            <a:ext cx="1226708" cy="812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3"/>
          <a:stretch>
            <a:fillRect/>
          </a:stretch>
        </p:blipFill>
        <p:spPr>
          <a:xfrm>
            <a:off x="6586792" y="5872176"/>
            <a:ext cx="1315660" cy="787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a:blip r:embed="rId4"/>
          <a:stretch>
            <a:fillRect/>
          </a:stretch>
        </p:blipFill>
        <p:spPr>
          <a:xfrm>
            <a:off x="6733405" y="4483419"/>
            <a:ext cx="726900" cy="11063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errar llave 6"/>
          <p:cNvSpPr/>
          <p:nvPr/>
        </p:nvSpPr>
        <p:spPr>
          <a:xfrm>
            <a:off x="3986317" y="4166690"/>
            <a:ext cx="536314" cy="249282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pic>
        <p:nvPicPr>
          <p:cNvPr id="8" name="Imagen 7"/>
          <p:cNvPicPr>
            <a:picLocks noChangeAspect="1"/>
          </p:cNvPicPr>
          <p:nvPr/>
        </p:nvPicPr>
        <p:blipFill>
          <a:blip r:embed="rId5"/>
          <a:stretch>
            <a:fillRect/>
          </a:stretch>
        </p:blipFill>
        <p:spPr>
          <a:xfrm>
            <a:off x="4841569" y="4947233"/>
            <a:ext cx="1400281" cy="1048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947813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Technology</a:t>
            </a:r>
            <a:r>
              <a:rPr lang="es-ES" dirty="0" smtClean="0"/>
              <a:t> in L2 </a:t>
            </a:r>
            <a:r>
              <a:rPr lang="es-ES" dirty="0" err="1" smtClean="0"/>
              <a:t>teaching</a:t>
            </a:r>
            <a:endParaRPr lang="es-ES" dirty="0"/>
          </a:p>
        </p:txBody>
      </p:sp>
      <p:sp>
        <p:nvSpPr>
          <p:cNvPr id="3" name="Marcador de contenido 2"/>
          <p:cNvSpPr>
            <a:spLocks noGrp="1"/>
          </p:cNvSpPr>
          <p:nvPr>
            <p:ph idx="1"/>
          </p:nvPr>
        </p:nvSpPr>
        <p:spPr/>
        <p:txBody>
          <a:bodyPr>
            <a:normAutofit/>
          </a:bodyPr>
          <a:lstStyle/>
          <a:p>
            <a:pPr marL="0" indent="0">
              <a:buNone/>
            </a:pPr>
            <a:r>
              <a:rPr lang="en-US" sz="2000" dirty="0" err="1" smtClean="0"/>
              <a:t>Techonology</a:t>
            </a:r>
            <a:r>
              <a:rPr lang="en-US" sz="2000" dirty="0" smtClean="0"/>
              <a:t> has shown development in the past decades. It is so controversial sometimes: when it comes to ethics, mankind and technology. </a:t>
            </a:r>
          </a:p>
          <a:p>
            <a:pPr marL="0" indent="0">
              <a:buNone/>
            </a:pPr>
            <a:endParaRPr lang="en-US" sz="2000" dirty="0"/>
          </a:p>
          <a:p>
            <a:pPr marL="0" indent="0">
              <a:buNone/>
            </a:pPr>
            <a:r>
              <a:rPr lang="en-US" sz="2000" dirty="0" smtClean="0"/>
              <a:t>L2 teachers must have asked themselves (and they still do, I guess) how to use technology in order to improve our learners’ L2 proficiency. </a:t>
            </a:r>
            <a:endParaRPr lang="en-US" sz="2000" dirty="0"/>
          </a:p>
        </p:txBody>
      </p:sp>
    </p:spTree>
    <p:extLst>
      <p:ext uri="{BB962C8B-B14F-4D97-AF65-F5344CB8AC3E}">
        <p14:creationId xmlns:p14="http://schemas.microsoft.com/office/powerpoint/2010/main" val="325843532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758989"/>
            <a:ext cx="9921060" cy="6099012"/>
          </a:xfrm>
          <a:prstGeom prst="rect">
            <a:avLst/>
          </a:prstGeom>
        </p:spPr>
      </p:pic>
      <p:pic>
        <p:nvPicPr>
          <p:cNvPr id="5" name="Imagen 4"/>
          <p:cNvPicPr>
            <a:picLocks noChangeAspect="1"/>
          </p:cNvPicPr>
          <p:nvPr/>
        </p:nvPicPr>
        <p:blipFill>
          <a:blip r:embed="rId3"/>
          <a:stretch>
            <a:fillRect/>
          </a:stretch>
        </p:blipFill>
        <p:spPr>
          <a:xfrm>
            <a:off x="6565426" y="1025276"/>
            <a:ext cx="1473084" cy="1402632"/>
          </a:xfrm>
          <a:prstGeom prst="rect">
            <a:avLst/>
          </a:prstGeom>
        </p:spPr>
      </p:pic>
      <p:sp>
        <p:nvSpPr>
          <p:cNvPr id="6" name="CuadroTexto 5"/>
          <p:cNvSpPr txBox="1"/>
          <p:nvPr/>
        </p:nvSpPr>
        <p:spPr>
          <a:xfrm>
            <a:off x="5730730" y="2648714"/>
            <a:ext cx="604050" cy="584776"/>
          </a:xfrm>
          <a:prstGeom prst="rect">
            <a:avLst/>
          </a:prstGeom>
          <a:noFill/>
        </p:spPr>
        <p:txBody>
          <a:bodyPr wrap="square" rtlCol="0">
            <a:spAutoFit/>
          </a:bodyPr>
          <a:lstStyle/>
          <a:p>
            <a:r>
              <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pic>
        <p:nvPicPr>
          <p:cNvPr id="7" name="Imagen 6"/>
          <p:cNvPicPr>
            <a:picLocks noChangeAspect="1"/>
          </p:cNvPicPr>
          <p:nvPr/>
        </p:nvPicPr>
        <p:blipFill>
          <a:blip r:embed="rId4"/>
          <a:stretch>
            <a:fillRect/>
          </a:stretch>
        </p:blipFill>
        <p:spPr>
          <a:xfrm>
            <a:off x="6652248" y="2648714"/>
            <a:ext cx="1386262" cy="1417484"/>
          </a:xfrm>
          <a:prstGeom prst="rect">
            <a:avLst/>
          </a:prstGeom>
        </p:spPr>
      </p:pic>
      <p:cxnSp>
        <p:nvCxnSpPr>
          <p:cNvPr id="9" name="Conector recto 8"/>
          <p:cNvCxnSpPr/>
          <p:nvPr/>
        </p:nvCxnSpPr>
        <p:spPr>
          <a:xfrm flipV="1">
            <a:off x="6226361" y="4430012"/>
            <a:ext cx="2617550" cy="30980"/>
          </a:xfrm>
          <a:prstGeom prst="line">
            <a:avLst/>
          </a:prstGeom>
        </p:spPr>
        <p:style>
          <a:lnRef idx="2">
            <a:schemeClr val="accent1"/>
          </a:lnRef>
          <a:fillRef idx="0">
            <a:schemeClr val="accent1"/>
          </a:fillRef>
          <a:effectRef idx="1">
            <a:schemeClr val="accent1"/>
          </a:effectRef>
          <a:fontRef idx="minor">
            <a:schemeClr val="tx1"/>
          </a:fontRef>
        </p:style>
      </p:cxnSp>
      <p:sp>
        <p:nvSpPr>
          <p:cNvPr id="10" name="CuadroTexto 9"/>
          <p:cNvSpPr txBox="1"/>
          <p:nvPr/>
        </p:nvSpPr>
        <p:spPr>
          <a:xfrm>
            <a:off x="7713253" y="4956657"/>
            <a:ext cx="1130658" cy="369332"/>
          </a:xfrm>
          <a:prstGeom prst="rect">
            <a:avLst/>
          </a:prstGeom>
          <a:noFill/>
        </p:spPr>
        <p:txBody>
          <a:bodyPr wrap="square" rtlCol="0">
            <a:spAutoFit/>
          </a:bodyPr>
          <a:lstStyle/>
          <a:p>
            <a:r>
              <a:rPr lang="es-ES" dirty="0" smtClean="0"/>
              <a:t>&lt;?</a:t>
            </a:r>
            <a:endParaRPr lang="es-ES" dirty="0"/>
          </a:p>
        </p:txBody>
      </p:sp>
      <p:sp>
        <p:nvSpPr>
          <p:cNvPr id="11" name="Rectángulo 10"/>
          <p:cNvSpPr/>
          <p:nvPr/>
        </p:nvSpPr>
        <p:spPr>
          <a:xfrm>
            <a:off x="7425986" y="4733144"/>
            <a:ext cx="574534" cy="923330"/>
          </a:xfrm>
          <a:prstGeom prst="rect">
            <a:avLst/>
          </a:prstGeom>
          <a:noFill/>
        </p:spPr>
        <p:txBody>
          <a:bodyPr wrap="none" lIns="91440" tIns="45720" rIns="91440" bIns="45720">
            <a:spAutoFit/>
          </a:bodyPr>
          <a:lstStyle/>
          <a:p>
            <a:pPr algn="ctr"/>
            <a:r>
              <a:rPr lang="es-E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535404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Autofit/>
          </a:bodyPr>
          <a:lstStyle/>
          <a:p>
            <a:pPr marL="0" indent="0">
              <a:buNone/>
            </a:pPr>
            <a:r>
              <a:rPr lang="es-ES" sz="2400" dirty="0" err="1" smtClean="0"/>
              <a:t>To</a:t>
            </a:r>
            <a:r>
              <a:rPr lang="es-ES" sz="2400" dirty="0" smtClean="0"/>
              <a:t> </a:t>
            </a:r>
            <a:r>
              <a:rPr lang="es-ES" sz="2400" dirty="0" err="1" smtClean="0"/>
              <a:t>that</a:t>
            </a:r>
            <a:r>
              <a:rPr lang="es-ES" sz="2400" dirty="0" smtClean="0"/>
              <a:t> </a:t>
            </a:r>
            <a:r>
              <a:rPr lang="es-ES" sz="2400" dirty="0" err="1" smtClean="0"/>
              <a:t>extent</a:t>
            </a:r>
            <a:r>
              <a:rPr lang="es-ES" sz="2400" dirty="0" smtClean="0"/>
              <a:t>, I </a:t>
            </a:r>
            <a:r>
              <a:rPr lang="es-ES" sz="2400" dirty="0" err="1" smtClean="0"/>
              <a:t>believe</a:t>
            </a:r>
            <a:r>
              <a:rPr lang="es-ES" sz="2400" dirty="0" smtClean="0"/>
              <a:t> </a:t>
            </a:r>
            <a:r>
              <a:rPr lang="es-ES" sz="2400" dirty="0" err="1" smtClean="0"/>
              <a:t>that</a:t>
            </a:r>
            <a:r>
              <a:rPr lang="es-ES" sz="2400" dirty="0" smtClean="0"/>
              <a:t> </a:t>
            </a:r>
            <a:r>
              <a:rPr lang="es-ES" sz="2400" dirty="0" err="1" smtClean="0"/>
              <a:t>technology</a:t>
            </a:r>
            <a:r>
              <a:rPr lang="es-ES" sz="2400" dirty="0" smtClean="0"/>
              <a:t> </a:t>
            </a:r>
            <a:r>
              <a:rPr lang="es-ES" sz="2400" dirty="0" err="1" smtClean="0"/>
              <a:t>keeps</a:t>
            </a:r>
            <a:r>
              <a:rPr lang="es-ES" sz="2400" dirty="0" smtClean="0"/>
              <a:t> </a:t>
            </a:r>
            <a:r>
              <a:rPr lang="es-ES" sz="2400" dirty="0" err="1" smtClean="0"/>
              <a:t>offering</a:t>
            </a:r>
            <a:r>
              <a:rPr lang="es-ES" sz="2400" dirty="0" smtClean="0"/>
              <a:t> </a:t>
            </a:r>
            <a:r>
              <a:rPr lang="es-ES" sz="2400" dirty="0" err="1" smtClean="0"/>
              <a:t>teachers</a:t>
            </a:r>
            <a:r>
              <a:rPr lang="es-ES" sz="2400" dirty="0" smtClean="0"/>
              <a:t> </a:t>
            </a:r>
            <a:r>
              <a:rPr lang="es-ES" sz="2400" dirty="0" err="1" smtClean="0"/>
              <a:t>tools</a:t>
            </a:r>
            <a:r>
              <a:rPr lang="es-ES" sz="2400" dirty="0" smtClean="0"/>
              <a:t> </a:t>
            </a:r>
            <a:r>
              <a:rPr lang="es-ES" sz="2400" dirty="0" err="1" smtClean="0"/>
              <a:t>to</a:t>
            </a:r>
            <a:r>
              <a:rPr lang="es-ES" sz="2400" dirty="0" smtClean="0"/>
              <a:t> be </a:t>
            </a:r>
            <a:r>
              <a:rPr lang="es-ES" sz="2400" dirty="0" err="1" smtClean="0"/>
              <a:t>applied</a:t>
            </a:r>
            <a:r>
              <a:rPr lang="es-ES" sz="2400" dirty="0" smtClean="0"/>
              <a:t> in </a:t>
            </a:r>
            <a:r>
              <a:rPr lang="es-ES" sz="2400" dirty="0" err="1" smtClean="0"/>
              <a:t>the</a:t>
            </a:r>
            <a:r>
              <a:rPr lang="es-ES" sz="2400" dirty="0" smtClean="0"/>
              <a:t> L2 </a:t>
            </a:r>
            <a:r>
              <a:rPr lang="es-ES" sz="2400" dirty="0" err="1" smtClean="0"/>
              <a:t>classroom</a:t>
            </a:r>
            <a:r>
              <a:rPr lang="es-ES" sz="2400" dirty="0" smtClean="0"/>
              <a:t>, as </a:t>
            </a:r>
            <a:r>
              <a:rPr lang="es-ES" sz="2400" dirty="0" err="1" smtClean="0"/>
              <a:t>it</a:t>
            </a:r>
            <a:r>
              <a:rPr lang="es-ES" sz="2400" dirty="0" smtClean="0"/>
              <a:t> </a:t>
            </a:r>
            <a:r>
              <a:rPr lang="es-ES" sz="2400" dirty="0" err="1" smtClean="0"/>
              <a:t>keeps</a:t>
            </a:r>
            <a:r>
              <a:rPr lang="es-ES" sz="2400" dirty="0" smtClean="0"/>
              <a:t> </a:t>
            </a:r>
            <a:r>
              <a:rPr lang="es-ES" sz="2400" dirty="0" err="1" smtClean="0"/>
              <a:t>developing</a:t>
            </a:r>
            <a:r>
              <a:rPr lang="es-ES" sz="2400" dirty="0" smtClean="0"/>
              <a:t> and </a:t>
            </a:r>
            <a:r>
              <a:rPr lang="es-ES" sz="2400" dirty="0" err="1" smtClean="0"/>
              <a:t>innovating</a:t>
            </a:r>
            <a:r>
              <a:rPr lang="es-ES" sz="2400" dirty="0" smtClean="0"/>
              <a:t>. </a:t>
            </a:r>
            <a:r>
              <a:rPr lang="es-ES" sz="2400" dirty="0" err="1" smtClean="0"/>
              <a:t>Our</a:t>
            </a:r>
            <a:r>
              <a:rPr lang="es-ES" sz="2400" dirty="0" smtClean="0"/>
              <a:t> </a:t>
            </a:r>
            <a:r>
              <a:rPr lang="es-ES" sz="2400" dirty="0" err="1" smtClean="0"/>
              <a:t>challenge</a:t>
            </a:r>
            <a:r>
              <a:rPr lang="es-ES" sz="2400" dirty="0" smtClean="0"/>
              <a:t>, as </a:t>
            </a:r>
            <a:r>
              <a:rPr lang="es-ES" sz="2400" dirty="0" err="1" smtClean="0"/>
              <a:t>teachers</a:t>
            </a:r>
            <a:r>
              <a:rPr lang="es-ES" sz="2400" dirty="0" smtClean="0"/>
              <a:t>, </a:t>
            </a:r>
            <a:r>
              <a:rPr lang="es-ES" sz="2400" dirty="0" err="1" smtClean="0"/>
              <a:t>is</a:t>
            </a:r>
            <a:r>
              <a:rPr lang="es-ES" sz="2400" dirty="0" smtClean="0"/>
              <a:t> </a:t>
            </a:r>
            <a:r>
              <a:rPr lang="es-ES" sz="2400" dirty="0" err="1" smtClean="0"/>
              <a:t>to</a:t>
            </a:r>
            <a:r>
              <a:rPr lang="es-ES" sz="2400" dirty="0" smtClean="0"/>
              <a:t> </a:t>
            </a:r>
            <a:r>
              <a:rPr lang="es-ES" sz="2400" dirty="0" err="1" smtClean="0"/>
              <a:t>adapt</a:t>
            </a:r>
            <a:r>
              <a:rPr lang="es-ES" sz="2400" dirty="0" smtClean="0"/>
              <a:t> </a:t>
            </a:r>
            <a:r>
              <a:rPr lang="es-ES" sz="2400" dirty="0" err="1" smtClean="0"/>
              <a:t>those</a:t>
            </a:r>
            <a:r>
              <a:rPr lang="es-ES" sz="2400" dirty="0" smtClean="0"/>
              <a:t> </a:t>
            </a:r>
            <a:r>
              <a:rPr lang="es-ES" sz="2400" dirty="0" err="1" smtClean="0"/>
              <a:t>devices</a:t>
            </a:r>
            <a:r>
              <a:rPr lang="es-ES" sz="2400" dirty="0" smtClean="0"/>
              <a:t>, </a:t>
            </a:r>
            <a:r>
              <a:rPr lang="es-ES" sz="2400" dirty="0" err="1" smtClean="0"/>
              <a:t>softwares</a:t>
            </a:r>
            <a:r>
              <a:rPr lang="es-ES" sz="2400" dirty="0" smtClean="0"/>
              <a:t> and virtual </a:t>
            </a:r>
            <a:r>
              <a:rPr lang="es-ES" sz="2400" dirty="0" err="1" smtClean="0"/>
              <a:t>experiences</a:t>
            </a:r>
            <a:r>
              <a:rPr lang="es-ES" sz="2400" dirty="0" smtClean="0"/>
              <a:t> in favor of a </a:t>
            </a:r>
            <a:r>
              <a:rPr lang="es-ES" sz="2400" dirty="0" err="1" smtClean="0"/>
              <a:t>proficiency</a:t>
            </a:r>
            <a:r>
              <a:rPr lang="es-ES" sz="2400" dirty="0" smtClean="0"/>
              <a:t> in a </a:t>
            </a:r>
            <a:r>
              <a:rPr lang="es-ES" sz="2400" dirty="0" err="1" smtClean="0"/>
              <a:t>foreign</a:t>
            </a:r>
            <a:r>
              <a:rPr lang="es-ES" sz="2400" dirty="0" smtClean="0"/>
              <a:t> </a:t>
            </a:r>
            <a:r>
              <a:rPr lang="es-ES" sz="2400" dirty="0" err="1" smtClean="0"/>
              <a:t>language</a:t>
            </a:r>
            <a:r>
              <a:rPr lang="es-ES" sz="2400" dirty="0" smtClean="0"/>
              <a:t>. </a:t>
            </a:r>
          </a:p>
        </p:txBody>
      </p:sp>
      <p:pic>
        <p:nvPicPr>
          <p:cNvPr id="4" name="Imagen 3"/>
          <p:cNvPicPr>
            <a:picLocks noChangeAspect="1"/>
          </p:cNvPicPr>
          <p:nvPr/>
        </p:nvPicPr>
        <p:blipFill>
          <a:blip r:embed="rId2"/>
          <a:stretch>
            <a:fillRect/>
          </a:stretch>
        </p:blipFill>
        <p:spPr>
          <a:xfrm>
            <a:off x="680750" y="2503625"/>
            <a:ext cx="1996796" cy="1444652"/>
          </a:xfrm>
          <a:prstGeom prst="rect">
            <a:avLst/>
          </a:prstGeom>
        </p:spPr>
      </p:pic>
    </p:spTree>
    <p:extLst>
      <p:ext uri="{BB962C8B-B14F-4D97-AF65-F5344CB8AC3E}">
        <p14:creationId xmlns:p14="http://schemas.microsoft.com/office/powerpoint/2010/main" val="11004258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a:xfrm rot="900000">
            <a:off x="4077916" y="-620217"/>
            <a:ext cx="4658735" cy="5077623"/>
          </a:xfrm>
        </p:spPr>
        <p:txBody>
          <a:bodyPr>
            <a:normAutofit/>
          </a:bodyPr>
          <a:lstStyle/>
          <a:p>
            <a:r>
              <a:rPr lang="en-US" sz="1800" dirty="0" smtClean="0"/>
              <a:t>All in all, </a:t>
            </a:r>
            <a:r>
              <a:rPr lang="en-US" sz="1800" dirty="0" err="1" smtClean="0"/>
              <a:t>techonology</a:t>
            </a:r>
            <a:r>
              <a:rPr lang="en-US" sz="1800" dirty="0" smtClean="0"/>
              <a:t> is important in L2 teaching as it challenges teachers’ adaptive skills. Furthermore, it is something to which mankind has attached itself. Instead of avoiding it, we should use it to our own benefit, which means, our learners’ benefit. </a:t>
            </a:r>
            <a:endParaRPr lang="en-US" sz="1800" dirty="0"/>
          </a:p>
        </p:txBody>
      </p:sp>
      <p:pic>
        <p:nvPicPr>
          <p:cNvPr id="4" name="Imagen 3"/>
          <p:cNvPicPr>
            <a:picLocks noChangeAspect="1"/>
          </p:cNvPicPr>
          <p:nvPr/>
        </p:nvPicPr>
        <p:blipFill>
          <a:blip r:embed="rId2"/>
          <a:stretch>
            <a:fillRect/>
          </a:stretch>
        </p:blipFill>
        <p:spPr>
          <a:xfrm>
            <a:off x="857879" y="2555776"/>
            <a:ext cx="1353338" cy="1274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3"/>
          <a:stretch>
            <a:fillRect/>
          </a:stretch>
        </p:blipFill>
        <p:spPr>
          <a:xfrm>
            <a:off x="3743434" y="3516128"/>
            <a:ext cx="3907486" cy="2532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2940699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7418" y="5135872"/>
            <a:ext cx="3312400" cy="923330"/>
          </a:xfrm>
          <a:prstGeom prst="rect">
            <a:avLst/>
          </a:prstGeom>
          <a:noFill/>
        </p:spPr>
        <p:txBody>
          <a:bodyPr wrap="none" lIns="91440" tIns="45720" rIns="91440" bIns="45720">
            <a:spAutoFit/>
          </a:bodyPr>
          <a:lstStyle/>
          <a:p>
            <a:pPr algn="ctr"/>
            <a:r>
              <a:rPr lang="es-ES_tradnl" sz="5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Bitacora</a:t>
            </a:r>
            <a:r>
              <a:rPr lang="es-ES_tradnl"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a:t>
            </a:r>
            <a:endParaRPr lang="es-ES_tradnl"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uadroTexto 2"/>
          <p:cNvSpPr txBox="1"/>
          <p:nvPr/>
        </p:nvSpPr>
        <p:spPr>
          <a:xfrm>
            <a:off x="3856627" y="6257780"/>
            <a:ext cx="2896342" cy="369332"/>
          </a:xfrm>
          <a:prstGeom prst="rect">
            <a:avLst/>
          </a:prstGeom>
          <a:noFill/>
        </p:spPr>
        <p:txBody>
          <a:bodyPr wrap="square" rtlCol="0">
            <a:spAutoFit/>
          </a:bodyPr>
          <a:lstStyle/>
          <a:p>
            <a:r>
              <a:rPr lang="es-ES" dirty="0" err="1" smtClean="0"/>
              <a:t>Second</a:t>
            </a:r>
            <a:r>
              <a:rPr lang="es-ES" dirty="0" smtClean="0"/>
              <a:t> </a:t>
            </a:r>
            <a:r>
              <a:rPr lang="es-ES" dirty="0" err="1" smtClean="0"/>
              <a:t>Life</a:t>
            </a:r>
            <a:r>
              <a:rPr lang="es-ES" dirty="0" smtClean="0"/>
              <a:t> </a:t>
            </a:r>
            <a:r>
              <a:rPr lang="es-ES" dirty="0" err="1" smtClean="0"/>
              <a:t>experience</a:t>
            </a:r>
            <a:r>
              <a:rPr lang="es-ES" dirty="0" smtClean="0"/>
              <a:t> </a:t>
            </a:r>
            <a:endParaRPr lang="es-ES" dirty="0"/>
          </a:p>
        </p:txBody>
      </p:sp>
      <p:pic>
        <p:nvPicPr>
          <p:cNvPr id="4" name="Imagen 3"/>
          <p:cNvPicPr>
            <a:picLocks noChangeAspect="1"/>
          </p:cNvPicPr>
          <p:nvPr/>
        </p:nvPicPr>
        <p:blipFill>
          <a:blip r:embed="rId2"/>
          <a:stretch>
            <a:fillRect/>
          </a:stretch>
        </p:blipFill>
        <p:spPr>
          <a:xfrm>
            <a:off x="604657" y="604093"/>
            <a:ext cx="5349519" cy="3407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3"/>
          <a:stretch>
            <a:fillRect/>
          </a:stretch>
        </p:blipFill>
        <p:spPr>
          <a:xfrm>
            <a:off x="6617494" y="1564444"/>
            <a:ext cx="2133097" cy="15236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5787190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entrado">
  <a:themeElements>
    <a:clrScheme name="Personalizar 3">
      <a:dk1>
        <a:sysClr val="windowText" lastClr="000000"/>
      </a:dk1>
      <a:lt1>
        <a:sysClr val="window" lastClr="FFFFFF"/>
      </a:lt1>
      <a:dk2>
        <a:srgbClr val="158F20"/>
      </a:dk2>
      <a:lt2>
        <a:srgbClr val="2DAE23"/>
      </a:lt2>
      <a:accent1>
        <a:srgbClr val="76C5EF"/>
      </a:accent1>
      <a:accent2>
        <a:srgbClr val="FEA022"/>
      </a:accent2>
      <a:accent3>
        <a:srgbClr val="FF6700"/>
      </a:accent3>
      <a:accent4>
        <a:srgbClr val="70A525"/>
      </a:accent4>
      <a:accent5>
        <a:srgbClr val="A5D848"/>
      </a:accent5>
      <a:accent6>
        <a:srgbClr val="D02519"/>
      </a:accent6>
      <a:hlink>
        <a:srgbClr val="E81435"/>
      </a:hlink>
      <a:folHlink>
        <a:srgbClr val="D30F12"/>
      </a:folHlink>
    </a:clrScheme>
    <a:fontScheme name="Centrado">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ntrado">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Centrado.thmx</Template>
  <TotalTime>177</TotalTime>
  <Words>537</Words>
  <Application>Microsoft Office PowerPoint</Application>
  <PresentationFormat>Presentación en pantalla (4:3)</PresentationFormat>
  <Paragraphs>31</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Centrado</vt:lpstr>
      <vt:lpstr>Bitacora zero</vt:lpstr>
      <vt:lpstr>What do I expect from this course? </vt:lpstr>
      <vt:lpstr>Presentación de PowerPoint</vt:lpstr>
      <vt:lpstr>My experience as a teacher</vt:lpstr>
      <vt:lpstr>Technology in L2 teaching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Bitacora zero</dc:title>
  <dc:creator>Miguel Andres  Diaz Cortes</dc:creator>
  <cp:lastModifiedBy>harold</cp:lastModifiedBy>
  <cp:revision>32</cp:revision>
  <dcterms:created xsi:type="dcterms:W3CDTF">2012-02-11T19:44:49Z</dcterms:created>
  <dcterms:modified xsi:type="dcterms:W3CDTF">2012-02-11T23:03:18Z</dcterms:modified>
</cp:coreProperties>
</file>