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8"/>
  </p:notesMasterIdLst>
  <p:sldIdLst>
    <p:sldId id="256" r:id="rId2"/>
    <p:sldId id="258" r:id="rId3"/>
    <p:sldId id="260"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6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1A1151-650D-4AF1-9205-D3280154731B}" type="datetimeFigureOut">
              <a:rPr lang="es-MX" smtClean="0"/>
              <a:pPr/>
              <a:t>16/02/2012</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A1F2F-8654-43F1-877A-A104E30A0235}"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2E9A1F2F-8654-43F1-877A-A104E30A0235}" type="slidenum">
              <a:rPr lang="es-MX" smtClean="0"/>
              <a:pPr/>
              <a:t>7</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A865F34F-8C3A-4154-8AC6-15DCD5E71F77}" type="datetimeFigureOut">
              <a:rPr lang="es-MX" smtClean="0"/>
              <a:pPr/>
              <a:t>16/02/2012</a:t>
            </a:fld>
            <a:endParaRPr lang="es-MX"/>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MX"/>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FED93AED-0F10-4374-8D2D-F5EFC68B76AC}"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865F34F-8C3A-4154-8AC6-15DCD5E71F77}" type="datetimeFigureOut">
              <a:rPr lang="es-MX" smtClean="0"/>
              <a:pPr/>
              <a:t>16/02/2012</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FED93AED-0F10-4374-8D2D-F5EFC68B76AC}"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865F34F-8C3A-4154-8AC6-15DCD5E71F77}" type="datetimeFigureOut">
              <a:rPr lang="es-MX" smtClean="0"/>
              <a:pPr/>
              <a:t>16/02/2012</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FED93AED-0F10-4374-8D2D-F5EFC68B76AC}"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865F34F-8C3A-4154-8AC6-15DCD5E71F77}" type="datetimeFigureOut">
              <a:rPr lang="es-MX" smtClean="0"/>
              <a:pPr/>
              <a:t>16/02/2012</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FED93AED-0F10-4374-8D2D-F5EFC68B76AC}" type="slidenum">
              <a:rPr lang="es-MX" smtClean="0"/>
              <a:pPr/>
              <a:t>‹Nº›</a:t>
            </a:fld>
            <a:endParaRPr lang="es-MX"/>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A865F34F-8C3A-4154-8AC6-15DCD5E71F77}" type="datetimeFigureOut">
              <a:rPr lang="es-MX" smtClean="0"/>
              <a:pPr/>
              <a:t>16/02/2012</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FED93AED-0F10-4374-8D2D-F5EFC68B76AC}" type="slidenum">
              <a:rPr lang="es-MX" smtClean="0"/>
              <a:pPr/>
              <a:t>‹Nº›</a:t>
            </a:fld>
            <a:endParaRPr lang="es-MX"/>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865F34F-8C3A-4154-8AC6-15DCD5E71F77}" type="datetimeFigureOut">
              <a:rPr lang="es-MX" smtClean="0"/>
              <a:pPr/>
              <a:t>16/02/2012</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FED93AED-0F10-4374-8D2D-F5EFC68B76AC}" type="slidenum">
              <a:rPr lang="es-MX" smtClean="0"/>
              <a:pPr/>
              <a:t>‹Nº›</a:t>
            </a:fld>
            <a:endParaRPr lang="es-MX"/>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A865F34F-8C3A-4154-8AC6-15DCD5E71F77}" type="datetimeFigureOut">
              <a:rPr lang="es-MX" smtClean="0"/>
              <a:pPr/>
              <a:t>16/02/2012</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FED93AED-0F10-4374-8D2D-F5EFC68B76AC}"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A865F34F-8C3A-4154-8AC6-15DCD5E71F77}" type="datetimeFigureOut">
              <a:rPr lang="es-MX" smtClean="0"/>
              <a:pPr/>
              <a:t>16/02/2012</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FED93AED-0F10-4374-8D2D-F5EFC68B76AC}" type="slidenum">
              <a:rPr lang="es-MX" smtClean="0"/>
              <a:pPr/>
              <a:t>‹Nº›</a:t>
            </a:fld>
            <a:endParaRPr lang="es-MX"/>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A865F34F-8C3A-4154-8AC6-15DCD5E71F77}" type="datetimeFigureOut">
              <a:rPr lang="es-MX" smtClean="0"/>
              <a:pPr/>
              <a:t>16/02/2012</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FED93AED-0F10-4374-8D2D-F5EFC68B76AC}"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A865F34F-8C3A-4154-8AC6-15DCD5E71F77}" type="datetimeFigureOut">
              <a:rPr lang="es-MX" smtClean="0"/>
              <a:pPr/>
              <a:t>16/02/2012</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FED93AED-0F10-4374-8D2D-F5EFC68B76AC}"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A865F34F-8C3A-4154-8AC6-15DCD5E71F77}" type="datetimeFigureOut">
              <a:rPr lang="es-MX" smtClean="0"/>
              <a:pPr/>
              <a:t>16/02/2012</a:t>
            </a:fld>
            <a:endParaRPr lang="es-MX"/>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MX"/>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FED93AED-0F10-4374-8D2D-F5EFC68B76AC}" type="slidenum">
              <a:rPr lang="es-MX" smtClean="0"/>
              <a:pPr/>
              <a:t>‹Nº›</a:t>
            </a:fld>
            <a:endParaRPr lang="es-MX"/>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865F34F-8C3A-4154-8AC6-15DCD5E71F77}" type="datetimeFigureOut">
              <a:rPr lang="es-MX" smtClean="0"/>
              <a:pPr/>
              <a:t>16/02/2012</a:t>
            </a:fld>
            <a:endParaRPr lang="es-MX"/>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MX"/>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ED93AED-0F10-4374-8D2D-F5EFC68B76AC}"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CONCEPTO DE LOGICA</a:t>
            </a:r>
            <a:endParaRPr lang="es-MX" dirty="0"/>
          </a:p>
        </p:txBody>
      </p:sp>
      <p:sp>
        <p:nvSpPr>
          <p:cNvPr id="3" name="2 Subtítulo"/>
          <p:cNvSpPr>
            <a:spLocks noGrp="1"/>
          </p:cNvSpPr>
          <p:nvPr>
            <p:ph type="subTitle" idx="1"/>
          </p:nvPr>
        </p:nvSpPr>
        <p:spPr/>
        <p:txBody>
          <a:bodyPr>
            <a:normAutofit/>
          </a:bodyPr>
          <a:lstStyle/>
          <a:p>
            <a:r>
              <a:rPr lang="es-MX" dirty="0" smtClean="0"/>
              <a:t>LOGICA DE ENUNCIADO</a:t>
            </a:r>
          </a:p>
          <a:p>
            <a:r>
              <a:rPr lang="es-MX" dirty="0" smtClean="0"/>
              <a:t>LOGICA DE PREDICADO</a:t>
            </a:r>
          </a:p>
          <a:p>
            <a:endParaRPr lang="es-MX" dirty="0"/>
          </a:p>
          <a:p>
            <a:endParaRPr lang="es-MX" dirty="0" smtClean="0"/>
          </a:p>
          <a:p>
            <a:endParaRPr lang="es-MX" dirty="0"/>
          </a:p>
          <a:p>
            <a:endParaRPr lang="es-MX" dirty="0" smtClean="0"/>
          </a:p>
          <a:p>
            <a:endParaRPr lang="es-MX" dirty="0"/>
          </a:p>
          <a:p>
            <a:endParaRPr lang="es-MX" dirty="0" smtClean="0"/>
          </a:p>
          <a:p>
            <a:endParaRPr lang="es-MX" dirty="0"/>
          </a:p>
          <a:p>
            <a:endParaRPr lang="es-MX"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28670"/>
            <a:ext cx="8229600" cy="5572164"/>
          </a:xfrm>
        </p:spPr>
        <p:txBody>
          <a:bodyPr>
            <a:normAutofit fontScale="85000" lnSpcReduction="10000"/>
          </a:bodyPr>
          <a:lstStyle/>
          <a:p>
            <a:pPr>
              <a:buNone/>
            </a:pPr>
            <a:r>
              <a:rPr lang="es-MX" dirty="0" smtClean="0"/>
              <a:t>La conectiva lógica que da lugar a la condicional es si… entonces, y en los textos de la lógica simbólica se pueden encontrar al menos dos símbolos lógicos para representar estos esta conectiva (     ). </a:t>
            </a:r>
          </a:p>
          <a:p>
            <a:pPr>
              <a:buNone/>
            </a:pPr>
            <a:r>
              <a:rPr lang="es-MX" b="1" dirty="0" smtClean="0"/>
              <a:t>Definición</a:t>
            </a:r>
            <a:r>
              <a:rPr lang="es-MX" dirty="0" smtClean="0"/>
              <a:t>.- La condicional es una proposición de la forma p      q donde p,q son dos proposiciones cualesquiera y se lee: si p entonces q; a p se le llama antecedente o prótasis, y a q se le llama consecuente o apódosis</a:t>
            </a:r>
            <a:r>
              <a:rPr lang="es-MX" b="1" dirty="0" smtClean="0"/>
              <a:t>. El valor de verdad de la condicional p      q es falso únicamente cuando p es “V” y q “F”simultáneamente, y verdadera en cualquier otro caso. Para que la condicional p      q sea verdadera, es suficiente que la consecuente q tenga valor de verdad V sin importar el valor de verdad del antecedente p.</a:t>
            </a:r>
          </a:p>
          <a:p>
            <a:pPr>
              <a:buNone/>
            </a:pPr>
            <a:r>
              <a:rPr lang="es-MX" dirty="0" smtClean="0"/>
              <a:t>Nota: </a:t>
            </a:r>
            <a:r>
              <a:rPr lang="es-MX" i="1" dirty="0" smtClean="0"/>
              <a:t>el operador condicional se conoce también como implicación, la punta de la flecha ilustra claramente cual es la proposición consecuente.</a:t>
            </a:r>
            <a:endParaRPr lang="es-MX" i="1" dirty="0"/>
          </a:p>
        </p:txBody>
      </p:sp>
      <p:sp>
        <p:nvSpPr>
          <p:cNvPr id="2" name="1 Título"/>
          <p:cNvSpPr>
            <a:spLocks noGrp="1"/>
          </p:cNvSpPr>
          <p:nvPr>
            <p:ph type="title"/>
          </p:nvPr>
        </p:nvSpPr>
        <p:spPr/>
        <p:txBody>
          <a:bodyPr>
            <a:normAutofit fontScale="90000"/>
          </a:bodyPr>
          <a:lstStyle/>
          <a:p>
            <a:r>
              <a:rPr lang="es-MX" dirty="0" smtClean="0"/>
              <a:t>Condicional</a:t>
            </a:r>
            <a:br>
              <a:rPr lang="es-MX" dirty="0" smtClean="0"/>
            </a:br>
            <a:endParaRPr lang="es-MX" dirty="0"/>
          </a:p>
        </p:txBody>
      </p:sp>
      <p:cxnSp>
        <p:nvCxnSpPr>
          <p:cNvPr id="10" name="9 Conector recto de flecha"/>
          <p:cNvCxnSpPr/>
          <p:nvPr/>
        </p:nvCxnSpPr>
        <p:spPr>
          <a:xfrm>
            <a:off x="6429388" y="2071678"/>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12 Conector recto de flecha"/>
          <p:cNvCxnSpPr/>
          <p:nvPr/>
        </p:nvCxnSpPr>
        <p:spPr>
          <a:xfrm>
            <a:off x="2071670" y="2714620"/>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a:off x="5357818" y="4643446"/>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5911873"/>
          </a:xfrm>
        </p:spPr>
        <p:txBody>
          <a:bodyPr>
            <a:normAutofit/>
          </a:bodyPr>
          <a:lstStyle/>
          <a:p>
            <a:pPr algn="ctr">
              <a:buNone/>
            </a:pPr>
            <a:r>
              <a:rPr lang="es-MX" dirty="0" smtClean="0"/>
              <a:t>p          q  	p  q 	</a:t>
            </a:r>
          </a:p>
          <a:p>
            <a:pPr algn="ctr">
              <a:buNone/>
            </a:pPr>
            <a:r>
              <a:rPr lang="es-MX" dirty="0" smtClean="0"/>
              <a:t>V    	     V      	V 	</a:t>
            </a:r>
          </a:p>
          <a:p>
            <a:pPr algn="ctr">
              <a:buNone/>
            </a:pPr>
            <a:r>
              <a:rPr lang="es-MX" dirty="0" smtClean="0"/>
              <a:t>V 	      F 	F 	</a:t>
            </a:r>
          </a:p>
          <a:p>
            <a:pPr algn="ctr">
              <a:buNone/>
            </a:pPr>
            <a:r>
              <a:rPr lang="es-MX" dirty="0" smtClean="0"/>
              <a:t>F 	      V 	V 	</a:t>
            </a:r>
          </a:p>
          <a:p>
            <a:pPr algn="ctr">
              <a:buNone/>
            </a:pPr>
            <a:r>
              <a:rPr lang="es-MX" dirty="0" smtClean="0"/>
              <a:t>F 	      F 	V 	</a:t>
            </a:r>
          </a:p>
          <a:p>
            <a:pPr>
              <a:buNone/>
            </a:pPr>
            <a:r>
              <a:rPr lang="es-MX" dirty="0" smtClean="0"/>
              <a:t>Ejemplo</a:t>
            </a:r>
            <a:r>
              <a:rPr lang="es-MX" sz="2700" dirty="0" smtClean="0"/>
              <a:t>.- Así, la formalización de "Si llueve, entonces la tierra se moja", con p simbolizando "Llueve" y q, "La tierra se moja", será </a:t>
            </a:r>
            <a:r>
              <a:rPr lang="es-MX" sz="2700" b="1" dirty="0" smtClean="0"/>
              <a:t>p   q</a:t>
            </a:r>
            <a:r>
              <a:rPr lang="es-MX" sz="2700" dirty="0" smtClean="0"/>
              <a:t> .</a:t>
            </a:r>
          </a:p>
          <a:p>
            <a:pPr>
              <a:buNone/>
            </a:pPr>
            <a:r>
              <a:rPr lang="es-MX" sz="2500" dirty="0" smtClean="0"/>
              <a:t>A diferencia de las anteriores esta no es conmutativa ni asociativa </a:t>
            </a:r>
          </a:p>
          <a:p>
            <a:pPr>
              <a:buNone/>
            </a:pPr>
            <a:endParaRPr lang="es-MX" dirty="0" smtClean="0"/>
          </a:p>
          <a:p>
            <a:endParaRPr lang="es-MX" dirty="0"/>
          </a:p>
        </p:txBody>
      </p:sp>
      <p:cxnSp>
        <p:nvCxnSpPr>
          <p:cNvPr id="5" name="4 Conector recto de flecha"/>
          <p:cNvCxnSpPr/>
          <p:nvPr/>
        </p:nvCxnSpPr>
        <p:spPr>
          <a:xfrm>
            <a:off x="2000232" y="4000504"/>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Conector recto de flecha"/>
          <p:cNvCxnSpPr/>
          <p:nvPr/>
        </p:nvCxnSpPr>
        <p:spPr>
          <a:xfrm>
            <a:off x="5715008" y="500042"/>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71546"/>
            <a:ext cx="8229600" cy="5054617"/>
          </a:xfrm>
        </p:spPr>
        <p:txBody>
          <a:bodyPr numCol="1">
            <a:normAutofit fontScale="92500" lnSpcReduction="10000"/>
          </a:bodyPr>
          <a:lstStyle/>
          <a:p>
            <a:pPr>
              <a:buNone/>
            </a:pPr>
            <a:r>
              <a:rPr lang="es-MX" dirty="0" smtClean="0"/>
              <a:t>La conectiva lógica que da lugar a la bicondicional es “si y solo si”, y la flecha con dos puntas (↔). También se le llama doble implicación.</a:t>
            </a:r>
          </a:p>
          <a:p>
            <a:pPr>
              <a:buNone/>
            </a:pPr>
            <a:r>
              <a:rPr lang="es-MX" dirty="0" smtClean="0"/>
              <a:t>El valor de la bicondicional p ↔ es b cuando p y q tienen valores de verdad iguales.</a:t>
            </a:r>
          </a:p>
          <a:p>
            <a:pPr>
              <a:buNone/>
            </a:pPr>
            <a:r>
              <a:rPr lang="es-MX" dirty="0" smtClean="0"/>
              <a:t>El valor de verdad de p ↔ q es F cuando los valores de verdad de p y q son diferentes </a:t>
            </a:r>
          </a:p>
          <a:p>
            <a:pPr algn="ctr"/>
            <a:endParaRPr lang="es-MX" dirty="0" smtClean="0"/>
          </a:p>
          <a:p>
            <a:pPr algn="ctr">
              <a:buNone/>
            </a:pPr>
            <a:r>
              <a:rPr lang="es-MX" dirty="0" smtClean="0"/>
              <a:t>p   	q 	p q 	</a:t>
            </a:r>
          </a:p>
          <a:p>
            <a:pPr algn="ctr">
              <a:buNone/>
            </a:pPr>
            <a:r>
              <a:rPr lang="es-MX" dirty="0" smtClean="0"/>
              <a:t>V  	V 	V 	</a:t>
            </a:r>
          </a:p>
          <a:p>
            <a:pPr algn="ctr">
              <a:buNone/>
            </a:pPr>
            <a:r>
              <a:rPr lang="es-MX" dirty="0" smtClean="0"/>
              <a:t>V  	F 	F 	</a:t>
            </a:r>
          </a:p>
          <a:p>
            <a:pPr algn="ctr">
              <a:buNone/>
            </a:pPr>
            <a:r>
              <a:rPr lang="es-MX" dirty="0" smtClean="0"/>
              <a:t>F   	V 	F 	</a:t>
            </a:r>
          </a:p>
          <a:p>
            <a:pPr algn="ctr">
              <a:buNone/>
            </a:pPr>
            <a:r>
              <a:rPr lang="es-MX" dirty="0" smtClean="0"/>
              <a:t>F   	F 	V 	</a:t>
            </a:r>
          </a:p>
          <a:p>
            <a:pPr algn="ctr">
              <a:buNone/>
            </a:pPr>
            <a:endParaRPr lang="es-MX" dirty="0" smtClean="0"/>
          </a:p>
        </p:txBody>
      </p:sp>
      <p:sp>
        <p:nvSpPr>
          <p:cNvPr id="2" name="1 Título"/>
          <p:cNvSpPr>
            <a:spLocks noGrp="1"/>
          </p:cNvSpPr>
          <p:nvPr>
            <p:ph type="title"/>
          </p:nvPr>
        </p:nvSpPr>
        <p:spPr/>
        <p:txBody>
          <a:bodyPr>
            <a:normAutofit fontScale="90000"/>
          </a:bodyPr>
          <a:lstStyle/>
          <a:p>
            <a:r>
              <a:rPr lang="es-MX" dirty="0" smtClean="0"/>
              <a:t>Bicondiconal</a:t>
            </a:r>
            <a:br>
              <a:rPr lang="es-MX" dirty="0" smtClean="0"/>
            </a:br>
            <a:endParaRPr lang="es-MX"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85000" lnSpcReduction="10000"/>
          </a:bodyPr>
          <a:lstStyle/>
          <a:p>
            <a:r>
              <a:rPr lang="es-MX" dirty="0" smtClean="0"/>
              <a:t>La lógica de predicados no es mas que la logica de enunciados pero con </a:t>
            </a:r>
            <a:r>
              <a:rPr lang="es-MX" b="1" dirty="0" smtClean="0"/>
              <a:t>variables </a:t>
            </a:r>
            <a:r>
              <a:rPr lang="es-MX" dirty="0" smtClean="0"/>
              <a:t>y </a:t>
            </a:r>
            <a:r>
              <a:rPr lang="es-MX" b="1" dirty="0" smtClean="0"/>
              <a:t>cuantificadores.</a:t>
            </a:r>
          </a:p>
          <a:p>
            <a:r>
              <a:rPr lang="es-MX" dirty="0" smtClean="0"/>
              <a:t>Eje: “Beto es un niño”                    </a:t>
            </a:r>
            <a:r>
              <a:rPr lang="es-MX" sz="2200" dirty="0" smtClean="0"/>
              <a:t>proposición</a:t>
            </a:r>
          </a:p>
          <a:p>
            <a:endParaRPr lang="es-MX" dirty="0" smtClean="0"/>
          </a:p>
          <a:p>
            <a:pPr>
              <a:buNone/>
            </a:pPr>
            <a:r>
              <a:rPr lang="es-MX" dirty="0" smtClean="0"/>
              <a:t>             “x es un niño”                         </a:t>
            </a:r>
            <a:r>
              <a:rPr lang="es-MX" sz="2200" dirty="0" smtClean="0"/>
              <a:t>Predicado con </a:t>
            </a:r>
          </a:p>
          <a:p>
            <a:pPr>
              <a:buNone/>
            </a:pPr>
            <a:r>
              <a:rPr lang="es-MX" dirty="0" smtClean="0"/>
              <a:t>                                                                  </a:t>
            </a:r>
            <a:r>
              <a:rPr lang="es-MX" sz="2200" dirty="0" smtClean="0"/>
              <a:t>variable x</a:t>
            </a:r>
          </a:p>
          <a:p>
            <a:pPr>
              <a:buNone/>
            </a:pPr>
            <a:r>
              <a:rPr lang="es-MX" sz="2400" dirty="0" smtClean="0"/>
              <a:t>Una proposición no logica que la constituye el predicado y una o mas variables se caracteriza porque no es posible decidir si el valor de verdad es F o V. un enunciado de este tipo también recibe el nombre de </a:t>
            </a:r>
            <a:r>
              <a:rPr lang="es-MX" sz="2400" b="1" dirty="0" smtClean="0"/>
              <a:t>función proposiciona</a:t>
            </a:r>
            <a:r>
              <a:rPr lang="es-MX" sz="2400" dirty="0" smtClean="0"/>
              <a:t>l y se convierte en </a:t>
            </a:r>
            <a:r>
              <a:rPr lang="es-MX" sz="2400" b="1" dirty="0" smtClean="0"/>
              <a:t>proposición logica </a:t>
            </a:r>
            <a:r>
              <a:rPr lang="es-MX" sz="2400" dirty="0" smtClean="0"/>
              <a:t>cuando se constituye la variable para este caso la x por algún valor especifico, a ese valor(sujeto) se le asigna el predicado que forma parte de la función proposicional.</a:t>
            </a:r>
            <a:endParaRPr lang="es-MX" sz="2200" dirty="0" smtClean="0"/>
          </a:p>
          <a:p>
            <a:endParaRPr lang="es-MX" dirty="0" smtClean="0"/>
          </a:p>
          <a:p>
            <a:endParaRPr lang="es-MX" dirty="0" smtClean="0"/>
          </a:p>
        </p:txBody>
      </p:sp>
      <p:sp>
        <p:nvSpPr>
          <p:cNvPr id="2" name="1 Título"/>
          <p:cNvSpPr>
            <a:spLocks noGrp="1"/>
          </p:cNvSpPr>
          <p:nvPr>
            <p:ph type="title"/>
          </p:nvPr>
        </p:nvSpPr>
        <p:spPr/>
        <p:txBody>
          <a:bodyPr/>
          <a:lstStyle/>
          <a:p>
            <a:pPr>
              <a:buFont typeface="Arial" pitchFamily="34" charset="0"/>
              <a:buChar char="•"/>
            </a:pPr>
            <a:r>
              <a:rPr lang="es-MX" dirty="0" smtClean="0"/>
              <a:t>Lógica de predicados.</a:t>
            </a:r>
            <a:endParaRPr lang="es-MX"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42852"/>
            <a:ext cx="8229600" cy="928694"/>
          </a:xfrm>
        </p:spPr>
        <p:txBody>
          <a:bodyPr>
            <a:normAutofit/>
          </a:bodyPr>
          <a:lstStyle/>
          <a:p>
            <a:r>
              <a:rPr lang="es-MX" sz="2800" dirty="0" smtClean="0"/>
              <a:t>Cuantificadores</a:t>
            </a:r>
            <a:br>
              <a:rPr lang="es-MX" sz="2800" dirty="0" smtClean="0"/>
            </a:br>
            <a:r>
              <a:rPr lang="es-MX" sz="2200" dirty="0" smtClean="0"/>
              <a:t>(Existencial y Universal)</a:t>
            </a:r>
            <a:endParaRPr lang="es-MX" sz="2200" dirty="0"/>
          </a:p>
        </p:txBody>
      </p:sp>
      <p:sp>
        <p:nvSpPr>
          <p:cNvPr id="4" name="3 Rectángulo"/>
          <p:cNvSpPr/>
          <p:nvPr/>
        </p:nvSpPr>
        <p:spPr>
          <a:xfrm>
            <a:off x="285720" y="1000108"/>
            <a:ext cx="8215370" cy="6217087"/>
          </a:xfrm>
          <a:prstGeom prst="rect">
            <a:avLst/>
          </a:prstGeom>
        </p:spPr>
        <p:txBody>
          <a:bodyPr wrap="square">
            <a:spAutoFit/>
          </a:bodyPr>
          <a:lstStyle/>
          <a:p>
            <a:pPr>
              <a:buNone/>
            </a:pPr>
            <a:r>
              <a:rPr lang="es-MX" dirty="0" smtClean="0"/>
              <a:t>         Un gran numero de afirmaciones en matemáticas declaran que una función proposicional es verdadera para todos los valores de una variable en un dominio especifico. En cada caso, en ese domino especifico se le llama </a:t>
            </a:r>
            <a:r>
              <a:rPr lang="es-MX" b="1" dirty="0" smtClean="0"/>
              <a:t>universo de discurso para la variable.</a:t>
            </a:r>
          </a:p>
          <a:p>
            <a:pPr>
              <a:buNone/>
            </a:pPr>
            <a:endParaRPr lang="es-MX" sz="2000" b="1" dirty="0" smtClean="0"/>
          </a:p>
          <a:p>
            <a:pPr>
              <a:buNone/>
            </a:pPr>
            <a:r>
              <a:rPr lang="es-MX" sz="2000" b="1" dirty="0" smtClean="0"/>
              <a:t>Universal</a:t>
            </a:r>
          </a:p>
          <a:p>
            <a:pPr>
              <a:buNone/>
            </a:pPr>
            <a:r>
              <a:rPr lang="es-MX" dirty="0" smtClean="0"/>
              <a:t>         Definición.- sea P(x) una función proposicional. La cuantificación universal de P(x) es la proposición compuesta p(x)  y se lee “ P(x) es verdadera para todas las x en el universo de discurso o también “para toda x, P(x)”.</a:t>
            </a:r>
          </a:p>
          <a:p>
            <a:r>
              <a:rPr lang="es-MX" sz="1600" dirty="0" smtClean="0"/>
              <a:t>        Nota: </a:t>
            </a:r>
            <a:r>
              <a:rPr lang="es-MX" sz="1600" i="1" dirty="0" smtClean="0"/>
              <a:t>una función proposicional se denota con una letra mayúscula, seguida de la variable encerrada entre paréntesis. Así, P(x) denota una función proposicional y P(a) denota la preposición que se obtiene cuando se sustituye la variable x por un valor especifico a. la expresión P(a) si exhibe uno de los dos valores de verdad</a:t>
            </a:r>
            <a:r>
              <a:rPr lang="es-MX" i="1" dirty="0" smtClean="0"/>
              <a:t>.</a:t>
            </a:r>
          </a:p>
          <a:p>
            <a:r>
              <a:rPr lang="es-MX" dirty="0" smtClean="0"/>
              <a:t>Para que una cuantificación  universal  </a:t>
            </a:r>
            <a:r>
              <a:rPr lang="es-MX" sz="2400" dirty="0" smtClean="0"/>
              <a:t>V </a:t>
            </a:r>
            <a:r>
              <a:rPr lang="es-MX" dirty="0" smtClean="0"/>
              <a:t>x P(x) sea verdadera, se requiere que todas las proposiciones P(a), que resultan de sustituir  la variable x por los valores a del universo de discurso sean verdaderas. Es suficiente que p(a) sea falsa para algún a en  el universo de discurso, para que la cuantificación universal sea falsa también.</a:t>
            </a:r>
          </a:p>
          <a:p>
            <a:endParaRPr lang="es-MX" i="1" dirty="0" smtClean="0"/>
          </a:p>
          <a:p>
            <a:pPr>
              <a:buNone/>
            </a:pPr>
            <a:endParaRPr lang="es-MX" dirty="0" smtClean="0"/>
          </a:p>
        </p:txBody>
      </p:sp>
      <p:sp>
        <p:nvSpPr>
          <p:cNvPr id="7" name="6 Menos"/>
          <p:cNvSpPr/>
          <p:nvPr/>
        </p:nvSpPr>
        <p:spPr>
          <a:xfrm flipH="1" flipV="1">
            <a:off x="4714876" y="5214950"/>
            <a:ext cx="214314" cy="71438"/>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71472" y="285728"/>
            <a:ext cx="8229600" cy="6072230"/>
          </a:xfrm>
        </p:spPr>
        <p:txBody>
          <a:bodyPr>
            <a:normAutofit fontScale="92500" lnSpcReduction="20000"/>
          </a:bodyPr>
          <a:lstStyle/>
          <a:p>
            <a:r>
              <a:rPr lang="es-MX" dirty="0" smtClean="0"/>
              <a:t>Ejemplo : se p(x):  x &gt;0.Consideremos la cuantificación universal  V </a:t>
            </a:r>
            <a:r>
              <a:rPr lang="es-MX" sz="2800" dirty="0" smtClean="0"/>
              <a:t>x P(x)</a:t>
            </a:r>
          </a:p>
          <a:p>
            <a:r>
              <a:rPr lang="es-MX" sz="2800" dirty="0" smtClean="0"/>
              <a:t>Si el universo de discurso son los números positivos entonces la  cuantificación universal es verdadera por que todos los números positivos son mayores  que cero pero si el universo de discurso son los números no negativos, entonces la cuantificación universal es falsa., por que existe un miembro del universo de discurso, el “0”, que hace que p(0) tome el valor de verdad F.</a:t>
            </a:r>
          </a:p>
          <a:p>
            <a:r>
              <a:rPr lang="es-MX" sz="2800" b="1" dirty="0" smtClean="0"/>
              <a:t>Existencial:</a:t>
            </a:r>
            <a:r>
              <a:rPr lang="es-MX" sz="2800" dirty="0" smtClean="0"/>
              <a:t> Se P(x) una función proposicional. La cuantificación  existencial de P(x) es la proposición compuesta  </a:t>
            </a:r>
            <a:r>
              <a:rPr lang="el-GR" sz="2800" dirty="0" smtClean="0"/>
              <a:t>Ξ</a:t>
            </a:r>
            <a:r>
              <a:rPr lang="es-MX" sz="2800" dirty="0" smtClean="0"/>
              <a:t> x P(x) y se lee “existe un x en el universo de discurso que hace a P(x) verdadera” o también  “existe un x, tal que P(x).” </a:t>
            </a:r>
          </a:p>
          <a:p>
            <a:pPr>
              <a:buNone/>
            </a:pPr>
            <a:endParaRPr lang="es-MX" sz="2800" dirty="0" smtClean="0"/>
          </a:p>
          <a:p>
            <a:endParaRPr lang="es-MX" sz="2800" dirty="0" smtClean="0"/>
          </a:p>
        </p:txBody>
      </p:sp>
      <p:sp>
        <p:nvSpPr>
          <p:cNvPr id="7" name="6 Menos"/>
          <p:cNvSpPr/>
          <p:nvPr/>
        </p:nvSpPr>
        <p:spPr>
          <a:xfrm flipH="1" flipV="1">
            <a:off x="4857752" y="642918"/>
            <a:ext cx="142876" cy="142876"/>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7 Menos"/>
          <p:cNvSpPr/>
          <p:nvPr/>
        </p:nvSpPr>
        <p:spPr>
          <a:xfrm rot="5574719" flipH="1">
            <a:off x="5028351" y="4624359"/>
            <a:ext cx="297096" cy="5176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5840435"/>
          </a:xfrm>
        </p:spPr>
        <p:txBody>
          <a:bodyPr>
            <a:normAutofit/>
          </a:bodyPr>
          <a:lstStyle/>
          <a:p>
            <a:r>
              <a:rPr lang="es-MX" dirty="0" smtClean="0"/>
              <a:t>Ejemplo</a:t>
            </a:r>
            <a:r>
              <a:rPr lang="es-MX" sz="2200" dirty="0" smtClean="0"/>
              <a:t>.- Sea Q(x) : x² =2. si el universo de discurso son los números racionales, la cuantificación existencial </a:t>
            </a:r>
            <a:r>
              <a:rPr lang="el-GR" sz="2200" dirty="0" smtClean="0"/>
              <a:t>Ξ</a:t>
            </a:r>
            <a:r>
              <a:rPr lang="es-MX" sz="2200" dirty="0" smtClean="0"/>
              <a:t>x Q(x) es falsa, porque no existe ningún número racional que cumpla la condición de que al elevarlo al cuadrado el resultado sea 2; no obstante, si el universo de discurso son los números reales, entonces la cuantificación existencial </a:t>
            </a:r>
            <a:r>
              <a:rPr lang="el-GR" sz="2200" dirty="0" smtClean="0"/>
              <a:t>Ξ</a:t>
            </a:r>
            <a:r>
              <a:rPr lang="es-MX" sz="2200" dirty="0" smtClean="0"/>
              <a:t>x Q(x) será verdadera porque, en efecto, existe al menos un numero real, </a:t>
            </a:r>
            <a:r>
              <a:rPr lang="az-Cyrl-AZ" sz="2200" dirty="0" smtClean="0"/>
              <a:t>√</a:t>
            </a:r>
            <a:r>
              <a:rPr lang="es-MX" sz="2200" dirty="0" smtClean="0"/>
              <a:t>2 tal que al elevarlo al cuadrado, el resultado es 2. El hecho de que exista otro numero real que cumple con la condición solicitada,(-√ 2), no es relevante para decidir el valor de verdad de verdad de </a:t>
            </a:r>
            <a:r>
              <a:rPr lang="el-GR" sz="2200" dirty="0" smtClean="0"/>
              <a:t>Ξ</a:t>
            </a:r>
            <a:r>
              <a:rPr lang="es-MX" sz="2200" dirty="0" smtClean="0"/>
              <a:t>x Q(x), después de haber encontrado √2.</a:t>
            </a:r>
          </a:p>
          <a:p>
            <a:r>
              <a:rPr lang="es-MX" sz="1800" dirty="0" smtClean="0"/>
              <a:t> Tanto al existencial como al universal </a:t>
            </a:r>
            <a:r>
              <a:rPr lang="es-MX" sz="2000" dirty="0" smtClean="0"/>
              <a:t>se les pude unir y formar una nueva función proposicional mediante el operador unario de la negación (¬)</a:t>
            </a:r>
          </a:p>
        </p:txBody>
      </p:sp>
      <p:cxnSp>
        <p:nvCxnSpPr>
          <p:cNvPr id="9" name="8 Conector recto"/>
          <p:cNvCxnSpPr/>
          <p:nvPr/>
        </p:nvCxnSpPr>
        <p:spPr>
          <a:xfrm rot="5400000">
            <a:off x="964381" y="1250141"/>
            <a:ext cx="21431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rot="5400000">
            <a:off x="4393405" y="2536025"/>
            <a:ext cx="21431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rot="5400000">
            <a:off x="6322231" y="4179099"/>
            <a:ext cx="214314"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77500" lnSpcReduction="20000"/>
          </a:bodyPr>
          <a:lstStyle/>
          <a:p>
            <a:r>
              <a:rPr lang="es-MX" sz="3100" dirty="0" smtClean="0"/>
              <a:t> Es la ciencia del razonamiento, y que si seguimos sus sintaxis y reglas, podemos deducir nuevos hechos a partir de hechos anteriores. También sabemos que los nuevos hechos son tan correctos como lo eran los anteriores</a:t>
            </a:r>
            <a:r>
              <a:rPr lang="es-MX" sz="2500" dirty="0" smtClean="0"/>
              <a:t>.</a:t>
            </a:r>
          </a:p>
          <a:p>
            <a:endParaRPr lang="es-MX" sz="2500" dirty="0" smtClean="0"/>
          </a:p>
          <a:p>
            <a:endParaRPr lang="es-MX" sz="2500" dirty="0"/>
          </a:p>
          <a:p>
            <a:pPr>
              <a:buNone/>
            </a:pPr>
            <a:r>
              <a:rPr lang="es-MX" sz="3400" b="1" dirty="0" smtClean="0"/>
              <a:t> Proposiciones</a:t>
            </a:r>
            <a:r>
              <a:rPr lang="es-MX" sz="3100" dirty="0" smtClean="0"/>
              <a:t>: son enunciados declarativos que expresan ideas o pensamientos y  que pueden ser verdadera o falsa</a:t>
            </a:r>
          </a:p>
          <a:p>
            <a:pPr>
              <a:buNone/>
            </a:pPr>
            <a:endParaRPr lang="es-MX" sz="2500" dirty="0" smtClean="0"/>
          </a:p>
          <a:p>
            <a:pPr>
              <a:buNone/>
            </a:pPr>
            <a:r>
              <a:rPr lang="es-MX" sz="2800" dirty="0" smtClean="0"/>
              <a:t>   </a:t>
            </a:r>
            <a:r>
              <a:rPr lang="es-MX" sz="2200" dirty="0" smtClean="0"/>
              <a:t>Los enunciados o proposiciones pueden ser </a:t>
            </a:r>
            <a:r>
              <a:rPr lang="es-MX" sz="2200" b="1" dirty="0" smtClean="0"/>
              <a:t>atómicos</a:t>
            </a:r>
            <a:r>
              <a:rPr lang="es-MX" sz="2200" dirty="0" smtClean="0"/>
              <a:t> o simples, los que no se pueden descomponer en otros; y </a:t>
            </a:r>
            <a:r>
              <a:rPr lang="es-MX" sz="2200" b="1" dirty="0" smtClean="0"/>
              <a:t>moleculares</a:t>
            </a:r>
            <a:r>
              <a:rPr lang="es-MX" sz="2200" dirty="0" smtClean="0"/>
              <a:t> o complejos(compuestas), los que sí se pueden descomponer.</a:t>
            </a:r>
          </a:p>
          <a:p>
            <a:pPr>
              <a:buNone/>
            </a:pPr>
            <a:r>
              <a:rPr lang="es-MX" sz="2500" dirty="0" smtClean="0"/>
              <a:t> </a:t>
            </a:r>
          </a:p>
        </p:txBody>
      </p:sp>
      <p:sp>
        <p:nvSpPr>
          <p:cNvPr id="2" name="1 Título"/>
          <p:cNvSpPr>
            <a:spLocks noGrp="1"/>
          </p:cNvSpPr>
          <p:nvPr>
            <p:ph type="title"/>
          </p:nvPr>
        </p:nvSpPr>
        <p:spPr/>
        <p:txBody>
          <a:bodyPr/>
          <a:lstStyle/>
          <a:p>
            <a:r>
              <a:rPr lang="es-MX" dirty="0" smtClean="0"/>
              <a:t>¿Qué es la lógica?</a:t>
            </a:r>
            <a:endParaRPr lang="es-MX"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500034" y="642918"/>
            <a:ext cx="8229600" cy="5857916"/>
          </a:xfrm>
        </p:spPr>
        <p:txBody>
          <a:bodyPr>
            <a:normAutofit/>
          </a:bodyPr>
          <a:lstStyle/>
          <a:p>
            <a:r>
              <a:rPr lang="es-MX" b="1" dirty="0" smtClean="0"/>
              <a:t>Proposición lógica</a:t>
            </a:r>
            <a:r>
              <a:rPr lang="es-MX" dirty="0" smtClean="0"/>
              <a:t>: </a:t>
            </a:r>
            <a:r>
              <a:rPr lang="es-MX" sz="2400" dirty="0" smtClean="0"/>
              <a:t>Es una afirmación que es verdadera o falsa sin ambigüedad.</a:t>
            </a:r>
          </a:p>
          <a:p>
            <a:pPr>
              <a:buNone/>
            </a:pPr>
            <a:r>
              <a:rPr lang="es-MX" sz="2400" dirty="0" smtClean="0"/>
              <a:t>    Eje:  3&lt;5     es verdadero.</a:t>
            </a:r>
          </a:p>
          <a:p>
            <a:pPr>
              <a:buNone/>
            </a:pPr>
            <a:r>
              <a:rPr lang="es-MX" sz="2400" dirty="0"/>
              <a:t> </a:t>
            </a:r>
            <a:r>
              <a:rPr lang="es-MX" sz="2400" dirty="0" smtClean="0"/>
              <a:t>              3≥5     es falso</a:t>
            </a:r>
          </a:p>
          <a:p>
            <a:pPr>
              <a:buNone/>
            </a:pPr>
            <a:r>
              <a:rPr lang="es-MX" sz="2400" dirty="0" smtClean="0"/>
              <a:t>  Usaremos  V para referirnos a un valor verdadero y F para referirnos a un valor falso.</a:t>
            </a:r>
          </a:p>
          <a:p>
            <a:pPr>
              <a:buNone/>
            </a:pPr>
            <a:r>
              <a:rPr lang="es-MX" sz="2400" dirty="0" smtClean="0"/>
              <a:t>  La notación estándar para designar una proposición pueden ser : </a:t>
            </a:r>
            <a:r>
              <a:rPr lang="es-MX" sz="2400" b="1" dirty="0" smtClean="0"/>
              <a:t>p</a:t>
            </a:r>
            <a:r>
              <a:rPr lang="es-MX" sz="2400" dirty="0" smtClean="0"/>
              <a:t>, </a:t>
            </a:r>
            <a:r>
              <a:rPr lang="es-MX" sz="2400" b="1" dirty="0" smtClean="0"/>
              <a:t>q</a:t>
            </a:r>
            <a:r>
              <a:rPr lang="es-MX" sz="2400" dirty="0" smtClean="0"/>
              <a:t>, </a:t>
            </a:r>
            <a:r>
              <a:rPr lang="es-MX" sz="2400" b="1" dirty="0" smtClean="0"/>
              <a:t>r,</a:t>
            </a:r>
            <a:r>
              <a:rPr lang="es-MX" sz="2400" dirty="0" smtClean="0"/>
              <a:t> </a:t>
            </a:r>
            <a:r>
              <a:rPr lang="es-MX" sz="2400" b="1" dirty="0" smtClean="0"/>
              <a:t>s</a:t>
            </a:r>
            <a:r>
              <a:rPr lang="es-MX" sz="2400" dirty="0" smtClean="0"/>
              <a:t>, </a:t>
            </a:r>
            <a:r>
              <a:rPr lang="es-MX" sz="2400" b="1" dirty="0" smtClean="0"/>
              <a:t>t</a:t>
            </a:r>
            <a:r>
              <a:rPr lang="es-MX" sz="2400" dirty="0" smtClean="0"/>
              <a:t>. Si hacen falta más variables, se recurre a subíndices  </a:t>
            </a:r>
          </a:p>
          <a:p>
            <a:pPr>
              <a:buNone/>
            </a:pPr>
            <a:r>
              <a:rPr lang="es-MX" sz="2800" dirty="0" smtClean="0"/>
              <a:t>       </a:t>
            </a:r>
          </a:p>
          <a:p>
            <a:pPr>
              <a:buNone/>
            </a:pPr>
            <a:r>
              <a:rPr lang="es-MX" sz="2000" dirty="0" smtClean="0"/>
              <a:t>ejemplo: </a:t>
            </a:r>
            <a:r>
              <a:rPr lang="es-MX" sz="2000" b="1" i="1" dirty="0" smtClean="0"/>
              <a:t>p</a:t>
            </a:r>
            <a:r>
              <a:rPr lang="es-MX" sz="2000" i="1" dirty="0" smtClean="0"/>
              <a:t> </a:t>
            </a:r>
            <a:r>
              <a:rPr lang="es-MX" sz="2000" dirty="0" smtClean="0"/>
              <a:t>puede simbolizar "La Tierra es un planeta" </a:t>
            </a:r>
          </a:p>
          <a:p>
            <a:pPr>
              <a:buNone/>
            </a:pPr>
            <a:r>
              <a:rPr lang="es-MX" sz="2000" dirty="0" smtClean="0"/>
              <a:t>                          </a:t>
            </a:r>
            <a:r>
              <a:rPr lang="es-MX" sz="2000" b="1" i="1" dirty="0" smtClean="0"/>
              <a:t>p=</a:t>
            </a:r>
            <a:r>
              <a:rPr lang="es-MX" sz="2000" i="1" dirty="0" smtClean="0"/>
              <a:t> La tierra es un planeta</a:t>
            </a:r>
            <a:r>
              <a:rPr lang="es-MX" sz="2000" dirty="0" smtClean="0"/>
              <a:t>  </a:t>
            </a:r>
            <a:endParaRPr lang="es-MX" sz="2000" dirty="0"/>
          </a:p>
        </p:txBody>
      </p:sp>
      <p:pic>
        <p:nvPicPr>
          <p:cNvPr id="5" name="4 Imagen" descr="http://www.xtec.es/~lvallmaj/passeig/logica/variprop.jpg"/>
          <p:cNvPicPr/>
          <p:nvPr/>
        </p:nvPicPr>
        <p:blipFill>
          <a:blip r:embed="rId2" cstate="print"/>
          <a:srcRect/>
          <a:stretch>
            <a:fillRect/>
          </a:stretch>
        </p:blipFill>
        <p:spPr bwMode="auto">
          <a:xfrm>
            <a:off x="2571736" y="4357694"/>
            <a:ext cx="3643338" cy="28575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10000"/>
          </a:bodyPr>
          <a:lstStyle/>
          <a:p>
            <a:r>
              <a:rPr lang="es-MX" sz="3000" dirty="0" smtClean="0"/>
              <a:t>La lógica de enunciados o de proposiciones es el nivel más básico de análisis lógico y descansa  exclusivamente en las conectivas. Se analizan </a:t>
            </a:r>
            <a:r>
              <a:rPr lang="es-MX" sz="3000" b="1" dirty="0" smtClean="0"/>
              <a:t>las relaciones que se dan entre los enunciados</a:t>
            </a:r>
            <a:r>
              <a:rPr lang="es-MX" sz="3000" dirty="0" smtClean="0"/>
              <a:t> o las proposiciones también se le conoce como  “calculo proposicional” y se refiere al razonamiento formal acerca de la verdad de las proposiciones.</a:t>
            </a:r>
          </a:p>
          <a:p>
            <a:pPr>
              <a:buNone/>
            </a:pPr>
            <a:r>
              <a:rPr lang="es-MX" sz="2400" dirty="0" smtClean="0"/>
              <a:t> Ejemplo: si “todos los pájaros pueden volar” y “piolín es un pájaro” .</a:t>
            </a:r>
          </a:p>
          <a:p>
            <a:pPr>
              <a:buNone/>
            </a:pPr>
            <a:r>
              <a:rPr lang="es-MX" sz="2400" dirty="0" smtClean="0"/>
              <a:t>        Las anteriores son declaraciones verdaderas entonces podemos deducir que “piolín puede volar”</a:t>
            </a:r>
            <a:endParaRPr lang="es-MX" sz="2400" dirty="0"/>
          </a:p>
        </p:txBody>
      </p:sp>
      <p:sp>
        <p:nvSpPr>
          <p:cNvPr id="2" name="1 Título"/>
          <p:cNvSpPr>
            <a:spLocks noGrp="1"/>
          </p:cNvSpPr>
          <p:nvPr>
            <p:ph type="title"/>
          </p:nvPr>
        </p:nvSpPr>
        <p:spPr/>
        <p:txBody>
          <a:bodyPr>
            <a:normAutofit fontScale="90000"/>
          </a:bodyPr>
          <a:lstStyle/>
          <a:p>
            <a:r>
              <a:rPr lang="es-MX" dirty="0" smtClean="0"/>
              <a:t>Lógica de enunciado</a:t>
            </a:r>
            <a:br>
              <a:rPr lang="es-MX" dirty="0" smtClean="0"/>
            </a:br>
            <a:endParaRPr lang="es-MX"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42910" y="214290"/>
            <a:ext cx="8229600" cy="6500834"/>
          </a:xfrm>
        </p:spPr>
        <p:txBody>
          <a:bodyPr>
            <a:normAutofit fontScale="85000" lnSpcReduction="10000"/>
          </a:bodyPr>
          <a:lstStyle/>
          <a:p>
            <a:r>
              <a:rPr lang="es-MX" sz="2000" dirty="0" smtClean="0"/>
              <a:t>La lógica de enunciados implica también el uso de constantes o conectores proposicionales son las partículas de significado no variable que tienen la función de alterar, relacionar o conectar enunciados atómicos haciéndolos complejos. Los más frecuentes son la </a:t>
            </a:r>
            <a:r>
              <a:rPr lang="es-MX" sz="2000" b="1" dirty="0" smtClean="0"/>
              <a:t>negación, la conjunción, la disyunción, el condicional y el bicondicional</a:t>
            </a:r>
            <a:r>
              <a:rPr lang="es-MX" b="1" dirty="0" smtClean="0"/>
              <a:t>.</a:t>
            </a:r>
          </a:p>
          <a:p>
            <a:r>
              <a:rPr lang="es-MX" sz="2300" i="1" dirty="0" smtClean="0"/>
              <a:t>Símbolos auxiliares</a:t>
            </a:r>
            <a:r>
              <a:rPr lang="es-MX" sz="1900" i="1" dirty="0" smtClean="0"/>
              <a:t>. Para construir expresiones se emplearán además, una serie de</a:t>
            </a:r>
          </a:p>
          <a:p>
            <a:pPr>
              <a:buNone/>
            </a:pPr>
            <a:r>
              <a:rPr lang="es-MX" sz="1900" dirty="0" smtClean="0"/>
              <a:t>símbolos que no tienen significado especificado, sino que son sólo auxiliares:</a:t>
            </a:r>
          </a:p>
          <a:p>
            <a:pPr>
              <a:buNone/>
            </a:pPr>
            <a:r>
              <a:rPr lang="es-MX" sz="1900" dirty="0" smtClean="0"/>
              <a:t>paréntesis, corchetes, puntos y comas. </a:t>
            </a:r>
          </a:p>
          <a:p>
            <a:pPr>
              <a:buNone/>
            </a:pPr>
            <a:r>
              <a:rPr lang="es-MX" sz="2000" b="1" dirty="0" smtClean="0"/>
              <a:t>Negación:</a:t>
            </a:r>
            <a:r>
              <a:rPr lang="es-MX" sz="2000" dirty="0" smtClean="0"/>
              <a:t> </a:t>
            </a:r>
            <a:r>
              <a:rPr lang="es-MX" sz="2000" b="1" dirty="0" smtClean="0"/>
              <a:t>¬</a:t>
            </a:r>
            <a:r>
              <a:rPr lang="es-MX" sz="2000" dirty="0" smtClean="0"/>
              <a:t>. (También: -, ~ ) </a:t>
            </a:r>
            <a:br>
              <a:rPr lang="es-MX" sz="2000" dirty="0" smtClean="0"/>
            </a:br>
            <a:r>
              <a:rPr lang="es-MX" sz="2000" dirty="0" smtClean="0"/>
              <a:t>Representa la partícula lingüística </a:t>
            </a:r>
            <a:r>
              <a:rPr lang="es-MX" sz="2000" i="1" dirty="0" smtClean="0"/>
              <a:t>no</a:t>
            </a:r>
            <a:r>
              <a:rPr lang="es-MX" sz="2000" dirty="0" smtClean="0"/>
              <a:t> o cualquiera otras partículas que incluyan la idea de negación.</a:t>
            </a:r>
            <a:r>
              <a:rPr lang="es-MX" dirty="0" smtClean="0"/>
              <a:t> </a:t>
            </a:r>
            <a:r>
              <a:rPr lang="es-MX" sz="1900" dirty="0" smtClean="0"/>
              <a:t>Al construir la negación de una proposición p, se pueden usar cualquiera de las siguientes expresiones equivalentes: “no es cierto que…”; “no es el caso que…”; “no ocurre que…”; “es falso que…”, o poner “no” antes del verbo.</a:t>
            </a:r>
          </a:p>
          <a:p>
            <a:pPr>
              <a:buNone/>
            </a:pPr>
            <a:r>
              <a:rPr lang="es-MX" sz="1900" dirty="0" smtClean="0"/>
              <a:t>Ejemplo.- sea p: 5 es un numero primo. Algunas posibilidades de expresar la negación ¬p son: 5 no es un numero primo, no es cierto que 5 es un numero primo, no ocurre que 5 es un numero primo; no es el caso que 5 sea un numero primo, es falso que 5 sea un numero primo.</a:t>
            </a:r>
          </a:p>
          <a:p>
            <a:endParaRPr lang="es-MX" dirty="0" smtClean="0"/>
          </a:p>
          <a:p>
            <a:r>
              <a:rPr lang="es-MX" sz="1900" dirty="0" smtClean="0"/>
              <a:t>La tabla de verdad para la negación de una proposición p cualquiera es:</a:t>
            </a:r>
          </a:p>
          <a:p>
            <a:pPr algn="ctr">
              <a:buNone/>
            </a:pPr>
            <a:r>
              <a:rPr lang="es-MX" sz="1900" b="1" dirty="0" smtClean="0"/>
              <a:t>P             ¬p</a:t>
            </a:r>
          </a:p>
          <a:p>
            <a:pPr>
              <a:buNone/>
            </a:pPr>
            <a:r>
              <a:rPr lang="es-MX" sz="1900" dirty="0" smtClean="0"/>
              <a:t>         5 es un numero primo        V                F</a:t>
            </a:r>
          </a:p>
          <a:p>
            <a:pPr>
              <a:buNone/>
            </a:pPr>
            <a:r>
              <a:rPr lang="es-MX" sz="1900" dirty="0" smtClean="0"/>
              <a:t>           3 es numero par               F                V</a:t>
            </a:r>
          </a:p>
          <a:p>
            <a:endParaRPr lang="es-MX" dirty="0" smtClean="0"/>
          </a:p>
          <a:p>
            <a:endParaRPr lang="es-MX"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71472" y="357166"/>
            <a:ext cx="8229600" cy="6072230"/>
          </a:xfrm>
        </p:spPr>
        <p:txBody>
          <a:bodyPr>
            <a:normAutofit fontScale="92500" lnSpcReduction="20000"/>
          </a:bodyPr>
          <a:lstStyle/>
          <a:p>
            <a:pPr algn="just">
              <a:buNone/>
            </a:pPr>
            <a:r>
              <a:rPr lang="es-MX" sz="2000" dirty="0" smtClean="0"/>
              <a:t>Dada una proposición cualquiera p, podemos construir la tabla de verdad de la </a:t>
            </a:r>
            <a:r>
              <a:rPr lang="es-MX" sz="2000" b="1" dirty="0" smtClean="0"/>
              <a:t>negación de una negación</a:t>
            </a:r>
            <a:r>
              <a:rPr lang="es-MX" sz="2000" dirty="0" smtClean="0"/>
              <a:t>, al asignar todos los valores de verdad que pueden tomar la proposición p, sin importar su carga semántica.</a:t>
            </a:r>
          </a:p>
          <a:p>
            <a:pPr algn="ctr">
              <a:buNone/>
            </a:pPr>
            <a:r>
              <a:rPr lang="es-MX" sz="2000" dirty="0" smtClean="0"/>
              <a:t>    p         ¬p           ¬(¬p)</a:t>
            </a:r>
          </a:p>
          <a:p>
            <a:pPr algn="ctr">
              <a:buNone/>
            </a:pPr>
            <a:r>
              <a:rPr lang="es-MX" sz="2000" dirty="0" smtClean="0"/>
              <a:t> V           F               V    </a:t>
            </a:r>
          </a:p>
          <a:p>
            <a:pPr algn="ctr">
              <a:buNone/>
            </a:pPr>
            <a:r>
              <a:rPr lang="es-MX" sz="2000" dirty="0" smtClean="0"/>
              <a:t> F           V              F</a:t>
            </a:r>
          </a:p>
          <a:p>
            <a:pPr algn="just">
              <a:buNone/>
            </a:pPr>
            <a:r>
              <a:rPr lang="es-MX" sz="2000" dirty="0" smtClean="0"/>
              <a:t>Ejemplo: sea la función proposicional Q(X): x es un numero natural. La proposición lógica Q(5) es verdadero y la negación ¬Q(5) es falsa, en cambio, Q(-5) es falsa y ¬Q(-5) es verdadero.</a:t>
            </a:r>
          </a:p>
          <a:p>
            <a:pPr algn="just">
              <a:buNone/>
            </a:pPr>
            <a:endParaRPr lang="es-MX" sz="2000" dirty="0" smtClean="0"/>
          </a:p>
          <a:p>
            <a:r>
              <a:rPr lang="es-MX" sz="2000" b="1" dirty="0" smtClean="0"/>
              <a:t>Conjunción: </a:t>
            </a:r>
            <a:r>
              <a:rPr lang="es-MX" sz="2000" dirty="0" smtClean="0"/>
              <a:t>^ . (También: ·, &amp; )</a:t>
            </a:r>
          </a:p>
          <a:p>
            <a:r>
              <a:rPr lang="es-MX" sz="2000" dirty="0" smtClean="0"/>
              <a:t>La conectiva lógica que da lugar al conjunción es la y. el símbolo lógico estándar para la y es ^ , que tiene su origen en una rotación ortogonal negativa del símbolo que denota la relación matemática de orden menor que. Si se tiene en cuenta que entre los valores lógicos F y V hay una relación de orden en la que F&lt;V, el vértice hacia arriba del símbolo ^ indica que se debe tomar el menor de los dos valores de verdad sobre los que opera la conectiva y.</a:t>
            </a:r>
            <a:endParaRPr lang="es-MX" sz="1800" dirty="0" smtClean="0"/>
          </a:p>
          <a:p>
            <a:pPr>
              <a:buNone/>
            </a:pPr>
            <a:r>
              <a:rPr lang="es-MX" sz="1800" b="1" dirty="0" smtClean="0"/>
              <a:t>        Definición </a:t>
            </a:r>
            <a:r>
              <a:rPr lang="es-MX" sz="1800" dirty="0" smtClean="0">
                <a:solidFill>
                  <a:srgbClr val="002060"/>
                </a:solidFill>
              </a:rPr>
              <a:t>: Se llama conjunción a una proposición compuesta de la forma  p ^ q donde p , q son dos proposiciones cuales quiera. El valor de verdad de la conjunción  p ^q  es V  cuando p , q son simultáneamente  verdaderas y F en cualquier otro caso .</a:t>
            </a:r>
          </a:p>
          <a:p>
            <a:pPr>
              <a:buNone/>
            </a:pPr>
            <a:endParaRPr lang="es-MX" sz="1800" dirty="0" smtClean="0"/>
          </a:p>
          <a:p>
            <a:pPr algn="just">
              <a:buNone/>
            </a:pPr>
            <a:endParaRPr lang="es-MX" sz="2000" dirty="0" smtClean="0"/>
          </a:p>
          <a:p>
            <a:endParaRPr lang="es-MX"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71472" y="0"/>
            <a:ext cx="8229600" cy="6858000"/>
          </a:xfrm>
        </p:spPr>
        <p:txBody>
          <a:bodyPr>
            <a:normAutofit lnSpcReduction="10000"/>
          </a:bodyPr>
          <a:lstStyle/>
          <a:p>
            <a:r>
              <a:rPr lang="es-MX" sz="2000" dirty="0" smtClean="0"/>
              <a:t>Si p , q son dos proposiciones cualesquiera  la tabla de verdad para lo conjunción es </a:t>
            </a:r>
          </a:p>
          <a:p>
            <a:pPr>
              <a:buNone/>
            </a:pPr>
            <a:r>
              <a:rPr lang="es-MX" sz="2000" dirty="0" smtClean="0"/>
              <a:t>                        p         q      p^q</a:t>
            </a:r>
          </a:p>
          <a:p>
            <a:pPr>
              <a:buNone/>
            </a:pPr>
            <a:r>
              <a:rPr lang="es-MX" sz="2000" dirty="0" smtClean="0"/>
              <a:t>                        V         V         V</a:t>
            </a:r>
          </a:p>
          <a:p>
            <a:pPr>
              <a:buNone/>
            </a:pPr>
            <a:r>
              <a:rPr lang="es-MX" sz="2000" dirty="0" smtClean="0"/>
              <a:t>                        V          F         F</a:t>
            </a:r>
          </a:p>
          <a:p>
            <a:pPr>
              <a:buNone/>
            </a:pPr>
            <a:r>
              <a:rPr lang="es-MX" sz="2000" dirty="0" smtClean="0"/>
              <a:t>                        F          V         F  </a:t>
            </a:r>
          </a:p>
          <a:p>
            <a:pPr>
              <a:buNone/>
            </a:pPr>
            <a:r>
              <a:rPr lang="es-MX" sz="2000" dirty="0" smtClean="0"/>
              <a:t>                        F          F          F</a:t>
            </a:r>
          </a:p>
          <a:p>
            <a:pPr>
              <a:buNone/>
            </a:pPr>
            <a:r>
              <a:rPr lang="es-MX" sz="2000" dirty="0" smtClean="0"/>
              <a:t>    La conjunción cumple con las propiedades conmutativas y asociativas  es decir para tres preposiciones cualesquiera p ,q y r se cumplen las siguientes dos propiedades:</a:t>
            </a:r>
          </a:p>
          <a:p>
            <a:pPr>
              <a:buNone/>
            </a:pPr>
            <a:r>
              <a:rPr lang="es-MX" sz="2000" dirty="0" smtClean="0"/>
              <a:t>          p^q= q^p                   y                    p^q^r =(p^q)^r = p^(q^9).</a:t>
            </a:r>
          </a:p>
          <a:p>
            <a:pPr>
              <a:buNone/>
            </a:pPr>
            <a:r>
              <a:rPr lang="es-MX" sz="2000" dirty="0" smtClean="0"/>
              <a:t>En conclusión: sean n proposiciones lógicas p₁,p₂…….p</a:t>
            </a:r>
            <a:r>
              <a:rPr lang="es-MX" sz="1200" dirty="0" smtClean="0"/>
              <a:t>n </a:t>
            </a:r>
            <a:r>
              <a:rPr lang="es-MX" sz="2000" dirty="0" smtClean="0"/>
              <a:t>. La conjunción p₁^p₂ ….</a:t>
            </a:r>
            <a:r>
              <a:rPr lang="es-MX" sz="1200" dirty="0" smtClean="0"/>
              <a:t> </a:t>
            </a:r>
            <a:r>
              <a:rPr lang="es-MX" sz="2000" dirty="0" smtClean="0"/>
              <a:t>^p</a:t>
            </a:r>
            <a:r>
              <a:rPr lang="es-MX" sz="1200" dirty="0" smtClean="0"/>
              <a:t>n </a:t>
            </a:r>
            <a:r>
              <a:rPr lang="es-MX" sz="2000" dirty="0" smtClean="0"/>
              <a:t> es verdadera únicamente cuando todas las n proposiciones tiene el valor de verdad V, y falsa en todos los demás casos.</a:t>
            </a:r>
          </a:p>
          <a:p>
            <a:pPr>
              <a:buNone/>
            </a:pPr>
            <a:endParaRPr lang="es-MX" sz="2000" dirty="0" smtClean="0"/>
          </a:p>
          <a:p>
            <a:pPr>
              <a:buNone/>
            </a:pPr>
            <a:r>
              <a:rPr lang="es-MX" sz="2000" dirty="0" smtClean="0"/>
              <a:t>    </a:t>
            </a:r>
            <a:r>
              <a:rPr lang="es-MX" sz="2000" b="1" dirty="0" smtClean="0"/>
              <a:t>Disyunción:</a:t>
            </a:r>
          </a:p>
          <a:p>
            <a:pPr>
              <a:buNone/>
            </a:pPr>
            <a:r>
              <a:rPr lang="es-MX" sz="2000" dirty="0" smtClean="0"/>
              <a:t>La conectiva lógica que da lugar ala disyunción es la “o” inclusiva. El símbolo lógico estándar para la “o” inclusiva es </a:t>
            </a:r>
            <a:r>
              <a:rPr lang="az-Cyrl-AZ" sz="1400" dirty="0" smtClean="0"/>
              <a:t>Ѵ</a:t>
            </a:r>
            <a:r>
              <a:rPr lang="es-MX" sz="1400" dirty="0" smtClean="0"/>
              <a:t> </a:t>
            </a:r>
            <a:r>
              <a:rPr lang="es-MX" sz="2000" dirty="0" smtClean="0"/>
              <a:t> el cual tiene su origen en la palabra latina “vel”, cuya carga semántica indica el uso inclusivo de la  “o” española.</a:t>
            </a:r>
          </a:p>
          <a:p>
            <a:pPr>
              <a:buNone/>
            </a:pPr>
            <a:endParaRPr lang="es-MX" sz="2000" dirty="0" smtClean="0"/>
          </a:p>
          <a:p>
            <a:pPr>
              <a:buNone/>
            </a:pPr>
            <a:endParaRPr lang="es-MX"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142852"/>
            <a:ext cx="8229600" cy="6286544"/>
          </a:xfrm>
        </p:spPr>
        <p:txBody>
          <a:bodyPr>
            <a:normAutofit fontScale="92500" lnSpcReduction="20000"/>
          </a:bodyPr>
          <a:lstStyle/>
          <a:p>
            <a:r>
              <a:rPr lang="es-MX" dirty="0" smtClean="0"/>
              <a:t>Definición : se llama disyunción a una proposición compuesta de la forma p</a:t>
            </a:r>
            <a:r>
              <a:rPr lang="az-Cyrl-AZ" dirty="0" smtClean="0"/>
              <a:t> </a:t>
            </a:r>
            <a:r>
              <a:rPr lang="az-Cyrl-AZ" sz="1800" dirty="0" smtClean="0"/>
              <a:t>Ѵ</a:t>
            </a:r>
            <a:r>
              <a:rPr lang="es-MX" sz="1800" dirty="0" smtClean="0"/>
              <a:t>  </a:t>
            </a:r>
            <a:r>
              <a:rPr lang="es-MX" dirty="0" smtClean="0"/>
              <a:t>q, donde p,q son dos proposiciones cualesquiera. El valor </a:t>
            </a:r>
            <a:r>
              <a:rPr lang="es-MX" dirty="0" err="1" smtClean="0"/>
              <a:t>deverdad</a:t>
            </a:r>
            <a:r>
              <a:rPr lang="es-MX" dirty="0" smtClean="0"/>
              <a:t> de la </a:t>
            </a:r>
            <a:r>
              <a:rPr lang="es-MX" dirty="0" err="1" smtClean="0"/>
              <a:t>disyumcion</a:t>
            </a:r>
            <a:r>
              <a:rPr lang="es-MX" dirty="0" smtClean="0"/>
              <a:t> p</a:t>
            </a:r>
            <a:r>
              <a:rPr lang="az-Cyrl-AZ" dirty="0" smtClean="0"/>
              <a:t> </a:t>
            </a:r>
            <a:r>
              <a:rPr lang="az-Cyrl-AZ" sz="1800" dirty="0" smtClean="0"/>
              <a:t>Ѵ</a:t>
            </a:r>
            <a:r>
              <a:rPr lang="es-MX" dirty="0" smtClean="0"/>
              <a:t>  q es F cuando p , q son </a:t>
            </a:r>
            <a:r>
              <a:rPr lang="es-MX" dirty="0" err="1" smtClean="0"/>
              <a:t>simultaneamente</a:t>
            </a:r>
            <a:r>
              <a:rPr lang="es-MX" dirty="0" smtClean="0"/>
              <a:t> falsas y V en cualquier otro caso. La  </a:t>
            </a:r>
            <a:r>
              <a:rPr lang="es-MX" dirty="0" err="1" smtClean="0"/>
              <a:t>expresion</a:t>
            </a:r>
            <a:r>
              <a:rPr lang="es-MX" dirty="0" smtClean="0"/>
              <a:t> p </a:t>
            </a:r>
            <a:r>
              <a:rPr lang="az-Cyrl-AZ" sz="1800" dirty="0" smtClean="0"/>
              <a:t>Ѵ</a:t>
            </a:r>
            <a:r>
              <a:rPr lang="es-MX" dirty="0" smtClean="0"/>
              <a:t> q se lee “p o q”</a:t>
            </a:r>
          </a:p>
          <a:p>
            <a:r>
              <a:rPr lang="es-MX" dirty="0" smtClean="0"/>
              <a:t>Si p y q son dos </a:t>
            </a:r>
            <a:r>
              <a:rPr lang="es-MX" dirty="0" err="1" smtClean="0"/>
              <a:t>propocisiones</a:t>
            </a:r>
            <a:r>
              <a:rPr lang="es-MX" dirty="0" smtClean="0"/>
              <a:t> cualesquiera la tabla de verdad para la </a:t>
            </a:r>
            <a:r>
              <a:rPr lang="es-MX" dirty="0" err="1" smtClean="0"/>
              <a:t>disyuncion</a:t>
            </a:r>
            <a:r>
              <a:rPr lang="es-MX" dirty="0" smtClean="0"/>
              <a:t>  p</a:t>
            </a:r>
            <a:r>
              <a:rPr lang="az-Cyrl-AZ" dirty="0" smtClean="0"/>
              <a:t> </a:t>
            </a:r>
            <a:r>
              <a:rPr lang="az-Cyrl-AZ" sz="1800" dirty="0" smtClean="0"/>
              <a:t>Ѵ</a:t>
            </a:r>
            <a:r>
              <a:rPr lang="es-MX" dirty="0" smtClean="0"/>
              <a:t>q es:</a:t>
            </a:r>
          </a:p>
          <a:p>
            <a:pPr>
              <a:buNone/>
            </a:pPr>
            <a:r>
              <a:rPr lang="es-MX" dirty="0" smtClean="0"/>
              <a:t>                        p        q       p</a:t>
            </a:r>
            <a:r>
              <a:rPr lang="az-Cyrl-AZ" dirty="0" smtClean="0"/>
              <a:t> </a:t>
            </a:r>
            <a:r>
              <a:rPr lang="az-Cyrl-AZ" sz="1900" dirty="0" smtClean="0"/>
              <a:t>Ѵ</a:t>
            </a:r>
            <a:r>
              <a:rPr lang="es-MX" dirty="0" smtClean="0"/>
              <a:t>q</a:t>
            </a:r>
          </a:p>
          <a:p>
            <a:pPr>
              <a:buNone/>
            </a:pPr>
            <a:r>
              <a:rPr lang="es-MX" dirty="0" smtClean="0"/>
              <a:t>                        V         V         V</a:t>
            </a:r>
          </a:p>
          <a:p>
            <a:pPr>
              <a:buNone/>
            </a:pPr>
            <a:r>
              <a:rPr lang="es-MX" dirty="0" smtClean="0"/>
              <a:t>                        V         F         V</a:t>
            </a:r>
          </a:p>
          <a:p>
            <a:pPr>
              <a:buNone/>
            </a:pPr>
            <a:r>
              <a:rPr lang="es-MX" dirty="0" smtClean="0"/>
              <a:t>                        F         V         V</a:t>
            </a:r>
          </a:p>
          <a:p>
            <a:pPr>
              <a:buNone/>
            </a:pPr>
            <a:r>
              <a:rPr lang="es-MX" dirty="0" smtClean="0"/>
              <a:t>                        F         F          F</a:t>
            </a:r>
          </a:p>
          <a:p>
            <a:endParaRPr lang="es-MX" dirty="0" smtClean="0"/>
          </a:p>
          <a:p>
            <a:pPr>
              <a:buNone/>
            </a:pPr>
            <a:r>
              <a:rPr lang="es-MX" dirty="0" smtClean="0"/>
              <a:t>La disyunción también posee la propiedad conmutativa y asociativa se expresa:               </a:t>
            </a:r>
          </a:p>
          <a:p>
            <a:pPr>
              <a:buNone/>
            </a:pPr>
            <a:r>
              <a:rPr lang="es-MX" dirty="0" smtClean="0"/>
              <a:t>                                       </a:t>
            </a:r>
            <a:r>
              <a:rPr lang="es-MX" i="1" dirty="0" smtClean="0"/>
              <a:t>p V q = q V p</a:t>
            </a:r>
            <a:endParaRPr lang="es-MX" i="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5911873"/>
          </a:xfrm>
        </p:spPr>
        <p:txBody>
          <a:bodyPr>
            <a:normAutofit lnSpcReduction="10000"/>
          </a:bodyPr>
          <a:lstStyle/>
          <a:p>
            <a:pPr>
              <a:buNone/>
            </a:pPr>
            <a:endParaRPr lang="es-MX" sz="2500" dirty="0" smtClean="0"/>
          </a:p>
          <a:p>
            <a:pPr>
              <a:buNone/>
            </a:pPr>
            <a:endParaRPr lang="es-MX" sz="2500" dirty="0" smtClean="0"/>
          </a:p>
          <a:p>
            <a:pPr>
              <a:buNone/>
            </a:pPr>
            <a:endParaRPr lang="es-MX" sz="2500" dirty="0" smtClean="0"/>
          </a:p>
          <a:p>
            <a:pPr>
              <a:buNone/>
            </a:pPr>
            <a:endParaRPr lang="es-MX" sz="2500" dirty="0" smtClean="0"/>
          </a:p>
          <a:p>
            <a:pPr>
              <a:buNone/>
            </a:pPr>
            <a:r>
              <a:rPr lang="es-MX" sz="2500" dirty="0" smtClean="0"/>
              <a:t>Asociativa:</a:t>
            </a:r>
          </a:p>
          <a:p>
            <a:pPr>
              <a:buNone/>
            </a:pPr>
            <a:r>
              <a:rPr lang="es-MX" sz="2500" dirty="0" smtClean="0"/>
              <a:t> p V q V r = (p V q) V r = p V(q V r).</a:t>
            </a:r>
          </a:p>
          <a:p>
            <a:pPr>
              <a:buNone/>
            </a:pPr>
            <a:endParaRPr lang="es-MX" sz="2500" dirty="0" smtClean="0"/>
          </a:p>
          <a:p>
            <a:pPr>
              <a:buNone/>
            </a:pPr>
            <a:endParaRPr lang="es-MX" sz="2500" dirty="0" smtClean="0"/>
          </a:p>
          <a:p>
            <a:pPr>
              <a:buNone/>
            </a:pPr>
            <a:r>
              <a:rPr lang="es-MX" sz="2500" dirty="0" smtClean="0"/>
              <a:t>Nota: podemos decir que( p V q V r ) tiene una tabla de verdad, y quien el único caso en el que esta expresión es falsa es cuando las tres </a:t>
            </a:r>
            <a:r>
              <a:rPr lang="es-MX" sz="2500" dirty="0" err="1" smtClean="0"/>
              <a:t>proposciones</a:t>
            </a:r>
            <a:r>
              <a:rPr lang="es-MX" sz="2500" dirty="0" smtClean="0"/>
              <a:t> tienen el valor de verdad F, y en todo los </a:t>
            </a:r>
            <a:r>
              <a:rPr lang="es-MX" sz="2500" dirty="0" err="1" smtClean="0"/>
              <a:t>demas</a:t>
            </a:r>
            <a:r>
              <a:rPr lang="es-MX" sz="2500" dirty="0" smtClean="0"/>
              <a:t> casos la </a:t>
            </a:r>
            <a:r>
              <a:rPr lang="es-MX" sz="2500" dirty="0" err="1" smtClean="0"/>
              <a:t>expresion</a:t>
            </a:r>
            <a:r>
              <a:rPr lang="es-MX" sz="2500" dirty="0" smtClean="0"/>
              <a:t> (p V q V r) es V. este resultado se puede generalizar para n proposiciones </a:t>
            </a:r>
            <a:r>
              <a:rPr lang="es-MX" sz="2500" dirty="0" err="1" smtClean="0"/>
              <a:t>logicas</a:t>
            </a:r>
            <a:endParaRPr lang="es-MX" sz="25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980</TotalTime>
  <Words>1945</Words>
  <Application>Microsoft Office PowerPoint</Application>
  <PresentationFormat>Presentación en pantalla (4:3)</PresentationFormat>
  <Paragraphs>122</Paragraphs>
  <Slides>16</Slides>
  <Notes>1</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Concurrencia</vt:lpstr>
      <vt:lpstr>CONCEPTO DE LOGICA</vt:lpstr>
      <vt:lpstr>¿Qué es la lógica?</vt:lpstr>
      <vt:lpstr>Diapositiva 3</vt:lpstr>
      <vt:lpstr>Lógica de enunciado </vt:lpstr>
      <vt:lpstr>Diapositiva 5</vt:lpstr>
      <vt:lpstr>Diapositiva 6</vt:lpstr>
      <vt:lpstr>Diapositiva 7</vt:lpstr>
      <vt:lpstr>Diapositiva 8</vt:lpstr>
      <vt:lpstr>Diapositiva 9</vt:lpstr>
      <vt:lpstr>Condicional </vt:lpstr>
      <vt:lpstr>Diapositiva 11</vt:lpstr>
      <vt:lpstr>Bicondiconal </vt:lpstr>
      <vt:lpstr>Lógica de predicados.</vt:lpstr>
      <vt:lpstr>Cuantificadores (Existencial y Universal)</vt:lpstr>
      <vt:lpstr>Diapositiva 15</vt:lpstr>
      <vt:lpstr>Diapositiva 16</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CONCEPTO DE LOGICA</dc:title>
  <dc:creator>ricardo</dc:creator>
  <cp:lastModifiedBy>ricardo</cp:lastModifiedBy>
  <cp:revision>58</cp:revision>
  <dcterms:created xsi:type="dcterms:W3CDTF">2012-02-16T00:41:52Z</dcterms:created>
  <dcterms:modified xsi:type="dcterms:W3CDTF">2012-02-16T21:04:50Z</dcterms:modified>
</cp:coreProperties>
</file>