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57" autoAdjust="0"/>
    <p:restoredTop sz="94639" autoAdjust="0"/>
  </p:normalViewPr>
  <p:slideViewPr>
    <p:cSldViewPr showGuides="1">
      <p:cViewPr>
        <p:scale>
          <a:sx n="100" d="100"/>
          <a:sy n="100" d="100"/>
        </p:scale>
        <p:origin x="-2490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1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07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897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86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0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5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30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3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66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1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7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1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1043608" y="-2963"/>
            <a:ext cx="5832648" cy="274274"/>
          </a:xfrm>
        </p:spPr>
        <p:txBody>
          <a:bodyPr wrap="none">
            <a:noAutofit/>
          </a:bodyPr>
          <a:lstStyle/>
          <a:p>
            <a:pPr algn="l"/>
            <a:r>
              <a:rPr lang="en-GB" sz="1600" dirty="0" smtClean="0">
                <a:solidFill>
                  <a:srgbClr val="002060"/>
                </a:solidFill>
              </a:rPr>
              <a:t>Communication networks: Fixed and mobile networks &amp; Wireless Ad-hoc Networks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692811"/>
            <a:ext cx="8856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1" dirty="0"/>
              <a:t>Rapid growth in supply and demand of different communication services</a:t>
            </a:r>
            <a:endParaRPr lang="nl-NL" sz="1000" dirty="0"/>
          </a:p>
          <a:p>
            <a:pPr lvl="0"/>
            <a:r>
              <a:rPr lang="en-US" sz="1000" b="1" dirty="0"/>
              <a:t>Further increase of society’s dependency on communication networks.</a:t>
            </a:r>
            <a:endParaRPr lang="nl-NL" sz="1000" dirty="0"/>
          </a:p>
          <a:p>
            <a:pPr lvl="0"/>
            <a:r>
              <a:rPr lang="en-US" sz="1000" b="1" dirty="0"/>
              <a:t>Need for new regulations (e.g. net neutrality, network availability/robustness</a:t>
            </a:r>
            <a:r>
              <a:rPr lang="en-US" sz="1000" b="1" dirty="0" smtClean="0"/>
              <a:t>,..)</a:t>
            </a:r>
            <a:endParaRPr lang="nl-NL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844824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1" dirty="0"/>
              <a:t>Lower </a:t>
            </a:r>
            <a:r>
              <a:rPr lang="en-US" sz="1000" b="1" dirty="0" smtClean="0"/>
              <a:t>prices </a:t>
            </a:r>
            <a:r>
              <a:rPr lang="en-US" sz="1000" b="1" dirty="0"/>
              <a:t>for communication services due to higher efficiency  and less human involvement in the network operations. </a:t>
            </a:r>
            <a:endParaRPr lang="nl-NL" sz="1000" dirty="0"/>
          </a:p>
          <a:p>
            <a:pPr lvl="0"/>
            <a:r>
              <a:rPr lang="en-US" sz="1000" b="1" dirty="0"/>
              <a:t>Boost to the economy because of the ability of rapid introduction of new communication services.</a:t>
            </a:r>
            <a:endParaRPr lang="nl-NL" sz="1000" dirty="0"/>
          </a:p>
          <a:p>
            <a:pPr lvl="0"/>
            <a:r>
              <a:rPr lang="en-US" sz="1000" b="1" dirty="0"/>
              <a:t>Operator companies will offer less operational jobs, because of reducing human involvement.</a:t>
            </a:r>
            <a:endParaRPr lang="nl-NL" sz="1000" dirty="0"/>
          </a:p>
          <a:p>
            <a:endParaRPr lang="en-GB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2780928"/>
            <a:ext cx="8856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Currently: 	The level of self-organization in Ad-hoc and sensor networks is already quite high. </a:t>
            </a:r>
            <a:endParaRPr lang="nl-NL" sz="1000" dirty="0"/>
          </a:p>
          <a:p>
            <a:r>
              <a:rPr lang="en-US" sz="1000" b="1" dirty="0" smtClean="0"/>
              <a:t>	In </a:t>
            </a:r>
            <a:r>
              <a:rPr lang="en-US" sz="1000" b="1" dirty="0"/>
              <a:t>mobile networks only very first formed self-organization is present, for example in LTE. In fixed data </a:t>
            </a:r>
            <a:r>
              <a:rPr lang="en-US" sz="1000" b="1" dirty="0" smtClean="0"/>
              <a:t>networks </a:t>
            </a:r>
            <a:r>
              <a:rPr lang="en-US" sz="1000" b="1" dirty="0"/>
              <a:t>some </a:t>
            </a:r>
            <a:r>
              <a:rPr lang="en-US" sz="1000" b="1" dirty="0" err="1" smtClean="0"/>
              <a:t>functionalitie</a:t>
            </a:r>
            <a:r>
              <a:rPr lang="en-US" sz="1000" b="1" dirty="0" smtClean="0"/>
              <a:t> (e.g</a:t>
            </a:r>
            <a:r>
              <a:rPr lang="en-US" sz="1000" b="1" dirty="0"/>
              <a:t>. routing) </a:t>
            </a:r>
            <a:r>
              <a:rPr lang="en-US" sz="1000" b="1" dirty="0" smtClean="0"/>
              <a:t>	can </a:t>
            </a:r>
            <a:r>
              <a:rPr lang="en-US" sz="1000" b="1" dirty="0"/>
              <a:t>be considered to be self-organizing</a:t>
            </a:r>
            <a:r>
              <a:rPr lang="en-US" sz="1000" b="1" dirty="0" smtClean="0"/>
              <a:t>.</a:t>
            </a:r>
            <a:endParaRPr lang="nl-NL" sz="1000" dirty="0"/>
          </a:p>
          <a:p>
            <a:r>
              <a:rPr lang="en-US" sz="1000" b="1" dirty="0"/>
              <a:t>2020:  	Mobile networks, in particular LTE, are fully self-organizing. The concept of </a:t>
            </a:r>
            <a:r>
              <a:rPr lang="en-US" sz="1000" b="1" i="1" dirty="0"/>
              <a:t>Cognitive Radio</a:t>
            </a:r>
            <a:r>
              <a:rPr lang="en-US" sz="1000" b="1" dirty="0"/>
              <a:t> in heterogeneous wireless and mobile networks is fully </a:t>
            </a:r>
            <a:r>
              <a:rPr lang="en-US" sz="1000" b="1" dirty="0" smtClean="0"/>
              <a:t>	exploited</a:t>
            </a:r>
            <a:r>
              <a:rPr lang="en-US" sz="1000" b="1" dirty="0"/>
              <a:t>: the systems selects the communication technology that fits best the usage at that moment. </a:t>
            </a:r>
            <a:endParaRPr lang="nl-NL" sz="1000" dirty="0"/>
          </a:p>
          <a:p>
            <a:r>
              <a:rPr lang="en-US" sz="1000" b="1" dirty="0"/>
              <a:t>	Fixed data networks are largely self-managed. </a:t>
            </a:r>
            <a:endParaRPr lang="nl-NL" sz="1000" dirty="0"/>
          </a:p>
          <a:p>
            <a:r>
              <a:rPr lang="en-US" sz="1000" b="1" dirty="0" smtClean="0"/>
              <a:t>1 step further:</a:t>
            </a:r>
            <a:r>
              <a:rPr lang="en-US" sz="1000" b="1" dirty="0"/>
              <a:t>	In the ideal case, the operator needs to feed the self-organizing network only with a set of policy aspects. </a:t>
            </a:r>
            <a:endParaRPr lang="nl-NL" sz="1000" dirty="0"/>
          </a:p>
          <a:p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116310" y="4005064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Currently: 	In mobile networks some self-learning algorithms are already developed for different functionalities (e.g. handover optimization). The level of </a:t>
            </a:r>
            <a:r>
              <a:rPr lang="en-US" sz="1000" b="1" dirty="0" smtClean="0"/>
              <a:t>	self-</a:t>
            </a:r>
            <a:r>
              <a:rPr lang="en-US" sz="1000" b="1" dirty="0" err="1" smtClean="0"/>
              <a:t>learningness</a:t>
            </a:r>
            <a:r>
              <a:rPr lang="en-US" sz="1000" b="1" dirty="0" smtClean="0"/>
              <a:t> </a:t>
            </a:r>
            <a:r>
              <a:rPr lang="en-US" sz="1000" b="1" dirty="0"/>
              <a:t>is limited. , mostly, based on a priori chosen space of possible environmental and network changes.  </a:t>
            </a:r>
            <a:endParaRPr lang="nl-NL" sz="1000" dirty="0"/>
          </a:p>
          <a:p>
            <a:r>
              <a:rPr lang="en-US" sz="1000" b="1" dirty="0"/>
              <a:t>2020:  	Level of self-organization is increased for a large number of functionalities. Interaction between the self-organizing functionalities is captured. </a:t>
            </a:r>
            <a:r>
              <a:rPr lang="en-US" sz="1000" b="1" dirty="0" smtClean="0"/>
              <a:t>	Translation </a:t>
            </a:r>
            <a:r>
              <a:rPr lang="en-US" sz="1000" b="1" dirty="0"/>
              <a:t>of the operator into different sub-goals. In the ideal case, the system itself translates the operator policies into different sub goals </a:t>
            </a:r>
            <a:r>
              <a:rPr lang="en-US" sz="1000" b="1" dirty="0" smtClean="0"/>
              <a:t>	for </a:t>
            </a:r>
            <a:r>
              <a:rPr lang="en-US" sz="1000" b="1" dirty="0"/>
              <a:t>the various self-organizing functionalities.</a:t>
            </a:r>
            <a:endParaRPr lang="nl-NL" sz="1000" dirty="0"/>
          </a:p>
          <a:p>
            <a:r>
              <a:rPr lang="en-US" sz="1000" b="1" dirty="0"/>
              <a:t>1 step further: 	In the ideal situation, the system adapts to the need and desires of the users (in terms of service quality, communication speed,..). This requires </a:t>
            </a:r>
            <a:r>
              <a:rPr lang="en-US" sz="1000" b="1" dirty="0" smtClean="0"/>
              <a:t>	an </a:t>
            </a:r>
            <a:r>
              <a:rPr lang="en-US" sz="1000" b="1" dirty="0"/>
              <a:t>enhanced form of self-learning by interpreting the human desires and human experience. This is a big challenge.</a:t>
            </a:r>
            <a:endParaRPr lang="nl-NL" sz="1000" dirty="0"/>
          </a:p>
          <a:p>
            <a:endParaRPr lang="en-GB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88293" y="5445224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Actors: Network </a:t>
            </a:r>
            <a:r>
              <a:rPr lang="en-US" sz="1000" b="1" dirty="0"/>
              <a:t>operators, Network vendors (manufactures), government (policy, regulation), Consultancy companies, universities and other research institutes</a:t>
            </a:r>
            <a:r>
              <a:rPr lang="en-US" sz="1000" b="1" dirty="0" smtClean="0"/>
              <a:t>.</a:t>
            </a:r>
          </a:p>
          <a:p>
            <a:endParaRPr lang="nl-NL" sz="1000" dirty="0"/>
          </a:p>
          <a:p>
            <a:r>
              <a:rPr lang="en-US" sz="1000" b="1" dirty="0"/>
              <a:t>2020: The traditional role of the operator will be superfluous. Like the energy and railway infrastructure, the communication infrastructure will be controlled by the government.</a:t>
            </a:r>
            <a:endParaRPr lang="nl-NL" sz="1000" dirty="0"/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0002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380480"/>
          </a:xfrm>
        </p:spPr>
        <p:txBody>
          <a:bodyPr lIns="36000" tIns="36000" rIns="36000" bIns="36000" anchor="t" anchorCtr="0">
            <a:spAutoFit/>
          </a:bodyPr>
          <a:lstStyle/>
          <a:p>
            <a:pPr algn="l"/>
            <a:r>
              <a:rPr lang="en-GB" sz="2000" dirty="0" smtClean="0"/>
              <a:t>System-name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893701"/>
              </p:ext>
            </p:extLst>
          </p:nvPr>
        </p:nvGraphicFramePr>
        <p:xfrm>
          <a:off x="251520" y="692696"/>
          <a:ext cx="8712968" cy="29523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90284"/>
                <a:gridCol w="6322684"/>
              </a:tblGrid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Drivers/ Breakthroughs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Mitigation by SOAS principle(s)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Robustness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increasing dependency on communication networks requires a robust and sustainable network system. 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There is a need for flexible redundancy.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Complexity of operations (growing scale and diversity of services). 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operations becomes impossible.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Self-</a:t>
                      </a:r>
                      <a:r>
                        <a:rPr lang="en-US" sz="12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manament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principles are needed.</a:t>
                      </a:r>
                      <a:endParaRPr lang="nl-NL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 efficiency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 to the strong competitions there is an urge to decrease the costs,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to make the network system as efficient as possible.</a:t>
                      </a:r>
                      <a:endParaRPr lang="en-GB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3939" y="188640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:  Communication Networks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7011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232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Communication networks: Fixed and mobile networks &amp; Wireless Ad-hoc Networks</vt:lpstr>
      <vt:lpstr>System-name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van Vliet</dc:creator>
  <cp:lastModifiedBy>Tony van Vliet</cp:lastModifiedBy>
  <cp:revision>48</cp:revision>
  <cp:lastPrinted>2012-05-14T10:47:44Z</cp:lastPrinted>
  <dcterms:created xsi:type="dcterms:W3CDTF">2012-04-10T14:17:17Z</dcterms:created>
  <dcterms:modified xsi:type="dcterms:W3CDTF">2012-06-05T09:30:46Z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1-6-2012 16:40:14</vt:lpwstr>
  </property>
</Properties>
</file>