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57" autoAdjust="0"/>
    <p:restoredTop sz="94639" autoAdjust="0"/>
  </p:normalViewPr>
  <p:slideViewPr>
    <p:cSldViewPr showGuides="1">
      <p:cViewPr>
        <p:scale>
          <a:sx n="100" d="100"/>
          <a:sy n="100" d="100"/>
        </p:scale>
        <p:origin x="-2490" y="-5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478160-F56C-4666-A89C-F5046656209B}" type="datetimeFigureOut">
              <a:rPr lang="en-GB" smtClean="0"/>
              <a:t>05/06/2012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1061210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78160-F56C-4666-A89C-F5046656209B}" type="datetimeFigureOut">
              <a:rPr lang="en-GB" smtClean="0"/>
              <a:t>05/06/2012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173207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478160-F56C-4666-A89C-F5046656209B}" type="datetimeFigureOut">
              <a:rPr lang="en-GB" smtClean="0"/>
              <a:t>05/06/2012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608897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478160-F56C-4666-A89C-F5046656209B}" type="datetimeFigureOut">
              <a:rPr lang="en-GB" smtClean="0"/>
              <a:t>05/06/2012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1702867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478160-F56C-4666-A89C-F5046656209B}" type="datetimeFigureOut">
              <a:rPr lang="en-GB" smtClean="0"/>
              <a:t>05/06/2012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308303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478160-F56C-4666-A89C-F5046656209B}" type="datetimeFigureOut">
              <a:rPr lang="en-GB" smtClean="0"/>
              <a:t>05/06/2012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744058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478160-F56C-4666-A89C-F5046656209B}" type="datetimeFigureOut">
              <a:rPr lang="en-GB" smtClean="0"/>
              <a:t>05/06/2012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1009300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478160-F56C-4666-A89C-F5046656209B}" type="datetimeFigureOut">
              <a:rPr lang="en-GB" smtClean="0"/>
              <a:t>05/06/2012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3300538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478160-F56C-4666-A89C-F5046656209B}" type="datetimeFigureOut">
              <a:rPr lang="en-GB" smtClean="0"/>
              <a:t>05/06/2012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3484660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478160-F56C-4666-A89C-F5046656209B}" type="datetimeFigureOut">
              <a:rPr lang="en-GB" smtClean="0"/>
              <a:t>05/06/2012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412711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78160-F56C-4666-A89C-F5046656209B}" type="datetimeFigureOut">
              <a:rPr lang="en-GB" smtClean="0"/>
              <a:t>05/06/2012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264543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78160-F56C-4666-A89C-F5046656209B}" type="datetimeFigureOut">
              <a:rPr lang="en-GB" smtClean="0"/>
              <a:t>05/06/2012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71EAA8-E024-4153-B191-EA8CDAA146D6}" type="slidenum">
              <a:rPr lang="en-GB" smtClean="0"/>
              <a:t>‹#›</a:t>
            </a:fld>
            <a:endParaRPr lang="en-GB"/>
          </a:p>
        </p:txBody>
      </p:sp>
    </p:spTree>
    <p:extLst>
      <p:ext uri="{BB962C8B-B14F-4D97-AF65-F5344CB8AC3E}">
        <p14:creationId xmlns:p14="http://schemas.microsoft.com/office/powerpoint/2010/main" val="127927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78160-F56C-4666-A89C-F5046656209B}" type="datetimeFigureOut">
              <a:rPr lang="en-GB" smtClean="0"/>
              <a:t>05/06/2012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71EAA8-E024-4153-B191-EA8CDAA146D6}" type="slidenum">
              <a:rPr lang="en-GB" smtClean="0"/>
              <a:t>‹#›</a:t>
            </a:fld>
            <a:endParaRPr lang="en-GB"/>
          </a:p>
        </p:txBody>
      </p:sp>
    </p:spTree>
    <p:extLst>
      <p:ext uri="{BB962C8B-B14F-4D97-AF65-F5344CB8AC3E}">
        <p14:creationId xmlns:p14="http://schemas.microsoft.com/office/powerpoint/2010/main" val="1338816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0" name="Title 29"/>
          <p:cNvSpPr>
            <a:spLocks noGrp="1"/>
          </p:cNvSpPr>
          <p:nvPr>
            <p:ph type="title"/>
          </p:nvPr>
        </p:nvSpPr>
        <p:spPr>
          <a:xfrm>
            <a:off x="1115616" y="116632"/>
            <a:ext cx="5832648" cy="274274"/>
          </a:xfrm>
        </p:spPr>
        <p:txBody>
          <a:bodyPr wrap="none">
            <a:noAutofit/>
          </a:bodyPr>
          <a:lstStyle/>
          <a:p>
            <a:pPr lvl="0" algn="l"/>
            <a:r>
              <a:rPr lang="en-GB" sz="1600" dirty="0" smtClean="0">
                <a:solidFill>
                  <a:schemeClr val="tx2"/>
                </a:solidFill>
              </a:rPr>
              <a:t>Internet of Services: Emergence of Cloud Services &amp; </a:t>
            </a:r>
            <a:r>
              <a:rPr lang="en-US" sz="1600" dirty="0" smtClean="0">
                <a:solidFill>
                  <a:schemeClr val="tx2"/>
                </a:solidFill>
              </a:rPr>
              <a:t>Service Oriented Architectures (SOA) </a:t>
            </a:r>
            <a:r>
              <a:rPr lang="nl-NL" sz="1600" dirty="0" smtClean="0">
                <a:solidFill>
                  <a:schemeClr val="tx2"/>
                </a:solidFill>
              </a:rPr>
              <a:t/>
            </a:r>
            <a:br>
              <a:rPr lang="nl-NL" sz="1600" dirty="0" smtClean="0">
                <a:solidFill>
                  <a:schemeClr val="tx2"/>
                </a:solidFill>
              </a:rPr>
            </a:br>
            <a:endParaRPr lang="en-GB" sz="1600" dirty="0">
              <a:solidFill>
                <a:schemeClr val="tx2"/>
              </a:solidFill>
            </a:endParaRPr>
          </a:p>
        </p:txBody>
      </p:sp>
      <p:sp>
        <p:nvSpPr>
          <p:cNvPr id="2" name="TextBox 1"/>
          <p:cNvSpPr txBox="1"/>
          <p:nvPr/>
        </p:nvSpPr>
        <p:spPr>
          <a:xfrm>
            <a:off x="179512" y="692811"/>
            <a:ext cx="8856984" cy="707886"/>
          </a:xfrm>
          <a:prstGeom prst="rect">
            <a:avLst/>
          </a:prstGeom>
          <a:noFill/>
        </p:spPr>
        <p:txBody>
          <a:bodyPr wrap="square" rtlCol="0">
            <a:spAutoFit/>
          </a:bodyPr>
          <a:lstStyle/>
          <a:p>
            <a:pPr lvl="0"/>
            <a:r>
              <a:rPr lang="en-US" sz="1000" b="1" dirty="0"/>
              <a:t>Service creation becomes a ‘commodity’ (both for companies and individuals).</a:t>
            </a:r>
            <a:endParaRPr lang="nl-NL" sz="1000" b="1" dirty="0"/>
          </a:p>
          <a:p>
            <a:pPr lvl="0"/>
            <a:r>
              <a:rPr lang="en-US" sz="1000" b="1" dirty="0"/>
              <a:t>Enablers for “Het </a:t>
            </a:r>
            <a:r>
              <a:rPr lang="en-US" sz="1000" b="1" dirty="0" err="1"/>
              <a:t>Nieuwe</a:t>
            </a:r>
            <a:r>
              <a:rPr lang="en-US" sz="1000" b="1" dirty="0"/>
              <a:t> </a:t>
            </a:r>
            <a:r>
              <a:rPr lang="en-US" sz="1000" b="1" dirty="0" err="1"/>
              <a:t>Werken</a:t>
            </a:r>
            <a:r>
              <a:rPr lang="en-US" sz="1000" b="1" dirty="0"/>
              <a:t>”; organizational changes in companies etc. (e.g. reduced role of ICT departments).</a:t>
            </a:r>
            <a:endParaRPr lang="nl-NL" sz="1000" b="1" dirty="0"/>
          </a:p>
          <a:p>
            <a:pPr lvl="0"/>
            <a:r>
              <a:rPr lang="en-US" sz="1000" b="1" dirty="0"/>
              <a:t>Growing privacy issues</a:t>
            </a:r>
            <a:endParaRPr lang="nl-NL" sz="1000" b="1" dirty="0"/>
          </a:p>
          <a:p>
            <a:pPr lvl="0"/>
            <a:r>
              <a:rPr lang="en-US" sz="1000" b="1" dirty="0"/>
              <a:t>Further increase of society’s dependency on the Internet</a:t>
            </a:r>
            <a:endParaRPr lang="nl-NL" sz="1000" b="1" dirty="0"/>
          </a:p>
        </p:txBody>
      </p:sp>
      <p:sp>
        <p:nvSpPr>
          <p:cNvPr id="3" name="TextBox 2"/>
          <p:cNvSpPr txBox="1"/>
          <p:nvPr/>
        </p:nvSpPr>
        <p:spPr>
          <a:xfrm>
            <a:off x="179512" y="1916832"/>
            <a:ext cx="8856984" cy="707886"/>
          </a:xfrm>
          <a:prstGeom prst="rect">
            <a:avLst/>
          </a:prstGeom>
          <a:noFill/>
        </p:spPr>
        <p:txBody>
          <a:bodyPr wrap="square" rtlCol="0">
            <a:spAutoFit/>
          </a:bodyPr>
          <a:lstStyle/>
          <a:p>
            <a:pPr lvl="0"/>
            <a:r>
              <a:rPr lang="en-US" sz="1000" b="1" dirty="0"/>
              <a:t>Extreme flexibility in creation of new services and businesses (faster, cheaper, etc.)</a:t>
            </a:r>
            <a:endParaRPr lang="nl-NL" sz="1000" b="1" dirty="0"/>
          </a:p>
          <a:p>
            <a:pPr lvl="0"/>
            <a:r>
              <a:rPr lang="en-US" sz="1000" b="1" dirty="0"/>
              <a:t>Completely new business models and roles (e.g. role of brokers)</a:t>
            </a:r>
            <a:endParaRPr lang="nl-NL" sz="1000" b="1" dirty="0"/>
          </a:p>
          <a:p>
            <a:pPr lvl="0"/>
            <a:r>
              <a:rPr lang="en-US" sz="1000" b="1" dirty="0"/>
              <a:t>Overall: boost service economy by enabling more flexibility and more efficiency. </a:t>
            </a:r>
            <a:endParaRPr lang="nl-NL" sz="1000" b="1" dirty="0"/>
          </a:p>
          <a:p>
            <a:endParaRPr lang="en-GB" sz="1000" dirty="0"/>
          </a:p>
        </p:txBody>
      </p:sp>
      <p:sp>
        <p:nvSpPr>
          <p:cNvPr id="4" name="TextBox 3"/>
          <p:cNvSpPr txBox="1"/>
          <p:nvPr/>
        </p:nvSpPr>
        <p:spPr>
          <a:xfrm>
            <a:off x="44302" y="2677443"/>
            <a:ext cx="8856984" cy="1323439"/>
          </a:xfrm>
          <a:prstGeom prst="rect">
            <a:avLst/>
          </a:prstGeom>
          <a:noFill/>
        </p:spPr>
        <p:txBody>
          <a:bodyPr wrap="square" rtlCol="0">
            <a:spAutoFit/>
          </a:bodyPr>
          <a:lstStyle/>
          <a:p>
            <a:r>
              <a:rPr lang="en-US" sz="1000" b="1" dirty="0"/>
              <a:t>Currently: 	Cloud/service usage (by customers) and management (by providers) is handled largely ‘manually’. Actions are taken at relatively large time scales </a:t>
            </a:r>
            <a:r>
              <a:rPr lang="en-US" sz="1000" b="1" dirty="0" smtClean="0"/>
              <a:t>	and based </a:t>
            </a:r>
            <a:r>
              <a:rPr lang="en-US" sz="1000" b="1" dirty="0"/>
              <a:t>on rough, static guidelines.</a:t>
            </a:r>
            <a:endParaRPr lang="nl-NL" sz="1000" b="1" dirty="0"/>
          </a:p>
          <a:p>
            <a:r>
              <a:rPr lang="en-US" sz="1000" b="1" dirty="0"/>
              <a:t>2020: 	</a:t>
            </a:r>
            <a:r>
              <a:rPr lang="en-US" sz="1000" b="1" dirty="0" smtClean="0"/>
              <a:t>Cloud/service </a:t>
            </a:r>
            <a:r>
              <a:rPr lang="en-US" sz="1000" b="1" dirty="0"/>
              <a:t>usage and management are largely self-</a:t>
            </a:r>
            <a:r>
              <a:rPr lang="en-US" sz="1000" b="1" dirty="0" err="1"/>
              <a:t>organising</a:t>
            </a:r>
            <a:r>
              <a:rPr lang="en-US" sz="1000" b="1" dirty="0"/>
              <a:t>. Automated actions can be taken at small time scales quickly adapting to </a:t>
            </a:r>
            <a:r>
              <a:rPr lang="en-US" sz="1000" b="1" dirty="0" smtClean="0"/>
              <a:t>	fluctuations in </a:t>
            </a:r>
            <a:r>
              <a:rPr lang="en-US" sz="1000" b="1" dirty="0"/>
              <a:t>available resources, demand, prices etc. (i.e. increased flexibility and (hence) increased efficiency and robustness). New business </a:t>
            </a:r>
            <a:r>
              <a:rPr lang="en-US" sz="1000" b="1" dirty="0" smtClean="0"/>
              <a:t>	parties </a:t>
            </a:r>
            <a:r>
              <a:rPr lang="en-US" sz="1000" b="1" dirty="0"/>
              <a:t>play an </a:t>
            </a:r>
            <a:r>
              <a:rPr lang="en-US" sz="1000" b="1" dirty="0" smtClean="0"/>
              <a:t>important </a:t>
            </a:r>
            <a:r>
              <a:rPr lang="en-US" sz="1000" b="1" dirty="0"/>
              <a:t>role (service brokers, federation of providers, federation of users, etc.). Tactical and strategic decisions are still made by </a:t>
            </a:r>
            <a:r>
              <a:rPr lang="en-US" sz="1000" b="1" dirty="0" smtClean="0"/>
              <a:t>	humans </a:t>
            </a:r>
            <a:r>
              <a:rPr lang="en-US" sz="1000" b="1" dirty="0"/>
              <a:t>possibly </a:t>
            </a:r>
            <a:r>
              <a:rPr lang="en-US" sz="1000" b="1" dirty="0" smtClean="0"/>
              <a:t>	supported </a:t>
            </a:r>
            <a:r>
              <a:rPr lang="en-US" sz="1000" b="1" dirty="0"/>
              <a:t>by ‘intelligent’ suggestions from the system. </a:t>
            </a:r>
            <a:endParaRPr lang="nl-NL" sz="1000" b="1" dirty="0"/>
          </a:p>
          <a:p>
            <a:r>
              <a:rPr lang="en-US" sz="1000" b="1" dirty="0" smtClean="0"/>
              <a:t>1 step further:</a:t>
            </a:r>
            <a:r>
              <a:rPr lang="en-US" sz="1000" b="1" dirty="0"/>
              <a:t>	</a:t>
            </a:r>
            <a:r>
              <a:rPr lang="en-US" sz="1000" b="1" dirty="0" smtClean="0"/>
              <a:t>Full </a:t>
            </a:r>
            <a:r>
              <a:rPr lang="en-US" sz="1000" b="1" dirty="0"/>
              <a:t>self-</a:t>
            </a:r>
            <a:r>
              <a:rPr lang="en-US" sz="1000" b="1" dirty="0" err="1"/>
              <a:t>organising</a:t>
            </a:r>
            <a:r>
              <a:rPr lang="en-US" sz="1000" b="1" dirty="0"/>
              <a:t> service creation and ‘implementation’ only based on high-level specifications of service providers. Similar developments </a:t>
            </a:r>
            <a:r>
              <a:rPr lang="en-US" sz="1000" b="1" dirty="0" smtClean="0"/>
              <a:t>	regarding service </a:t>
            </a:r>
            <a:r>
              <a:rPr lang="en-US" sz="1000" b="1" dirty="0"/>
              <a:t>usage. In fact, service creation and usage </a:t>
            </a:r>
            <a:r>
              <a:rPr lang="en-US" sz="1000" b="1" dirty="0" smtClean="0"/>
              <a:t>becoming </a:t>
            </a:r>
            <a:r>
              <a:rPr lang="en-US" sz="1000" b="1" dirty="0" err="1" smtClean="0"/>
              <a:t>convertging</a:t>
            </a:r>
            <a:r>
              <a:rPr lang="en-US" sz="1000" b="1" dirty="0" smtClean="0"/>
              <a:t>. </a:t>
            </a:r>
            <a:endParaRPr lang="en-GB" sz="1000" dirty="0"/>
          </a:p>
        </p:txBody>
      </p:sp>
      <p:sp>
        <p:nvSpPr>
          <p:cNvPr id="9" name="TextBox 8"/>
          <p:cNvSpPr txBox="1"/>
          <p:nvPr/>
        </p:nvSpPr>
        <p:spPr>
          <a:xfrm>
            <a:off x="116310" y="4013081"/>
            <a:ext cx="8712968" cy="1323439"/>
          </a:xfrm>
          <a:prstGeom prst="rect">
            <a:avLst/>
          </a:prstGeom>
          <a:noFill/>
        </p:spPr>
        <p:txBody>
          <a:bodyPr wrap="square" rtlCol="0">
            <a:spAutoFit/>
          </a:bodyPr>
          <a:lstStyle/>
          <a:p>
            <a:r>
              <a:rPr lang="en-US" sz="1000" b="1" dirty="0"/>
              <a:t>Introduction of initial forms of self-</a:t>
            </a:r>
            <a:r>
              <a:rPr lang="en-US" sz="1000" b="1" dirty="0" err="1"/>
              <a:t>organisation</a:t>
            </a:r>
            <a:r>
              <a:rPr lang="en-US" sz="1000" b="1" dirty="0"/>
              <a:t> in cloud/service </a:t>
            </a:r>
            <a:r>
              <a:rPr lang="en-US" sz="1000" b="1" dirty="0" err="1"/>
              <a:t>managmement</a:t>
            </a:r>
            <a:r>
              <a:rPr lang="en-US" sz="1000" b="1" dirty="0"/>
              <a:t> is currently investigated. But still also quite some efforts needed on functional aspects (architectures, protocols) and their standardization.</a:t>
            </a:r>
            <a:endParaRPr lang="nl-NL" sz="1000" b="1" dirty="0"/>
          </a:p>
          <a:p>
            <a:r>
              <a:rPr lang="en-US" sz="1000" b="1" dirty="0" smtClean="0"/>
              <a:t>Realization </a:t>
            </a:r>
            <a:r>
              <a:rPr lang="en-US" sz="1000" b="1" dirty="0"/>
              <a:t>of the 2020 goals (see above) requires, in particular, further research on large scale system monitoring and self-learning decision algorithms. This are highly complex tasks due to the large system scale, the multitude of interrelated parameters and the highly fluctuating demands together with the strong requirements regarding system performance, robustness, etc.</a:t>
            </a:r>
            <a:endParaRPr lang="nl-NL" sz="1000" b="1" dirty="0"/>
          </a:p>
          <a:p>
            <a:r>
              <a:rPr lang="en-US" sz="1000" b="1" dirty="0" smtClean="0"/>
              <a:t>The </a:t>
            </a:r>
            <a:r>
              <a:rPr lang="en-US" sz="1000" b="1" dirty="0"/>
              <a:t>‘ultimate’ form of self-organization (see above, under 2030) requires, in particular, additional </a:t>
            </a:r>
            <a:r>
              <a:rPr lang="en-US" sz="1000" b="1" dirty="0" smtClean="0"/>
              <a:t>research </a:t>
            </a:r>
            <a:r>
              <a:rPr lang="en-US" sz="1000" b="1" dirty="0"/>
              <a:t>on ontologies etc. The integration of technical and human aspects is also of great </a:t>
            </a:r>
            <a:r>
              <a:rPr lang="en-US" sz="1000" b="1" dirty="0" smtClean="0"/>
              <a:t>importance</a:t>
            </a:r>
            <a:r>
              <a:rPr lang="en-US" sz="1000" b="1" dirty="0"/>
              <a:t>!</a:t>
            </a:r>
            <a:endParaRPr lang="nl-NL" sz="1000" b="1" dirty="0"/>
          </a:p>
          <a:p>
            <a:endParaRPr lang="en-GB" sz="1000" dirty="0"/>
          </a:p>
        </p:txBody>
      </p:sp>
      <p:sp>
        <p:nvSpPr>
          <p:cNvPr id="10" name="TextBox 9"/>
          <p:cNvSpPr txBox="1"/>
          <p:nvPr/>
        </p:nvSpPr>
        <p:spPr>
          <a:xfrm>
            <a:off x="112515" y="5451673"/>
            <a:ext cx="8640960" cy="861774"/>
          </a:xfrm>
          <a:prstGeom prst="rect">
            <a:avLst/>
          </a:prstGeom>
          <a:noFill/>
        </p:spPr>
        <p:txBody>
          <a:bodyPr wrap="square" rtlCol="0">
            <a:spAutoFit/>
          </a:bodyPr>
          <a:lstStyle/>
          <a:p>
            <a:r>
              <a:rPr lang="en-US" sz="1000" b="1" dirty="0"/>
              <a:t>Service developers, service providers, cloud providers, users (companies, individual persons), service brokers, technology manufacturers (IBM, HP, Alcatel-Lucent), integrators (IBM, Getronics</a:t>
            </a:r>
            <a:r>
              <a:rPr lang="en-US" sz="1000" b="1" dirty="0" smtClean="0"/>
              <a:t>).</a:t>
            </a:r>
            <a:r>
              <a:rPr lang="nl-NL" sz="1000" b="1" dirty="0"/>
              <a:t> </a:t>
            </a:r>
            <a:r>
              <a:rPr lang="en-US" sz="1000" b="1" dirty="0" smtClean="0"/>
              <a:t>Legal </a:t>
            </a:r>
            <a:r>
              <a:rPr lang="en-US" sz="1000" b="1" dirty="0"/>
              <a:t>parties, government.</a:t>
            </a:r>
            <a:endParaRPr lang="nl-NL" sz="1000" b="1" dirty="0"/>
          </a:p>
          <a:p>
            <a:r>
              <a:rPr lang="en-US" sz="1000" b="1" dirty="0"/>
              <a:t> </a:t>
            </a:r>
            <a:endParaRPr lang="nl-NL" sz="1000" b="1" dirty="0"/>
          </a:p>
          <a:p>
            <a:r>
              <a:rPr lang="en-US" sz="1000" b="1" dirty="0"/>
              <a:t>2020: The role of service brokers is becoming more and more important.</a:t>
            </a:r>
            <a:endParaRPr lang="nl-NL" sz="1000" b="1" dirty="0"/>
          </a:p>
          <a:p>
            <a:endParaRPr lang="en-GB" sz="1000" dirty="0"/>
          </a:p>
        </p:txBody>
      </p:sp>
    </p:spTree>
    <p:extLst>
      <p:ext uri="{BB962C8B-B14F-4D97-AF65-F5344CB8AC3E}">
        <p14:creationId xmlns:p14="http://schemas.microsoft.com/office/powerpoint/2010/main" val="1000294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29600" cy="380480"/>
          </a:xfrm>
        </p:spPr>
        <p:txBody>
          <a:bodyPr lIns="36000" tIns="36000" rIns="36000" bIns="36000" anchor="t" anchorCtr="0">
            <a:spAutoFit/>
          </a:bodyPr>
          <a:lstStyle/>
          <a:p>
            <a:pPr algn="l"/>
            <a:r>
              <a:rPr lang="en-GB" sz="2000" dirty="0" smtClean="0"/>
              <a:t>System-name</a:t>
            </a:r>
            <a:endParaRPr lang="en-GB" sz="2000" dirty="0"/>
          </a:p>
        </p:txBody>
      </p:sp>
      <p:graphicFrame>
        <p:nvGraphicFramePr>
          <p:cNvPr id="5" name="Table 4"/>
          <p:cNvGraphicFramePr>
            <a:graphicFrameLocks noGrp="1"/>
          </p:cNvGraphicFramePr>
          <p:nvPr>
            <p:extLst>
              <p:ext uri="{D42A27DB-BD31-4B8C-83A1-F6EECF244321}">
                <p14:modId xmlns:p14="http://schemas.microsoft.com/office/powerpoint/2010/main" val="4132324945"/>
              </p:ext>
            </p:extLst>
          </p:nvPr>
        </p:nvGraphicFramePr>
        <p:xfrm>
          <a:off x="251520" y="692696"/>
          <a:ext cx="8712968" cy="1743922"/>
        </p:xfrm>
        <a:graphic>
          <a:graphicData uri="http://schemas.openxmlformats.org/drawingml/2006/table">
            <a:tbl>
              <a:tblPr firstRow="1" bandRow="1">
                <a:tableStyleId>{69CF1AB2-1976-4502-BF36-3FF5EA218861}</a:tableStyleId>
              </a:tblPr>
              <a:tblGrid>
                <a:gridCol w="2390284"/>
                <a:gridCol w="6322684"/>
              </a:tblGrid>
              <a:tr h="738082">
                <a:tc>
                  <a:txBody>
                    <a:bodyPr/>
                    <a:lstStyle/>
                    <a:p>
                      <a:r>
                        <a:rPr lang="en-GB" sz="1400" dirty="0" smtClean="0">
                          <a:solidFill>
                            <a:srgbClr val="FF0000"/>
                          </a:solidFill>
                        </a:rPr>
                        <a:t>Drivers/ Breakthroughs</a:t>
                      </a:r>
                      <a:endParaRPr lang="en-GB" sz="1400" dirty="0">
                        <a:solidFill>
                          <a:srgbClr val="FF0000"/>
                        </a:solidFill>
                      </a:endParaRPr>
                    </a:p>
                  </a:txBody>
                  <a:tcPr/>
                </a:tc>
                <a:tc>
                  <a:txBody>
                    <a:bodyPr/>
                    <a:lstStyle/>
                    <a:p>
                      <a:r>
                        <a:rPr lang="en-GB" sz="1400" dirty="0" smtClean="0"/>
                        <a:t>Mitigation by SOAS principle(s)</a:t>
                      </a:r>
                      <a:endParaRPr lang="en-GB" sz="1400" dirty="0"/>
                    </a:p>
                  </a:txBody>
                  <a:tcPr/>
                </a:tc>
              </a:tr>
              <a:tr h="7380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Manual operations and usage becomes too complex due to the growing scale and diversity of cloud services (</a:t>
                      </a:r>
                      <a:r>
                        <a:rPr lang="en-US" sz="1200" kern="1200" dirty="0" smtClean="0">
                          <a:solidFill>
                            <a:schemeClr val="dk1"/>
                          </a:solidFill>
                          <a:effectLst/>
                          <a:latin typeface="+mn-lt"/>
                          <a:ea typeface="+mn-ea"/>
                          <a:cs typeface="+mn-cs"/>
                          <a:sym typeface="Wingdings"/>
                        </a:rPr>
                        <a:t></a:t>
                      </a:r>
                      <a:r>
                        <a:rPr lang="en-US" sz="1200" kern="1200" dirty="0" smtClean="0">
                          <a:solidFill>
                            <a:schemeClr val="dk1"/>
                          </a:solidFill>
                          <a:effectLst/>
                          <a:latin typeface="+mn-lt"/>
                          <a:ea typeface="+mn-ea"/>
                          <a:cs typeface="+mn-cs"/>
                        </a:rPr>
                        <a:t> inefficiency, system failures, etc.). </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a:txBody>
                  <a:tcPr/>
                </a:tc>
              </a:tr>
            </a:tbl>
          </a:graphicData>
        </a:graphic>
      </p:graphicFrame>
      <p:sp>
        <p:nvSpPr>
          <p:cNvPr id="4" name="TextBox 3"/>
          <p:cNvSpPr txBox="1"/>
          <p:nvPr/>
        </p:nvSpPr>
        <p:spPr>
          <a:xfrm>
            <a:off x="1547664" y="188640"/>
            <a:ext cx="7488831" cy="584775"/>
          </a:xfrm>
          <a:prstGeom prst="rect">
            <a:avLst/>
          </a:prstGeom>
          <a:noFill/>
        </p:spPr>
        <p:txBody>
          <a:bodyPr wrap="square" rtlCol="0">
            <a:spAutoFit/>
          </a:bodyPr>
          <a:lstStyle/>
          <a:p>
            <a:r>
              <a:rPr lang="en-GB" sz="1600" dirty="0">
                <a:solidFill>
                  <a:schemeClr val="tx2"/>
                </a:solidFill>
              </a:rPr>
              <a:t>Internet of Services: Emergence of Cloud Services </a:t>
            </a:r>
            <a:r>
              <a:rPr lang="en-GB" sz="1600" dirty="0" smtClean="0">
                <a:solidFill>
                  <a:schemeClr val="tx2"/>
                </a:solidFill>
              </a:rPr>
              <a:t>&amp; </a:t>
            </a:r>
            <a:r>
              <a:rPr lang="en-US" sz="1600" dirty="0" smtClean="0">
                <a:solidFill>
                  <a:schemeClr val="tx2"/>
                </a:solidFill>
              </a:rPr>
              <a:t>Service </a:t>
            </a:r>
            <a:r>
              <a:rPr lang="en-US" sz="1600" dirty="0">
                <a:solidFill>
                  <a:schemeClr val="tx2"/>
                </a:solidFill>
              </a:rPr>
              <a:t>Oriented Architectures </a:t>
            </a:r>
            <a:r>
              <a:rPr lang="nl-NL" sz="1600" dirty="0">
                <a:solidFill>
                  <a:schemeClr val="tx2"/>
                </a:solidFill>
              </a:rPr>
              <a:t/>
            </a:r>
            <a:br>
              <a:rPr lang="nl-NL" sz="1600" dirty="0">
                <a:solidFill>
                  <a:schemeClr val="tx2"/>
                </a:solidFill>
              </a:rPr>
            </a:br>
            <a:endParaRPr lang="en-GB" sz="1600" dirty="0"/>
          </a:p>
        </p:txBody>
      </p:sp>
    </p:spTree>
    <p:extLst>
      <p:ext uri="{BB962C8B-B14F-4D97-AF65-F5344CB8AC3E}">
        <p14:creationId xmlns:p14="http://schemas.microsoft.com/office/powerpoint/2010/main" val="670115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323</Words>
  <Application>Microsoft Office PowerPoint</Application>
  <PresentationFormat>On-screen Show (4:3)</PresentationFormat>
  <Paragraphs>22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Internet of Services: Emergence of Cloud Services &amp; Service Oriented Architectures (SOA)  </vt:lpstr>
      <vt:lpstr>System-name</vt:lpstr>
    </vt:vector>
  </TitlesOfParts>
  <Company>TNO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van Vliet</dc:creator>
  <cp:lastModifiedBy>Tony van Vliet</cp:lastModifiedBy>
  <cp:revision>51</cp:revision>
  <cp:lastPrinted>2012-05-14T10:47:44Z</cp:lastPrinted>
  <dcterms:created xsi:type="dcterms:W3CDTF">2012-04-10T14:17:17Z</dcterms:created>
  <dcterms:modified xsi:type="dcterms:W3CDTF">2012-06-05T09:33:39Z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Date">
    <vt:lpwstr>1-6-2012 16:53:42</vt:lpwstr>
  </property>
</Properties>
</file>