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0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98" autoAdjust="0"/>
    <p:restoredTop sz="94639" autoAdjust="0"/>
  </p:normalViewPr>
  <p:slideViewPr>
    <p:cSldViewPr showGuides="1">
      <p:cViewPr varScale="1">
        <p:scale>
          <a:sx n="92" d="100"/>
          <a:sy n="92" d="100"/>
        </p:scale>
        <p:origin x="-16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41DE4-C0E9-4ECB-9040-7DC1A4F76470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F185B-941C-4E6E-A11C-8C338C1A32B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F185B-941C-4E6E-A11C-8C338C1A32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F185B-941C-4E6E-A11C-8C338C1A32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1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97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8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5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30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1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8160-F56C-4666-A89C-F5046656209B}" type="datetimeFigureOut">
              <a:rPr lang="en-GB" smtClean="0"/>
              <a:pPr/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A8-E024-4153-B191-EA8CDAA146D6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1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1043608" y="-2963"/>
            <a:ext cx="5832648" cy="274274"/>
          </a:xfrm>
        </p:spPr>
        <p:txBody>
          <a:bodyPr wrap="none">
            <a:noAutofit/>
          </a:bodyPr>
          <a:lstStyle/>
          <a:p>
            <a:pPr algn="l"/>
            <a:r>
              <a:rPr lang="en-GB" sz="1600" dirty="0" smtClean="0">
                <a:solidFill>
                  <a:srgbClr val="002060"/>
                </a:solidFill>
              </a:rPr>
              <a:t>Smart ICT &amp; Open Energy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28197" y="5441202"/>
            <a:ext cx="104405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App developers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9468544" y="404664"/>
            <a:ext cx="5941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obstacle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4568" y="764704"/>
            <a:ext cx="35797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item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601742" y="3027615"/>
            <a:ext cx="84246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Apps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56311" y="5570600"/>
            <a:ext cx="173322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Network Operators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56311" y="5309130"/>
            <a:ext cx="42113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/>
              <a:t>U</a:t>
            </a:r>
            <a:r>
              <a:rPr lang="en-GB" sz="1200" dirty="0" smtClean="0"/>
              <a:t>sers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189942" y="5468629"/>
            <a:ext cx="30058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VCs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3501008"/>
            <a:ext cx="92159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Network tech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16691" y="3259771"/>
            <a:ext cx="81681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Cloud comp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1556" y="5584973"/>
            <a:ext cx="80854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ISPs as ESPs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873099" y="5259863"/>
            <a:ext cx="140524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Hardware developers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8776" y="1986769"/>
            <a:ext cx="44626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Piracy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962785" y="4391748"/>
            <a:ext cx="89498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Data  science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926928" y="4092402"/>
            <a:ext cx="119634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Computer science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966877" y="4725143"/>
            <a:ext cx="53116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Sensor 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65018" y="4660792"/>
            <a:ext cx="40773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Na</a:t>
            </a:r>
            <a:r>
              <a:rPr lang="en-GB" sz="1200" dirty="0" smtClean="0"/>
              <a:t>no</a:t>
            </a: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599592" y="4837082"/>
            <a:ext cx="68832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/>
              <a:t>G</a:t>
            </a:r>
            <a:r>
              <a:rPr lang="en-GB" sz="1200" dirty="0" err="1" smtClean="0"/>
              <a:t>raphene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361766" y="4282229"/>
            <a:ext cx="118287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Energy harvesting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1402" y="4579713"/>
            <a:ext cx="33239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SNA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2853449" y="2091511"/>
            <a:ext cx="92646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Privacy issues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45449" y="4024860"/>
            <a:ext cx="76994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Privacy law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3848" y="3140968"/>
            <a:ext cx="30353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PET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45730" y="726333"/>
            <a:ext cx="139761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Trust in network tech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437342" y="1052736"/>
            <a:ext cx="1406466" cy="442035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Growing Importance </a:t>
            </a:r>
          </a:p>
          <a:p>
            <a:r>
              <a:rPr lang="en-GB" sz="1200" dirty="0" smtClean="0"/>
              <a:t>of local/smart energy</a:t>
            </a:r>
            <a:endParaRPr lang="en-GB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723803" y="5692517"/>
            <a:ext cx="148706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Ownership Utility Data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53347" y="1889487"/>
            <a:ext cx="193449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Personal </a:t>
            </a:r>
            <a:r>
              <a:rPr lang="en-GB" sz="1200" dirty="0" smtClean="0"/>
              <a:t>energy </a:t>
            </a:r>
            <a:r>
              <a:rPr lang="en-GB" sz="1200" dirty="0" smtClean="0"/>
              <a:t>management</a:t>
            </a:r>
            <a:endParaRPr lang="en-GB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7022824" y="5681784"/>
            <a:ext cx="199406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Independent Energy Producers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7380312" y="6123959"/>
            <a:ext cx="171719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Local Energy C</a:t>
            </a:r>
            <a:r>
              <a:rPr lang="en-GB" sz="1200" dirty="0" smtClean="0"/>
              <a:t>ommunities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355976" y="5907935"/>
            <a:ext cx="17666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Data </a:t>
            </a:r>
            <a:r>
              <a:rPr lang="en-GB" sz="1200" dirty="0" smtClean="0"/>
              <a:t>intermediaries</a:t>
            </a:r>
            <a:endParaRPr lang="en-GB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6274605" y="1947495"/>
            <a:ext cx="83233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eBay</a:t>
            </a:r>
            <a:endParaRPr lang="en-GB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6690773" y="3212975"/>
            <a:ext cx="195514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err="1" smtClean="0"/>
              <a:t>Hyperlocal</a:t>
            </a:r>
            <a:r>
              <a:rPr lang="en-GB" sz="1200" dirty="0" smtClean="0"/>
              <a:t> Energy Production </a:t>
            </a:r>
            <a:endParaRPr lang="en-GB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167360" y="765712"/>
            <a:ext cx="141460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Platform dependency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756576" y="1340768"/>
            <a:ext cx="594128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obstacle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455547" y="953964"/>
            <a:ext cx="151239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Risk of Platform </a:t>
            </a:r>
            <a:r>
              <a:rPr lang="en-GB" sz="1200" dirty="0" smtClean="0"/>
              <a:t>lock-in</a:t>
            </a:r>
            <a:endParaRPr lang="en-GB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678133" y="2780927"/>
            <a:ext cx="1032197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I</a:t>
            </a:r>
            <a:r>
              <a:rPr lang="en-GB" sz="1200" dirty="0" smtClean="0">
                <a:solidFill>
                  <a:srgbClr val="FF0000"/>
                </a:solidFill>
              </a:rPr>
              <a:t>nteroperability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198020" y="4356557"/>
            <a:ext cx="123167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Multi </a:t>
            </a:r>
            <a:r>
              <a:rPr lang="en-GB" sz="1200" dirty="0" err="1" smtClean="0"/>
              <a:t>disciplinarity</a:t>
            </a:r>
            <a:endParaRPr lang="en-GB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804248" y="3557684"/>
            <a:ext cx="220649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Wearable Energy Production Tech </a:t>
            </a:r>
            <a:endParaRPr lang="en-GB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7127978" y="939383"/>
            <a:ext cx="115485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Ecological impact</a:t>
            </a:r>
            <a:endParaRPr lang="en-GB" sz="1200" dirty="0"/>
          </a:p>
        </p:txBody>
      </p:sp>
      <p:sp>
        <p:nvSpPr>
          <p:cNvPr id="73" name="TextBox 57"/>
          <p:cNvSpPr txBox="1"/>
          <p:nvPr/>
        </p:nvSpPr>
        <p:spPr>
          <a:xfrm>
            <a:off x="7686026" y="2909612"/>
            <a:ext cx="121526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Ubiquitous Energy</a:t>
            </a:r>
            <a:endParaRPr lang="en-GB" sz="1200" dirty="0"/>
          </a:p>
        </p:txBody>
      </p:sp>
      <p:sp>
        <p:nvSpPr>
          <p:cNvPr id="76" name="TextBox 52"/>
          <p:cNvSpPr txBox="1"/>
          <p:nvPr/>
        </p:nvSpPr>
        <p:spPr>
          <a:xfrm>
            <a:off x="7768970" y="2235526"/>
            <a:ext cx="128745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Free energy market</a:t>
            </a:r>
            <a:endParaRPr lang="en-GB" sz="1200" dirty="0"/>
          </a:p>
        </p:txBody>
      </p:sp>
      <p:sp>
        <p:nvSpPr>
          <p:cNvPr id="77" name="TextBox 35"/>
          <p:cNvSpPr txBox="1"/>
          <p:nvPr/>
        </p:nvSpPr>
        <p:spPr>
          <a:xfrm>
            <a:off x="6274115" y="2141708"/>
            <a:ext cx="102681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Quadruple Play</a:t>
            </a:r>
            <a:endParaRPr lang="en-GB" sz="1200" dirty="0"/>
          </a:p>
        </p:txBody>
      </p:sp>
      <p:sp>
        <p:nvSpPr>
          <p:cNvPr id="80" name="TextBox 18"/>
          <p:cNvSpPr txBox="1"/>
          <p:nvPr/>
        </p:nvSpPr>
        <p:spPr>
          <a:xfrm>
            <a:off x="6423071" y="5949886"/>
            <a:ext cx="95724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</a:t>
            </a:r>
            <a:r>
              <a:rPr lang="en-GB" sz="1200" dirty="0" smtClean="0"/>
              <a:t>ergy Pirates</a:t>
            </a:r>
            <a:endParaRPr lang="en-GB" sz="1200" dirty="0"/>
          </a:p>
        </p:txBody>
      </p:sp>
      <p:sp>
        <p:nvSpPr>
          <p:cNvPr id="81" name="TextBox 18"/>
          <p:cNvSpPr txBox="1"/>
          <p:nvPr/>
        </p:nvSpPr>
        <p:spPr>
          <a:xfrm>
            <a:off x="4636898" y="2408561"/>
            <a:ext cx="198944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Radically new business models</a:t>
            </a:r>
            <a:endParaRPr lang="en-GB" sz="1200" dirty="0"/>
          </a:p>
        </p:txBody>
      </p:sp>
      <p:sp>
        <p:nvSpPr>
          <p:cNvPr id="82" name="TextBox 51"/>
          <p:cNvSpPr txBox="1"/>
          <p:nvPr/>
        </p:nvSpPr>
        <p:spPr>
          <a:xfrm>
            <a:off x="5599592" y="2829835"/>
            <a:ext cx="96775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OS/API</a:t>
            </a:r>
            <a:endParaRPr lang="en-GB" sz="1200" dirty="0"/>
          </a:p>
        </p:txBody>
      </p:sp>
      <p:sp>
        <p:nvSpPr>
          <p:cNvPr id="83" name="TextBox 57"/>
          <p:cNvSpPr txBox="1"/>
          <p:nvPr/>
        </p:nvSpPr>
        <p:spPr>
          <a:xfrm>
            <a:off x="7825973" y="2492895"/>
            <a:ext cx="117345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On the Go</a:t>
            </a:r>
            <a:endParaRPr lang="en-GB" sz="1200" dirty="0"/>
          </a:p>
        </p:txBody>
      </p:sp>
      <p:sp>
        <p:nvSpPr>
          <p:cNvPr id="85" name="TextBox 18"/>
          <p:cNvSpPr txBox="1"/>
          <p:nvPr/>
        </p:nvSpPr>
        <p:spPr>
          <a:xfrm>
            <a:off x="4787842" y="3377773"/>
            <a:ext cx="105303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Tariff Modelling</a:t>
            </a:r>
            <a:endParaRPr lang="en-GB" sz="1200" dirty="0"/>
          </a:p>
        </p:txBody>
      </p:sp>
      <p:sp>
        <p:nvSpPr>
          <p:cNvPr id="86" name="TextBox 18"/>
          <p:cNvSpPr txBox="1"/>
          <p:nvPr/>
        </p:nvSpPr>
        <p:spPr>
          <a:xfrm>
            <a:off x="7118524" y="651351"/>
            <a:ext cx="180266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Constant Energy Awareness</a:t>
            </a:r>
            <a:endParaRPr lang="en-GB" sz="1200" dirty="0"/>
          </a:p>
        </p:txBody>
      </p:sp>
      <p:sp>
        <p:nvSpPr>
          <p:cNvPr id="87" name="TextBox 18"/>
          <p:cNvSpPr txBox="1"/>
          <p:nvPr/>
        </p:nvSpPr>
        <p:spPr>
          <a:xfrm>
            <a:off x="6340235" y="1548563"/>
            <a:ext cx="193943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Single Europe Energy Market?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88" name="TextBox 18"/>
          <p:cNvSpPr txBox="1"/>
          <p:nvPr/>
        </p:nvSpPr>
        <p:spPr>
          <a:xfrm>
            <a:off x="7127978" y="1724645"/>
            <a:ext cx="193943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Single Europe Energy Market</a:t>
            </a:r>
            <a:endParaRPr lang="en-GB" sz="1200" dirty="0"/>
          </a:p>
        </p:txBody>
      </p:sp>
      <p:sp>
        <p:nvSpPr>
          <p:cNvPr id="89" name="TextBox 18"/>
          <p:cNvSpPr txBox="1"/>
          <p:nvPr/>
        </p:nvSpPr>
        <p:spPr>
          <a:xfrm>
            <a:off x="4269573" y="2235525"/>
            <a:ext cx="159767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Privileges of incumbents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0" name="TextBox 18"/>
          <p:cNvSpPr txBox="1"/>
          <p:nvPr/>
        </p:nvSpPr>
        <p:spPr>
          <a:xfrm>
            <a:off x="4709623" y="2852936"/>
            <a:ext cx="745964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Smart Grid</a:t>
            </a:r>
            <a:endParaRPr lang="en-GB" sz="1200" dirty="0"/>
          </a:p>
        </p:txBody>
      </p:sp>
      <p:sp>
        <p:nvSpPr>
          <p:cNvPr id="91" name="TextBox 18"/>
          <p:cNvSpPr txBox="1"/>
          <p:nvPr/>
        </p:nvSpPr>
        <p:spPr>
          <a:xfrm>
            <a:off x="3143760" y="6084402"/>
            <a:ext cx="106874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Billing Providers</a:t>
            </a:r>
            <a:endParaRPr lang="en-GB" sz="1200" dirty="0"/>
          </a:p>
        </p:txBody>
      </p:sp>
      <p:sp>
        <p:nvSpPr>
          <p:cNvPr id="92" name="TextBox 18"/>
          <p:cNvSpPr txBox="1"/>
          <p:nvPr/>
        </p:nvSpPr>
        <p:spPr>
          <a:xfrm>
            <a:off x="3017606" y="1598137"/>
            <a:ext cx="205100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Facebook as an energy provider</a:t>
            </a:r>
            <a:endParaRPr lang="en-GB" sz="1200" dirty="0"/>
          </a:p>
        </p:txBody>
      </p:sp>
      <p:sp>
        <p:nvSpPr>
          <p:cNvPr id="94" name="TextBox 5"/>
          <p:cNvSpPr txBox="1"/>
          <p:nvPr/>
        </p:nvSpPr>
        <p:spPr>
          <a:xfrm>
            <a:off x="5584755" y="1772816"/>
            <a:ext cx="114748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App Store</a:t>
            </a:r>
            <a:endParaRPr lang="en-GB" sz="1200" dirty="0"/>
          </a:p>
        </p:txBody>
      </p:sp>
      <p:sp>
        <p:nvSpPr>
          <p:cNvPr id="95" name="TextBox 58"/>
          <p:cNvSpPr txBox="1"/>
          <p:nvPr/>
        </p:nvSpPr>
        <p:spPr>
          <a:xfrm>
            <a:off x="75303" y="1082649"/>
            <a:ext cx="1334972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Energy Policy hurdle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6" name="TextBox 62"/>
          <p:cNvSpPr txBox="1"/>
          <p:nvPr/>
        </p:nvSpPr>
        <p:spPr>
          <a:xfrm>
            <a:off x="5436837" y="404664"/>
            <a:ext cx="1727451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Sustainable Energy System</a:t>
            </a:r>
            <a:endParaRPr lang="en-GB" sz="1200" dirty="0"/>
          </a:p>
        </p:txBody>
      </p:sp>
      <p:sp>
        <p:nvSpPr>
          <p:cNvPr id="97" name="TextBox 62"/>
          <p:cNvSpPr txBox="1"/>
          <p:nvPr/>
        </p:nvSpPr>
        <p:spPr>
          <a:xfrm>
            <a:off x="602705" y="2030185"/>
            <a:ext cx="1284060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Smart Energy Pilots</a:t>
            </a:r>
            <a:endParaRPr lang="en-GB" sz="1200" dirty="0"/>
          </a:p>
        </p:txBody>
      </p:sp>
      <p:sp>
        <p:nvSpPr>
          <p:cNvPr id="98" name="TextBox 36"/>
          <p:cNvSpPr txBox="1"/>
          <p:nvPr/>
        </p:nvSpPr>
        <p:spPr>
          <a:xfrm>
            <a:off x="4202316" y="3207896"/>
            <a:ext cx="1120169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Energy Valuation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0" name="TextBox 36"/>
          <p:cNvSpPr txBox="1"/>
          <p:nvPr/>
        </p:nvSpPr>
        <p:spPr>
          <a:xfrm>
            <a:off x="770814" y="6127454"/>
            <a:ext cx="85939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Government</a:t>
            </a:r>
            <a:endParaRPr lang="en-GB" sz="1200" dirty="0"/>
          </a:p>
        </p:txBody>
      </p:sp>
      <p:sp>
        <p:nvSpPr>
          <p:cNvPr id="101" name="TextBox 6"/>
          <p:cNvSpPr txBox="1"/>
          <p:nvPr/>
        </p:nvSpPr>
        <p:spPr>
          <a:xfrm>
            <a:off x="770814" y="5866590"/>
            <a:ext cx="1638325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Energy Utility Companies</a:t>
            </a:r>
            <a:endParaRPr lang="en-GB" sz="1200" dirty="0"/>
          </a:p>
        </p:txBody>
      </p:sp>
      <p:sp>
        <p:nvSpPr>
          <p:cNvPr id="102" name="TextBox 43"/>
          <p:cNvSpPr txBox="1"/>
          <p:nvPr/>
        </p:nvSpPr>
        <p:spPr>
          <a:xfrm>
            <a:off x="1244735" y="5322173"/>
            <a:ext cx="1601583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Legacy companies revolt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103" name="TextBox 43"/>
          <p:cNvSpPr txBox="1"/>
          <p:nvPr/>
        </p:nvSpPr>
        <p:spPr>
          <a:xfrm>
            <a:off x="4636898" y="4077849"/>
            <a:ext cx="2196746" cy="257369"/>
          </a:xfrm>
          <a:prstGeom prst="rect">
            <a:avLst/>
          </a:prstGeom>
          <a:noFill/>
          <a:effectLst>
            <a:outerShdw blurRad="50800" dist="38100" dir="5400000" sx="112000" sy="112000" algn="t" rotWithShape="0">
              <a:schemeClr val="tx1">
                <a:lumMod val="95000"/>
                <a:lumOff val="5000"/>
                <a:alpha val="52000"/>
              </a:schemeClr>
            </a:outerShdw>
          </a:effectLst>
        </p:spPr>
        <p:txBody>
          <a:bodyPr wrap="none" lIns="36000" tIns="36000" rIns="36000" bIns="36000" rtlCol="0">
            <a:spAutoFit/>
          </a:bodyPr>
          <a:lstStyle/>
          <a:p>
            <a:r>
              <a:rPr lang="en-GB" sz="1200" dirty="0" smtClean="0"/>
              <a:t>Social Sciences: User Participation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0029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380480"/>
          </a:xfrm>
        </p:spPr>
        <p:txBody>
          <a:bodyPr lIns="36000" tIns="36000" rIns="36000" bIns="36000" anchor="t" anchorCtr="0">
            <a:spAutoFit/>
          </a:bodyPr>
          <a:lstStyle/>
          <a:p>
            <a:pPr algn="l"/>
            <a:r>
              <a:rPr lang="en-GB" sz="2000" dirty="0" smtClean="0">
                <a:solidFill>
                  <a:srgbClr val="002060"/>
                </a:solidFill>
              </a:rPr>
              <a:t>Smart ICT &amp; Open Energy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62711"/>
              </p:ext>
            </p:extLst>
          </p:nvPr>
        </p:nvGraphicFramePr>
        <p:xfrm>
          <a:off x="251520" y="620688"/>
          <a:ext cx="8712968" cy="60277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90284"/>
                <a:gridCol w="6322684"/>
              </a:tblGrid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Obstacle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Mitigation by SOAS principle(s)</a:t>
                      </a:r>
                      <a:endParaRPr lang="en-GB" sz="1400" dirty="0"/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Energy Policy Hurdle</a:t>
                      </a:r>
                      <a:endParaRPr lang="en-GB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?</a:t>
                      </a:r>
                      <a:endParaRPr lang="en-GB" sz="1400" dirty="0"/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Platform dependency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Community control/restrictions, inhibiting extremes…</a:t>
                      </a:r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Privacy Issues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Personal data management services (bottom up)</a:t>
                      </a:r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Privileges of incumbents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?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485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Single Europe Energy Market?</a:t>
                      </a:r>
                      <a:endParaRPr lang="en-GB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New market mechanisms</a:t>
                      </a:r>
                      <a:endParaRPr lang="en-GB" sz="1400" dirty="0"/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Energy Valuation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Free market mechanism  (in kind possible, better in currency)</a:t>
                      </a:r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Privacy law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Organizing adapted networks</a:t>
                      </a:r>
                      <a:r>
                        <a:rPr lang="en-GB" sz="1400" baseline="0" dirty="0" smtClean="0"/>
                        <a:t> of users and producers</a:t>
                      </a:r>
                      <a:endParaRPr lang="en-GB" sz="1400" dirty="0" smtClean="0"/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Energy harvesting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Choice for sustainability </a:t>
                      </a:r>
                      <a:r>
                        <a:rPr lang="en-GB" sz="1400" dirty="0" err="1" smtClean="0"/>
                        <a:t>ipv</a:t>
                      </a:r>
                      <a:r>
                        <a:rPr lang="en-GB" sz="1400" baseline="0" dirty="0" smtClean="0"/>
                        <a:t> economy</a:t>
                      </a:r>
                      <a:endParaRPr lang="en-GB" sz="1400" dirty="0" smtClean="0"/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Legacy companies revolt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?</a:t>
                      </a:r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Ownership Utility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  <a:tr h="500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Interoperability</a:t>
                      </a:r>
                      <a:endParaRPr lang="en-GB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Central agreement on standard, consequence ….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8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10545</TotalTime>
  <Words>249</Words>
  <Application>Microsoft Office PowerPoint</Application>
  <PresentationFormat>Diavoorstelling (4:3)</PresentationFormat>
  <Paragraphs>90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 Theme</vt:lpstr>
      <vt:lpstr>Smart ICT &amp; Open Energy</vt:lpstr>
      <vt:lpstr>Smart ICT &amp; Open Energy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van Vliet</dc:creator>
  <cp:lastModifiedBy>Jop Esmeijer</cp:lastModifiedBy>
  <cp:revision>75</cp:revision>
  <dcterms:created xsi:type="dcterms:W3CDTF">2012-04-10T14:17:17Z</dcterms:created>
  <dcterms:modified xsi:type="dcterms:W3CDTF">2012-05-15T07:03:39Z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15-5-2012 9:03:21</vt:lpwstr>
  </property>
</Properties>
</file>