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0" r:id="rId2"/>
    <p:sldId id="266" r:id="rId3"/>
    <p:sldId id="263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71" autoAdjust="0"/>
  </p:normalViewPr>
  <p:slideViewPr>
    <p:cSldViewPr>
      <p:cViewPr>
        <p:scale>
          <a:sx n="70" d="100"/>
          <a:sy n="70" d="100"/>
        </p:scale>
        <p:origin x="-269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C0F4A0-7976-4EB2-993F-A73F39691578}" type="datetimeFigureOut">
              <a:rPr lang="en-GB"/>
              <a:pPr/>
              <a:t>05/06/2012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8CB2DF-8901-40A8-9190-F5A134EBFC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58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6123-40BE-44C4-B6C9-E1EC0F5071E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5F61-74E5-411A-82DD-A03FF2E79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ECD2-9B2F-44FA-BADE-ECE368076405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E533-6B4A-45A7-9B3C-DEC49F30A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FFE6-9F23-4FD6-A31E-9608CF55DD7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016-CD71-49F1-8234-DDE9E10E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6672-086C-4058-8532-6544A42F671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9D93-3F71-422A-92D0-16AA7371A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704C-017D-47D2-A3AD-84460CE7543C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4B5D-E66B-4385-84C4-61EC67479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21D5-BF61-4AFA-994A-E771EB281508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4DF1-B5A0-42C8-A6F9-315AC80FA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ACB-5CC6-44BC-89B7-5322C82A467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158A-3255-40B7-A994-D98D6639A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F012-A76D-4089-B157-CE2FED5DCA3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054-35A6-4011-8E4E-82DF94B6E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A831-05EF-49C3-B6E0-55D00F6433A0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61A4-4FAC-41C4-970A-E5A9E8E164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BFAA-86C3-4204-99D0-63AEB5DFC89D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0880-2C81-4339-B563-A2A69FBE5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E65E-FBEC-48AD-AD1D-A5C74C6C6957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9444-28C5-48D1-9A1C-41B1C51A0B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238-711C-4164-8CED-6C95E32D05D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E5D7-4C7C-4095-B960-B8ED12212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E78C-80D0-426F-9ECB-51E3A4985FFB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AAE6F-B86C-421F-AD79-2210D3C5F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2060"/>
                </a:solidFill>
              </a:rPr>
              <a:t>Hybrid freight </a:t>
            </a:r>
            <a:r>
              <a:rPr lang="en-GB" sz="2800" dirty="0" smtClean="0">
                <a:solidFill>
                  <a:srgbClr val="002060"/>
                </a:solidFill>
              </a:rPr>
              <a:t>market: storyline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en-US" sz="2000" dirty="0"/>
              <a:t>E-markets for freight capacity now rely mostly on volume information </a:t>
            </a:r>
            <a:r>
              <a:rPr lang="en-US" sz="2000" dirty="0" smtClean="0"/>
              <a:t>and are </a:t>
            </a:r>
            <a:r>
              <a:rPr lang="en-US" sz="2000" dirty="0"/>
              <a:t>rather </a:t>
            </a:r>
            <a:r>
              <a:rPr lang="en-US" sz="2000" dirty="0" smtClean="0"/>
              <a:t>static (function within the existing regime of pre-planned tours). </a:t>
            </a:r>
            <a:r>
              <a:rPr lang="en-US" sz="2000" dirty="0"/>
              <a:t>Auctions can be used </a:t>
            </a:r>
            <a:r>
              <a:rPr lang="en-US" sz="2000" dirty="0" smtClean="0"/>
              <a:t>for allocating spot freight to planned tours.</a:t>
            </a: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59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9"/>
          <p:cNvSpPr>
            <a:spLocks noGrp="1"/>
          </p:cNvSpPr>
          <p:nvPr>
            <p:ph type="title"/>
          </p:nvPr>
        </p:nvSpPr>
        <p:spPr>
          <a:xfrm>
            <a:off x="1042988" y="-3175"/>
            <a:ext cx="5832475" cy="274638"/>
          </a:xfrm>
        </p:spPr>
        <p:txBody>
          <a:bodyPr wrap="none"/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Hybrid freight market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36792" y="1654682"/>
            <a:ext cx="1277207" cy="28562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Freight auctions</a:t>
            </a:r>
            <a:endParaRPr lang="en-GB" sz="14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58251" y="937123"/>
            <a:ext cx="1781848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Flexible  (</a:t>
            </a:r>
            <a:r>
              <a:rPr lang="en-GB" sz="1400" dirty="0" err="1" smtClean="0">
                <a:latin typeface="+mn-lt"/>
              </a:rPr>
              <a:t>time&amp;price</a:t>
            </a:r>
            <a:r>
              <a:rPr lang="en-GB" sz="1400" dirty="0" smtClean="0">
                <a:latin typeface="+mn-lt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customized delivery</a:t>
            </a:r>
            <a:endParaRPr lang="en-GB" sz="14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50498" y="370678"/>
            <a:ext cx="225894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Improved capacity utilization  </a:t>
            </a:r>
            <a:endParaRPr lang="en-GB" sz="14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50498" y="658825"/>
            <a:ext cx="289520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Increased flexibility  for freight market </a:t>
            </a:r>
            <a:endParaRPr lang="en-GB" sz="14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9496" y="2195078"/>
            <a:ext cx="216564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Freight </a:t>
            </a:r>
            <a:r>
              <a:rPr lang="en-GB" sz="1400" dirty="0" smtClean="0">
                <a:latin typeface="+mn-lt"/>
              </a:rPr>
              <a:t>carriers (‘ collectives)</a:t>
            </a:r>
            <a:endParaRPr lang="en-GB" sz="14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86409" y="2171405"/>
            <a:ext cx="113466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Home delivery</a:t>
            </a:r>
            <a:endParaRPr lang="en-GB" sz="1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21522" y="5633502"/>
            <a:ext cx="64189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Carriers</a:t>
            </a:r>
            <a:endParaRPr lang="en-GB" sz="14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7331" y="1779841"/>
            <a:ext cx="125860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Shipping market</a:t>
            </a:r>
            <a:endParaRPr lang="en-GB" sz="14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22747" y="2880807"/>
            <a:ext cx="125369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Dynamic pricing</a:t>
            </a:r>
            <a:endParaRPr lang="en-GB" sz="14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22865" y="3259607"/>
            <a:ext cx="1668960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Auction technology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83839" y="4775021"/>
            <a:ext cx="84624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Economics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72379" y="4486874"/>
            <a:ext cx="160812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Artificial Intelligence</a:t>
            </a:r>
            <a:endParaRPr lang="en-GB" sz="14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432" y="3590181"/>
            <a:ext cx="164078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Dynamic planning</a:t>
            </a:r>
            <a:endParaRPr lang="en-GB" sz="14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14671" y="4124562"/>
            <a:ext cx="131541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Pricing strategies</a:t>
            </a:r>
            <a:endParaRPr lang="en-GB" sz="1400" dirty="0">
              <a:latin typeface="+mn-lt"/>
            </a:endParaRPr>
          </a:p>
        </p:txBody>
      </p:sp>
      <p:cxnSp>
        <p:nvCxnSpPr>
          <p:cNvPr id="56" name="Straight Arrow Connector 55"/>
          <p:cNvCxnSpPr>
            <a:stCxn id="49" idx="0"/>
            <a:endCxn id="43" idx="2"/>
          </p:cNvCxnSpPr>
          <p:nvPr/>
        </p:nvCxnSpPr>
        <p:spPr>
          <a:xfrm flipV="1">
            <a:off x="3172379" y="3547754"/>
            <a:ext cx="384966" cy="576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2" idx="0"/>
            <a:endCxn id="31" idx="1"/>
          </p:cNvCxnSpPr>
          <p:nvPr/>
        </p:nvCxnSpPr>
        <p:spPr>
          <a:xfrm flipV="1">
            <a:off x="3349594" y="1797497"/>
            <a:ext cx="1787198" cy="1083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>
            <a:stCxn id="46" idx="0"/>
            <a:endCxn id="48" idx="2"/>
          </p:cNvCxnSpPr>
          <p:nvPr/>
        </p:nvCxnSpPr>
        <p:spPr>
          <a:xfrm flipV="1">
            <a:off x="3976441" y="3878328"/>
            <a:ext cx="415384" cy="608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>
            <a:stCxn id="81" idx="0"/>
            <a:endCxn id="44" idx="2"/>
          </p:cNvCxnSpPr>
          <p:nvPr/>
        </p:nvCxnSpPr>
        <p:spPr>
          <a:xfrm flipV="1">
            <a:off x="2983839" y="5063168"/>
            <a:ext cx="423124" cy="801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Straight Arrow Connector 515"/>
          <p:cNvCxnSpPr>
            <a:endCxn id="36" idx="2"/>
          </p:cNvCxnSpPr>
          <p:nvPr/>
        </p:nvCxnSpPr>
        <p:spPr>
          <a:xfrm flipV="1">
            <a:off x="4424319" y="2483225"/>
            <a:ext cx="1768001" cy="1106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529654" y="5828623"/>
            <a:ext cx="84817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Customers</a:t>
            </a:r>
            <a:endParaRPr lang="en-GB" sz="1400" dirty="0">
              <a:latin typeface="+mn-lt"/>
            </a:endParaRPr>
          </a:p>
        </p:txBody>
      </p:sp>
      <p:cxnSp>
        <p:nvCxnSpPr>
          <p:cNvPr id="104" name="Straight Arrow Connector 103"/>
          <p:cNvCxnSpPr>
            <a:stCxn id="103" idx="0"/>
            <a:endCxn id="37" idx="2"/>
          </p:cNvCxnSpPr>
          <p:nvPr/>
        </p:nvCxnSpPr>
        <p:spPr>
          <a:xfrm flipV="1">
            <a:off x="7953740" y="2459552"/>
            <a:ext cx="0" cy="3369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40" idx="0"/>
            <a:endCxn id="36" idx="2"/>
          </p:cNvCxnSpPr>
          <p:nvPr/>
        </p:nvCxnSpPr>
        <p:spPr>
          <a:xfrm flipV="1">
            <a:off x="6142471" y="2483225"/>
            <a:ext cx="49849" cy="315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7" name="TextBox 346"/>
          <p:cNvSpPr txBox="1"/>
          <p:nvPr/>
        </p:nvSpPr>
        <p:spPr>
          <a:xfrm>
            <a:off x="6866831" y="5400522"/>
            <a:ext cx="69960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Shippers</a:t>
            </a:r>
            <a:endParaRPr lang="en-GB" sz="1400" dirty="0">
              <a:latin typeface="+mn-lt"/>
            </a:endParaRPr>
          </a:p>
        </p:txBody>
      </p:sp>
      <p:cxnSp>
        <p:nvCxnSpPr>
          <p:cNvPr id="352" name="Straight Arrow Connector 351"/>
          <p:cNvCxnSpPr>
            <a:stCxn id="347" idx="0"/>
            <a:endCxn id="41" idx="2"/>
          </p:cNvCxnSpPr>
          <p:nvPr/>
        </p:nvCxnSpPr>
        <p:spPr>
          <a:xfrm flipV="1">
            <a:off x="7216634" y="2067988"/>
            <a:ext cx="0" cy="333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83203" y="5864975"/>
            <a:ext cx="4201272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Universities (</a:t>
            </a:r>
            <a:r>
              <a:rPr lang="en-GB" sz="1400" dirty="0" err="1" smtClean="0">
                <a:latin typeface="+mn-lt"/>
              </a:rPr>
              <a:t>e.g</a:t>
            </a:r>
            <a:r>
              <a:rPr lang="en-GB" sz="1400" dirty="0" smtClean="0">
                <a:latin typeface="+mn-lt"/>
              </a:rPr>
              <a:t>, ?)</a:t>
            </a:r>
            <a:endParaRPr lang="en-GB" sz="14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 &amp; Research Institutes (e.g., TNO</a:t>
            </a:r>
            <a:r>
              <a:rPr lang="en-GB" sz="1400" dirty="0" smtClean="0">
                <a:latin typeface="+mn-lt"/>
              </a:rPr>
              <a:t>/?)</a:t>
            </a:r>
            <a:endParaRPr lang="en-GB" sz="1400" dirty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80363" y="6015340"/>
            <a:ext cx="945535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AH</a:t>
            </a:r>
            <a:endParaRPr lang="en-GB" sz="1400" dirty="0"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42471" y="5891031"/>
            <a:ext cx="1463539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Transport Marketplace</a:t>
            </a:r>
            <a:endParaRPr lang="en-GB" sz="1400" dirty="0">
              <a:latin typeface="+mn-lt"/>
            </a:endParaRPr>
          </a:p>
        </p:txBody>
      </p:sp>
      <p:cxnSp>
        <p:nvCxnSpPr>
          <p:cNvPr id="86" name="Straight Arrow Connector 85"/>
          <p:cNvCxnSpPr>
            <a:stCxn id="37" idx="0"/>
            <a:endCxn id="33" idx="2"/>
          </p:cNvCxnSpPr>
          <p:nvPr/>
        </p:nvCxnSpPr>
        <p:spPr>
          <a:xfrm flipH="1" flipV="1">
            <a:off x="7949175" y="1440713"/>
            <a:ext cx="4565" cy="730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4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380480"/>
          </a:xfrm>
        </p:spPr>
        <p:txBody>
          <a:bodyPr lIns="36000" tIns="36000" rIns="36000" bIns="36000" anchor="t">
            <a:spAutoFit/>
          </a:bodyPr>
          <a:lstStyle/>
          <a:p>
            <a:pPr algn="l"/>
            <a:r>
              <a:rPr lang="en-GB" sz="2000" dirty="0"/>
              <a:t>Hybrid freight market</a:t>
            </a:r>
            <a:endParaRPr lang="en-GB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0995"/>
              </p:ext>
            </p:extLst>
          </p:nvPr>
        </p:nvGraphicFramePr>
        <p:xfrm>
          <a:off x="250825" y="692150"/>
          <a:ext cx="8712968" cy="59046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Unwillingness</a:t>
                      </a:r>
                      <a:r>
                        <a:rPr lang="en-GB" sz="1400" baseline="0" dirty="0" smtClean="0"/>
                        <a:t> to  share information about excess capacity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Auctioning based on actual prices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Overview</a:t>
                      </a:r>
                      <a:r>
                        <a:rPr lang="en-GB" sz="1400" baseline="0" dirty="0" smtClean="0"/>
                        <a:t> of available capacity in market is lacking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	“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1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129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Hybrid freight market: storyline</vt:lpstr>
      <vt:lpstr>Hybrid freight market  </vt:lpstr>
      <vt:lpstr>Hybrid freight market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175</cp:revision>
  <dcterms:created xsi:type="dcterms:W3CDTF">2012-04-10T14:17:17Z</dcterms:created>
  <dcterms:modified xsi:type="dcterms:W3CDTF">2012-06-05T09:07:27Z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5-6-2012 11:07:00</vt:lpwstr>
  </property>
</Properties>
</file>