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74" r:id="rId2"/>
    <p:sldId id="275" r:id="rId3"/>
    <p:sldId id="276" r:id="rId4"/>
    <p:sldId id="279" r:id="rId5"/>
    <p:sldId id="265" r:id="rId6"/>
    <p:sldId id="260" r:id="rId7"/>
    <p:sldId id="257" r:id="rId8"/>
    <p:sldId id="258" r:id="rId9"/>
    <p:sldId id="267" r:id="rId10"/>
    <p:sldId id="264" r:id="rId11"/>
    <p:sldId id="266" r:id="rId12"/>
    <p:sldId id="263" r:id="rId13"/>
    <p:sldId id="280" r:id="rId14"/>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03" autoAdjust="0"/>
    <p:restoredTop sz="94671" autoAdjust="0"/>
  </p:normalViewPr>
  <p:slideViewPr>
    <p:cSldViewPr>
      <p:cViewPr>
        <p:scale>
          <a:sx n="70" d="100"/>
          <a:sy n="70" d="100"/>
        </p:scale>
        <p:origin x="-146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en-GB"/>
          </a:p>
        </p:txBody>
      </p:sp>
      <p:sp>
        <p:nvSpPr>
          <p:cNvPr id="174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63C0F4A0-7976-4EB2-993F-A73F39691578}" type="datetimeFigureOut">
              <a:rPr lang="en-GB"/>
              <a:pPr/>
              <a:t>18/06/2012</a:t>
            </a:fld>
            <a:endParaRPr lang="en-GB"/>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74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74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en-GB"/>
          </a:p>
        </p:txBody>
      </p:sp>
      <p:sp>
        <p:nvSpPr>
          <p:cNvPr id="174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0F8CB2DF-8901-40A8-9190-F5A134EBFCD0}" type="slidenum">
              <a:rPr lang="en-GB"/>
              <a:pPr/>
              <a:t>‹#›</a:t>
            </a:fld>
            <a:endParaRPr lang="en-GB"/>
          </a:p>
        </p:txBody>
      </p:sp>
    </p:spTree>
    <p:extLst>
      <p:ext uri="{BB962C8B-B14F-4D97-AF65-F5344CB8AC3E}">
        <p14:creationId xmlns:p14="http://schemas.microsoft.com/office/powerpoint/2010/main" val="405865842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56666123-40BE-44C4-B6C9-E1EC0F5071EF}" type="datetimeFigureOut">
              <a:rPr lang="en-GB"/>
              <a:pPr>
                <a:defRPr/>
              </a:pPr>
              <a:t>18/06/2012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C875F61-74E5-411A-82DD-A03FF2E79476}"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27FECD2-9B2F-44FA-BADE-ECE368076405}" type="datetimeFigureOut">
              <a:rPr lang="en-GB"/>
              <a:pPr>
                <a:defRPr/>
              </a:pPr>
              <a:t>18/06/2012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0CDEE533-6B4A-45A7-9B3C-DEC49F30A2D7}"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05EFFFE6-9F23-4FD6-A31E-9608CF55DD7A}" type="datetimeFigureOut">
              <a:rPr lang="en-GB"/>
              <a:pPr>
                <a:defRPr/>
              </a:pPr>
              <a:t>18/06/2012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A80E016-CD71-49F1-8234-DDE9E10EE4A9}"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2C876672-086C-4058-8532-6544A42F671A}" type="datetimeFigureOut">
              <a:rPr lang="en-GB"/>
              <a:pPr>
                <a:defRPr/>
              </a:pPr>
              <a:t>18/06/2012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DA39D93-3F71-422A-92D0-16AA7371A116}"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7EAF704C-017D-47D2-A3AD-84460CE7543C}" type="datetimeFigureOut">
              <a:rPr lang="en-GB"/>
              <a:pPr>
                <a:defRPr/>
              </a:pPr>
              <a:t>18/06/2012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A1B4B5D-E66B-4385-84C4-61EC6747914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D99621D5-BF61-4AFA-994A-E771EB281508}" type="datetimeFigureOut">
              <a:rPr lang="en-GB"/>
              <a:pPr>
                <a:defRPr/>
              </a:pPr>
              <a:t>18/06/2012</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06284DF1-B5A0-42C8-A6F9-315AC80FA071}"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6048ACB-5CC6-44BC-89B7-5322C82A467E}" type="datetimeFigureOut">
              <a:rPr lang="en-GB"/>
              <a:pPr>
                <a:defRPr/>
              </a:pPr>
              <a:t>18/06/2012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9F5158A-3255-40B7-A994-D98D6639A782}"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AFB5F012-A76D-4089-B157-CE2FED5DCA3E}" type="datetimeFigureOut">
              <a:rPr lang="en-GB"/>
              <a:pPr>
                <a:defRPr/>
              </a:pPr>
              <a:t>18/06/2012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7FF75054-35A6-4011-8E4E-82DF94B6E666}"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D002A831-05EF-49C3-B6E0-55D00F6433A0}" type="datetimeFigureOut">
              <a:rPr lang="en-GB"/>
              <a:pPr>
                <a:defRPr/>
              </a:pPr>
              <a:t>18/06/2012</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EC5C61A4-4FAC-41C4-970A-E5A9E8E16408}"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A5A1BFAA-86C3-4204-99D0-63AEB5DFC89D}" type="datetimeFigureOut">
              <a:rPr lang="en-GB"/>
              <a:pPr>
                <a:defRPr/>
              </a:pPr>
              <a:t>18/06/2012</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AE6D0880-2C81-4339-B563-A2A69FBE5AED}"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CD0E65E-FBEC-48AD-AD1D-A5C74C6C6957}" type="datetimeFigureOut">
              <a:rPr lang="en-GB"/>
              <a:pPr>
                <a:defRPr/>
              </a:pPr>
              <a:t>18/06/2012</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5EA09444-28C5-48D1-9A1C-41B1C51A0BF6}"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A286238-711C-4164-8CED-6C95E32D05DF}" type="datetimeFigureOut">
              <a:rPr lang="en-GB"/>
              <a:pPr>
                <a:defRPr/>
              </a:pPr>
              <a:t>18/06/2012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5D93E5D7-4C7C-4095-B960-B8ED122122D6}"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05EAE78C-80D0-426F-9ECB-51E3A4985FFB}" type="datetimeFigureOut">
              <a:rPr lang="en-GB"/>
              <a:pPr>
                <a:defRPr/>
              </a:pPr>
              <a:t>18/06/2012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88BAAE6F-B86C-421F-AD79-2210D3C5FABE}"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Data 2"/>
          <p:cNvSpPr/>
          <p:nvPr/>
        </p:nvSpPr>
        <p:spPr>
          <a:xfrm>
            <a:off x="829370" y="729741"/>
            <a:ext cx="2520280" cy="216024"/>
          </a:xfrm>
          <a:prstGeom prst="flowChartInputOutp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nl-NL" dirty="0"/>
          </a:p>
        </p:txBody>
      </p:sp>
      <p:sp>
        <p:nvSpPr>
          <p:cNvPr id="41" name="Flowchart: Data 40"/>
          <p:cNvSpPr/>
          <p:nvPr/>
        </p:nvSpPr>
        <p:spPr>
          <a:xfrm>
            <a:off x="829370" y="1013781"/>
            <a:ext cx="2520280" cy="216024"/>
          </a:xfrm>
          <a:prstGeom prst="flowChartInputOutp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3" name="Flowchart: Data 42"/>
          <p:cNvSpPr/>
          <p:nvPr/>
        </p:nvSpPr>
        <p:spPr>
          <a:xfrm>
            <a:off x="829370" y="1297821"/>
            <a:ext cx="2520280" cy="216024"/>
          </a:xfrm>
          <a:prstGeom prst="flowChartInputOutp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9" name="Flowchart: Data 48"/>
          <p:cNvSpPr/>
          <p:nvPr/>
        </p:nvSpPr>
        <p:spPr>
          <a:xfrm>
            <a:off x="829370" y="1581861"/>
            <a:ext cx="2520280" cy="216024"/>
          </a:xfrm>
          <a:prstGeom prst="flowChartInputOutp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1" name="Flowchart: Data 50"/>
          <p:cNvSpPr/>
          <p:nvPr/>
        </p:nvSpPr>
        <p:spPr>
          <a:xfrm>
            <a:off x="829370" y="1865901"/>
            <a:ext cx="2520280" cy="216024"/>
          </a:xfrm>
          <a:prstGeom prst="flowChartInputOutp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2" name="Flowchart: Data 51"/>
          <p:cNvSpPr/>
          <p:nvPr/>
        </p:nvSpPr>
        <p:spPr>
          <a:xfrm>
            <a:off x="829370" y="2149941"/>
            <a:ext cx="2520280" cy="216024"/>
          </a:xfrm>
          <a:prstGeom prst="flowChartInputOutp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TextBox 3"/>
          <p:cNvSpPr txBox="1"/>
          <p:nvPr/>
        </p:nvSpPr>
        <p:spPr>
          <a:xfrm>
            <a:off x="3635895" y="573358"/>
            <a:ext cx="3150221" cy="2246769"/>
          </a:xfrm>
          <a:prstGeom prst="rect">
            <a:avLst/>
          </a:prstGeom>
          <a:noFill/>
        </p:spPr>
        <p:txBody>
          <a:bodyPr wrap="none" rtlCol="0">
            <a:spAutoFit/>
          </a:bodyPr>
          <a:lstStyle/>
          <a:p>
            <a:pPr marL="342900" indent="-342900">
              <a:buFont typeface="Arial" pitchFamily="34" charset="0"/>
              <a:buChar char="•"/>
            </a:pPr>
            <a:r>
              <a:rPr lang="en-US" sz="2000" dirty="0" smtClean="0"/>
              <a:t>Trade management</a:t>
            </a:r>
          </a:p>
          <a:p>
            <a:pPr marL="342900" indent="-342900">
              <a:buFont typeface="Arial" pitchFamily="34" charset="0"/>
              <a:buChar char="•"/>
            </a:pPr>
            <a:r>
              <a:rPr lang="en-US" sz="2000" dirty="0" smtClean="0"/>
              <a:t>Inventory management</a:t>
            </a:r>
          </a:p>
          <a:p>
            <a:pPr marL="342900" indent="-342900">
              <a:buFont typeface="Arial" pitchFamily="34" charset="0"/>
              <a:buChar char="•"/>
            </a:pPr>
            <a:r>
              <a:rPr lang="en-US" sz="2000" dirty="0"/>
              <a:t>Modes</a:t>
            </a:r>
          </a:p>
          <a:p>
            <a:pPr marL="342900" indent="-342900">
              <a:buFont typeface="Arial" pitchFamily="34" charset="0"/>
              <a:buChar char="•"/>
            </a:pPr>
            <a:r>
              <a:rPr lang="en-US" sz="2000" dirty="0" smtClean="0"/>
              <a:t>Fleet assignment</a:t>
            </a:r>
          </a:p>
          <a:p>
            <a:pPr marL="342900" indent="-342900">
              <a:buFont typeface="Arial" pitchFamily="34" charset="0"/>
              <a:buChar char="•"/>
            </a:pPr>
            <a:r>
              <a:rPr lang="en-US" sz="2000" dirty="0" smtClean="0"/>
              <a:t>Scheduling</a:t>
            </a:r>
          </a:p>
          <a:p>
            <a:pPr marL="342900" indent="-342900">
              <a:buFont typeface="Arial" pitchFamily="34" charset="0"/>
              <a:buChar char="•"/>
            </a:pPr>
            <a:r>
              <a:rPr lang="en-US" sz="2000" dirty="0" smtClean="0"/>
              <a:t>Routing</a:t>
            </a:r>
          </a:p>
          <a:p>
            <a:pPr marL="342900" indent="-342900">
              <a:buFont typeface="Arial" pitchFamily="34" charset="0"/>
              <a:buChar char="•"/>
            </a:pPr>
            <a:r>
              <a:rPr lang="en-US" sz="2000" dirty="0" smtClean="0"/>
              <a:t>Delivery</a:t>
            </a:r>
            <a:endParaRPr lang="en-US" sz="2400" dirty="0" smtClean="0"/>
          </a:p>
        </p:txBody>
      </p:sp>
      <p:sp>
        <p:nvSpPr>
          <p:cNvPr id="5" name="Rounded Rectangle 4"/>
          <p:cNvSpPr/>
          <p:nvPr/>
        </p:nvSpPr>
        <p:spPr>
          <a:xfrm>
            <a:off x="1259632" y="5815568"/>
            <a:ext cx="1440160"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Adaptive tour planning</a:t>
            </a:r>
            <a:endParaRPr lang="nl-NL" dirty="0"/>
          </a:p>
        </p:txBody>
      </p:sp>
      <p:sp>
        <p:nvSpPr>
          <p:cNvPr id="53" name="Rounded Rectangle 52"/>
          <p:cNvSpPr/>
          <p:nvPr/>
        </p:nvSpPr>
        <p:spPr>
          <a:xfrm>
            <a:off x="4441940" y="4244651"/>
            <a:ext cx="1656184"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Collaborative</a:t>
            </a:r>
          </a:p>
          <a:p>
            <a:pPr algn="ctr"/>
            <a:r>
              <a:rPr lang="en-US" dirty="0" smtClean="0"/>
              <a:t>Capacity management</a:t>
            </a:r>
            <a:endParaRPr lang="nl-NL" dirty="0"/>
          </a:p>
        </p:txBody>
      </p:sp>
      <p:sp>
        <p:nvSpPr>
          <p:cNvPr id="54" name="Rounded Rectangle 53"/>
          <p:cNvSpPr/>
          <p:nvPr/>
        </p:nvSpPr>
        <p:spPr>
          <a:xfrm>
            <a:off x="6390501" y="4235286"/>
            <a:ext cx="1656184"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Hybrid </a:t>
            </a:r>
          </a:p>
          <a:p>
            <a:pPr algn="ctr"/>
            <a:r>
              <a:rPr lang="en-US" dirty="0" smtClean="0"/>
              <a:t>Markets / auctions</a:t>
            </a:r>
            <a:endParaRPr lang="nl-NL" dirty="0"/>
          </a:p>
        </p:txBody>
      </p:sp>
      <p:sp>
        <p:nvSpPr>
          <p:cNvPr id="55" name="Rounded Rectangle 54"/>
          <p:cNvSpPr/>
          <p:nvPr/>
        </p:nvSpPr>
        <p:spPr>
          <a:xfrm>
            <a:off x="7380312" y="2820127"/>
            <a:ext cx="1656184"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Selforganized</a:t>
            </a:r>
            <a:endParaRPr lang="en-US" dirty="0" smtClean="0"/>
          </a:p>
          <a:p>
            <a:pPr algn="ctr"/>
            <a:r>
              <a:rPr lang="en-US" dirty="0" smtClean="0"/>
              <a:t>TRANSPORT</a:t>
            </a:r>
          </a:p>
          <a:p>
            <a:pPr algn="ctr"/>
            <a:r>
              <a:rPr lang="en-US" dirty="0" smtClean="0"/>
              <a:t>LOGISTICS</a:t>
            </a:r>
            <a:endParaRPr lang="nl-NL" dirty="0"/>
          </a:p>
        </p:txBody>
      </p:sp>
      <p:cxnSp>
        <p:nvCxnSpPr>
          <p:cNvPr id="7" name="Straight Arrow Connector 6"/>
          <p:cNvCxnSpPr>
            <a:stCxn id="5" idx="0"/>
            <a:endCxn id="54" idx="2"/>
          </p:cNvCxnSpPr>
          <p:nvPr/>
        </p:nvCxnSpPr>
        <p:spPr>
          <a:xfrm flipV="1">
            <a:off x="1979712" y="5099382"/>
            <a:ext cx="5238881" cy="7161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stCxn id="53" idx="0"/>
            <a:endCxn id="55" idx="2"/>
          </p:cNvCxnSpPr>
          <p:nvPr/>
        </p:nvCxnSpPr>
        <p:spPr>
          <a:xfrm flipV="1">
            <a:off x="5270032" y="3684223"/>
            <a:ext cx="2938372" cy="5604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54" idx="0"/>
            <a:endCxn id="55" idx="2"/>
          </p:cNvCxnSpPr>
          <p:nvPr/>
        </p:nvCxnSpPr>
        <p:spPr>
          <a:xfrm flipV="1">
            <a:off x="7218593" y="3684223"/>
            <a:ext cx="989811" cy="5510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83" idx="0"/>
            <a:endCxn id="55" idx="1"/>
          </p:cNvCxnSpPr>
          <p:nvPr/>
        </p:nvCxnSpPr>
        <p:spPr>
          <a:xfrm flipV="1">
            <a:off x="3349650" y="3252175"/>
            <a:ext cx="4030662" cy="94787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9" name="Flowchart: Data 68"/>
          <p:cNvSpPr/>
          <p:nvPr/>
        </p:nvSpPr>
        <p:spPr>
          <a:xfrm>
            <a:off x="829370" y="2433981"/>
            <a:ext cx="2520280" cy="216024"/>
          </a:xfrm>
          <a:prstGeom prst="flowChartInputOutp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cxnSp>
        <p:nvCxnSpPr>
          <p:cNvPr id="24" name="Straight Connector 23"/>
          <p:cNvCxnSpPr/>
          <p:nvPr/>
        </p:nvCxnSpPr>
        <p:spPr>
          <a:xfrm>
            <a:off x="596359" y="1272171"/>
            <a:ext cx="8348583" cy="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28" name="Right Brace 27"/>
          <p:cNvSpPr/>
          <p:nvPr/>
        </p:nvSpPr>
        <p:spPr>
          <a:xfrm>
            <a:off x="6048735" y="1320771"/>
            <a:ext cx="341765" cy="1499355"/>
          </a:xfrm>
          <a:prstGeom prst="rightBrace">
            <a:avLst>
              <a:gd name="adj1" fmla="val 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29" name="TextBox 28"/>
          <p:cNvSpPr txBox="1"/>
          <p:nvPr/>
        </p:nvSpPr>
        <p:spPr>
          <a:xfrm>
            <a:off x="6526100" y="1696742"/>
            <a:ext cx="2326342" cy="646331"/>
          </a:xfrm>
          <a:prstGeom prst="rect">
            <a:avLst/>
          </a:prstGeom>
          <a:noFill/>
        </p:spPr>
        <p:txBody>
          <a:bodyPr wrap="none" rtlCol="0">
            <a:spAutoFit/>
          </a:bodyPr>
          <a:lstStyle/>
          <a:p>
            <a:r>
              <a:rPr lang="en-US" b="1" dirty="0" smtClean="0"/>
              <a:t>SOAS focus:</a:t>
            </a:r>
          </a:p>
          <a:p>
            <a:r>
              <a:rPr lang="en-US" b="1" dirty="0" smtClean="0"/>
              <a:t>Transport Logistics</a:t>
            </a:r>
            <a:endParaRPr lang="nl-NL" b="1" dirty="0"/>
          </a:p>
        </p:txBody>
      </p:sp>
      <p:cxnSp>
        <p:nvCxnSpPr>
          <p:cNvPr id="31" name="Straight Connector 30"/>
          <p:cNvCxnSpPr/>
          <p:nvPr/>
        </p:nvCxnSpPr>
        <p:spPr>
          <a:xfrm flipH="1">
            <a:off x="251520" y="2257953"/>
            <a:ext cx="8784976" cy="2374143"/>
          </a:xfrm>
          <a:prstGeom prst="line">
            <a:avLst/>
          </a:prstGeom>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0" y="3536713"/>
            <a:ext cx="3916457" cy="646331"/>
          </a:xfrm>
          <a:prstGeom prst="rect">
            <a:avLst/>
          </a:prstGeom>
          <a:noFill/>
        </p:spPr>
        <p:txBody>
          <a:bodyPr wrap="none" rtlCol="0">
            <a:spAutoFit/>
          </a:bodyPr>
          <a:lstStyle/>
          <a:p>
            <a:r>
              <a:rPr lang="en-US" b="1" dirty="0" smtClean="0"/>
              <a:t>Relation between</a:t>
            </a:r>
          </a:p>
          <a:p>
            <a:r>
              <a:rPr lang="en-US" b="1" dirty="0" smtClean="0"/>
              <a:t>Systems </a:t>
            </a:r>
            <a:r>
              <a:rPr lang="nl-NL" b="1" dirty="0" smtClean="0"/>
              <a:t>(</a:t>
            </a:r>
            <a:r>
              <a:rPr lang="nl-NL" b="1" dirty="0" err="1" smtClean="0"/>
              <a:t>logistics</a:t>
            </a:r>
            <a:r>
              <a:rPr lang="nl-NL" b="1" dirty="0" smtClean="0"/>
              <a:t> </a:t>
            </a:r>
            <a:r>
              <a:rPr lang="nl-NL" b="1" dirty="0" err="1" smtClean="0"/>
              <a:t>soas</a:t>
            </a:r>
            <a:r>
              <a:rPr lang="nl-NL" b="1" dirty="0" smtClean="0"/>
              <a:t> </a:t>
            </a:r>
            <a:r>
              <a:rPr lang="nl-NL" b="1" dirty="0" err="1" smtClean="0"/>
              <a:t>roadmap</a:t>
            </a:r>
            <a:r>
              <a:rPr lang="nl-NL" b="1" dirty="0" smtClean="0"/>
              <a:t>)</a:t>
            </a:r>
            <a:endParaRPr lang="en-US" b="1" dirty="0" smtClean="0"/>
          </a:p>
        </p:txBody>
      </p:sp>
      <p:sp>
        <p:nvSpPr>
          <p:cNvPr id="83" name="Rounded Rectangle 82"/>
          <p:cNvSpPr/>
          <p:nvPr/>
        </p:nvSpPr>
        <p:spPr>
          <a:xfrm>
            <a:off x="2521558" y="4200048"/>
            <a:ext cx="1656184"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Selforganized</a:t>
            </a:r>
            <a:endParaRPr lang="en-US" dirty="0" smtClean="0"/>
          </a:p>
          <a:p>
            <a:pPr algn="ctr"/>
            <a:r>
              <a:rPr lang="en-US" dirty="0" smtClean="0"/>
              <a:t>multimodal</a:t>
            </a:r>
          </a:p>
          <a:p>
            <a:pPr algn="ctr"/>
            <a:r>
              <a:rPr lang="en-US" dirty="0" smtClean="0"/>
              <a:t>Routing</a:t>
            </a:r>
            <a:endParaRPr lang="nl-NL" dirty="0"/>
          </a:p>
        </p:txBody>
      </p:sp>
      <p:cxnSp>
        <p:nvCxnSpPr>
          <p:cNvPr id="19" name="Straight Arrow Connector 18"/>
          <p:cNvCxnSpPr>
            <a:stCxn id="5" idx="0"/>
            <a:endCxn id="53" idx="2"/>
          </p:cNvCxnSpPr>
          <p:nvPr/>
        </p:nvCxnSpPr>
        <p:spPr>
          <a:xfrm flipV="1">
            <a:off x="1979712" y="5108747"/>
            <a:ext cx="3290320" cy="70682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5" idx="0"/>
            <a:endCxn id="83" idx="2"/>
          </p:cNvCxnSpPr>
          <p:nvPr/>
        </p:nvCxnSpPr>
        <p:spPr>
          <a:xfrm flipV="1">
            <a:off x="1979712" y="5064144"/>
            <a:ext cx="1369938" cy="7514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1786196" y="5101052"/>
            <a:ext cx="1470724" cy="276999"/>
          </a:xfrm>
          <a:prstGeom prst="rect">
            <a:avLst/>
          </a:prstGeom>
          <a:noFill/>
        </p:spPr>
        <p:txBody>
          <a:bodyPr wrap="none" rtlCol="0">
            <a:spAutoFit/>
          </a:bodyPr>
          <a:lstStyle/>
          <a:p>
            <a:r>
              <a:rPr lang="nl-NL" sz="1200" dirty="0" err="1" smtClean="0"/>
              <a:t>Exists</a:t>
            </a:r>
            <a:r>
              <a:rPr lang="nl-NL" sz="1200" dirty="0" smtClean="0"/>
              <a:t> </a:t>
            </a:r>
            <a:r>
              <a:rPr lang="nl-NL" sz="1200" dirty="0" err="1" smtClean="0"/>
              <a:t>within</a:t>
            </a:r>
            <a:r>
              <a:rPr lang="nl-NL" sz="1200" dirty="0" smtClean="0"/>
              <a:t> </a:t>
            </a:r>
            <a:r>
              <a:rPr lang="nl-NL" sz="1200" dirty="0" err="1" smtClean="0"/>
              <a:t>LSP’s</a:t>
            </a:r>
            <a:endParaRPr lang="nl-NL" sz="1200" dirty="0"/>
          </a:p>
        </p:txBody>
      </p:sp>
      <p:sp>
        <p:nvSpPr>
          <p:cNvPr id="88" name="TextBox 87"/>
          <p:cNvSpPr txBox="1"/>
          <p:nvPr/>
        </p:nvSpPr>
        <p:spPr>
          <a:xfrm>
            <a:off x="3528958" y="5108747"/>
            <a:ext cx="2776722" cy="261610"/>
          </a:xfrm>
          <a:prstGeom prst="rect">
            <a:avLst/>
          </a:prstGeom>
          <a:noFill/>
        </p:spPr>
        <p:txBody>
          <a:bodyPr wrap="none" rtlCol="0">
            <a:spAutoFit/>
          </a:bodyPr>
          <a:lstStyle/>
          <a:p>
            <a:r>
              <a:rPr lang="nl-NL" sz="1100" dirty="0" err="1" smtClean="0"/>
              <a:t>Experiments</a:t>
            </a:r>
            <a:r>
              <a:rPr lang="nl-NL" sz="1100" dirty="0" smtClean="0"/>
              <a:t> e.g. PAT, </a:t>
            </a:r>
            <a:r>
              <a:rPr lang="nl-NL" sz="1100" dirty="0" err="1" smtClean="0"/>
              <a:t>Nabuurs</a:t>
            </a:r>
            <a:r>
              <a:rPr lang="nl-NL" sz="1100" dirty="0" smtClean="0"/>
              <a:t> &amp; Bakker</a:t>
            </a:r>
            <a:endParaRPr lang="nl-NL" sz="1100" dirty="0"/>
          </a:p>
        </p:txBody>
      </p:sp>
      <p:sp>
        <p:nvSpPr>
          <p:cNvPr id="89" name="TextBox 88"/>
          <p:cNvSpPr txBox="1"/>
          <p:nvPr/>
        </p:nvSpPr>
        <p:spPr>
          <a:xfrm>
            <a:off x="4770651" y="5370357"/>
            <a:ext cx="3510898" cy="461665"/>
          </a:xfrm>
          <a:prstGeom prst="rect">
            <a:avLst/>
          </a:prstGeom>
          <a:noFill/>
        </p:spPr>
        <p:txBody>
          <a:bodyPr wrap="none" rtlCol="0">
            <a:spAutoFit/>
          </a:bodyPr>
          <a:lstStyle/>
          <a:p>
            <a:r>
              <a:rPr lang="nl-NL" sz="1200" dirty="0" err="1" smtClean="0"/>
              <a:t>Various</a:t>
            </a:r>
            <a:r>
              <a:rPr lang="nl-NL" sz="1200" dirty="0" smtClean="0"/>
              <a:t> </a:t>
            </a:r>
            <a:r>
              <a:rPr lang="nl-NL" sz="1200" dirty="0" err="1" smtClean="0"/>
              <a:t>freight</a:t>
            </a:r>
            <a:r>
              <a:rPr lang="nl-NL" sz="1200" dirty="0" smtClean="0"/>
              <a:t> market </a:t>
            </a:r>
            <a:r>
              <a:rPr lang="nl-NL" sz="1200" dirty="0" err="1" smtClean="0"/>
              <a:t>places</a:t>
            </a:r>
            <a:r>
              <a:rPr lang="nl-NL" sz="1200" dirty="0" smtClean="0"/>
              <a:t> e.g. </a:t>
            </a:r>
            <a:r>
              <a:rPr lang="nl-NL" sz="1200" dirty="0" err="1" smtClean="0"/>
              <a:t>vozeeme</a:t>
            </a:r>
            <a:endParaRPr lang="nl-NL" sz="1200" dirty="0" smtClean="0"/>
          </a:p>
          <a:p>
            <a:r>
              <a:rPr lang="nl-NL" sz="1200" dirty="0" smtClean="0"/>
              <a:t>But </a:t>
            </a:r>
            <a:r>
              <a:rPr lang="nl-NL" sz="1200" dirty="0" err="1" smtClean="0"/>
              <a:t>not</a:t>
            </a:r>
            <a:r>
              <a:rPr lang="nl-NL" sz="1200" dirty="0" smtClean="0"/>
              <a:t> </a:t>
            </a:r>
            <a:r>
              <a:rPr lang="nl-NL" sz="1200" dirty="0" err="1" smtClean="0"/>
              <a:t>yet</a:t>
            </a:r>
            <a:r>
              <a:rPr lang="nl-NL" sz="1200" dirty="0" smtClean="0"/>
              <a:t> </a:t>
            </a:r>
            <a:r>
              <a:rPr lang="nl-NL" sz="1200" dirty="0" err="1" smtClean="0"/>
              <a:t>integrated</a:t>
            </a:r>
            <a:r>
              <a:rPr lang="nl-NL" sz="1200" dirty="0" smtClean="0"/>
              <a:t> </a:t>
            </a:r>
            <a:r>
              <a:rPr lang="nl-NL" sz="1200" dirty="0" err="1" smtClean="0"/>
              <a:t>with</a:t>
            </a:r>
            <a:r>
              <a:rPr lang="nl-NL" sz="1200" dirty="0" smtClean="0"/>
              <a:t> </a:t>
            </a:r>
            <a:r>
              <a:rPr lang="nl-NL" sz="1200" dirty="0" err="1" smtClean="0"/>
              <a:t>adaptive</a:t>
            </a:r>
            <a:r>
              <a:rPr lang="nl-NL" sz="1200" dirty="0" smtClean="0"/>
              <a:t> tour planning</a:t>
            </a:r>
            <a:endParaRPr lang="nl-NL" sz="1200" dirty="0"/>
          </a:p>
        </p:txBody>
      </p:sp>
      <p:sp>
        <p:nvSpPr>
          <p:cNvPr id="90" name="TextBox 89"/>
          <p:cNvSpPr txBox="1"/>
          <p:nvPr/>
        </p:nvSpPr>
        <p:spPr>
          <a:xfrm>
            <a:off x="6806301" y="3050025"/>
            <a:ext cx="412292" cy="584775"/>
          </a:xfrm>
          <a:prstGeom prst="rect">
            <a:avLst/>
          </a:prstGeom>
          <a:noFill/>
        </p:spPr>
        <p:txBody>
          <a:bodyPr wrap="none" rtlCol="0">
            <a:spAutoFit/>
          </a:bodyPr>
          <a:lstStyle/>
          <a:p>
            <a:r>
              <a:rPr lang="nl-NL" sz="3200" dirty="0" smtClean="0"/>
              <a:t>?</a:t>
            </a:r>
            <a:endParaRPr lang="nl-NL" sz="3200" dirty="0"/>
          </a:p>
        </p:txBody>
      </p:sp>
    </p:spTree>
    <p:extLst>
      <p:ext uri="{BB962C8B-B14F-4D97-AF65-F5344CB8AC3E}">
        <p14:creationId xmlns:p14="http://schemas.microsoft.com/office/powerpoint/2010/main" val="20641499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179388" y="188913"/>
            <a:ext cx="8229600" cy="381000"/>
          </a:xfrm>
        </p:spPr>
        <p:txBody>
          <a:bodyPr lIns="36000" tIns="36000" rIns="36000" bIns="36000" anchor="t">
            <a:spAutoFit/>
          </a:bodyPr>
          <a:lstStyle/>
          <a:p>
            <a:pPr algn="l"/>
            <a:r>
              <a:rPr lang="en-GB" sz="2000" dirty="0" smtClean="0"/>
              <a:t>Container capacity management system </a:t>
            </a:r>
          </a:p>
        </p:txBody>
      </p:sp>
      <p:graphicFrame>
        <p:nvGraphicFramePr>
          <p:cNvPr id="5" name="Table 4"/>
          <p:cNvGraphicFramePr>
            <a:graphicFrameLocks noGrp="1"/>
          </p:cNvGraphicFramePr>
          <p:nvPr>
            <p:extLst>
              <p:ext uri="{D42A27DB-BD31-4B8C-83A1-F6EECF244321}">
                <p14:modId xmlns:p14="http://schemas.microsoft.com/office/powerpoint/2010/main" val="1025149549"/>
              </p:ext>
            </p:extLst>
          </p:nvPr>
        </p:nvGraphicFramePr>
        <p:xfrm>
          <a:off x="250825" y="692150"/>
          <a:ext cx="8712968" cy="6431854"/>
        </p:xfrm>
        <a:graphic>
          <a:graphicData uri="http://schemas.openxmlformats.org/drawingml/2006/table">
            <a:tbl>
              <a:tblPr firstRow="1" bandRow="1">
                <a:tableStyleId>{69CF1AB2-1976-4502-BF36-3FF5EA218861}</a:tableStyleId>
              </a:tblPr>
              <a:tblGrid>
                <a:gridCol w="2390284"/>
                <a:gridCol w="6322684"/>
              </a:tblGrid>
              <a:tr h="738082">
                <a:tc>
                  <a:txBody>
                    <a:bodyPr/>
                    <a:lstStyle/>
                    <a:p>
                      <a:r>
                        <a:rPr lang="en-GB" sz="1400" dirty="0" smtClean="0">
                          <a:solidFill>
                            <a:srgbClr val="FF0000"/>
                          </a:solidFill>
                        </a:rPr>
                        <a:t>Obstacle</a:t>
                      </a:r>
                      <a:endParaRPr lang="en-GB" sz="1400" dirty="0">
                        <a:solidFill>
                          <a:srgbClr val="FF0000"/>
                        </a:solidFill>
                      </a:endParaRPr>
                    </a:p>
                  </a:txBody>
                  <a:tcPr/>
                </a:tc>
                <a:tc>
                  <a:txBody>
                    <a:bodyPr/>
                    <a:lstStyle/>
                    <a:p>
                      <a:r>
                        <a:rPr lang="en-GB" sz="1400" dirty="0" smtClean="0"/>
                        <a:t>Mitigation by SOAS principle(s)</a:t>
                      </a:r>
                      <a:endParaRPr lang="en-GB" sz="1400" dirty="0"/>
                    </a:p>
                  </a:txBody>
                  <a:tcPr/>
                </a:tc>
              </a:tr>
              <a:tr h="738082">
                <a:tc>
                  <a:txBody>
                    <a:bodyPr/>
                    <a:lstStyle/>
                    <a:p>
                      <a:r>
                        <a:rPr lang="en-GB" sz="1400" dirty="0" smtClean="0"/>
                        <a:t>Data sharing</a:t>
                      </a:r>
                      <a:endParaRPr lang="en-GB" sz="1400" dirty="0"/>
                    </a:p>
                  </a:txBody>
                  <a:tcPr/>
                </a:tc>
                <a:tc>
                  <a:txBody>
                    <a:bodyPr/>
                    <a:lstStyle/>
                    <a:p>
                      <a:pPr marL="0" lvl="0" indent="0" algn="just">
                        <a:lnSpc>
                          <a:spcPct val="115000"/>
                        </a:lnSpc>
                        <a:spcAft>
                          <a:spcPts val="0"/>
                        </a:spcAft>
                        <a:buFont typeface="Calibri"/>
                        <a:buNone/>
                      </a:pPr>
                      <a:r>
                        <a:rPr lang="en-US" sz="1400" dirty="0" smtClean="0">
                          <a:effectLst/>
                          <a:latin typeface="+mn-lt"/>
                          <a:ea typeface="Calibri"/>
                          <a:cs typeface="Times New Roman"/>
                        </a:rPr>
                        <a:t>Availability of information to improve real time decision making and willingness to share the information. </a:t>
                      </a:r>
                      <a:r>
                        <a:rPr lang="en-GB" sz="1400" dirty="0" smtClean="0">
                          <a:effectLst/>
                          <a:latin typeface="+mn-lt"/>
                          <a:ea typeface="Calibri"/>
                          <a:cs typeface="Times New Roman"/>
                        </a:rPr>
                        <a:t>We can provide IT solutions to improve communication and information sharing using web technologies and so forth, but are stakeholders willing to provide and share this info?</a:t>
                      </a:r>
                      <a:endParaRPr lang="en-GB" sz="1400" dirty="0"/>
                    </a:p>
                  </a:txBody>
                  <a:tcPr/>
                </a:tc>
              </a:tr>
              <a:tr h="738082">
                <a:tc>
                  <a:txBody>
                    <a:bodyPr/>
                    <a:lstStyle/>
                    <a:p>
                      <a:r>
                        <a:rPr lang="en-GB" sz="1400" dirty="0" err="1" smtClean="0"/>
                        <a:t>Interoperabiltiy</a:t>
                      </a:r>
                      <a:r>
                        <a:rPr lang="en-GB" sz="1400" dirty="0" smtClean="0"/>
                        <a:t> issues</a:t>
                      </a:r>
                      <a:endParaRPr lang="en-GB"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latin typeface="+mn-lt"/>
                          <a:ea typeface="Calibri"/>
                          <a:cs typeface="Times New Roman"/>
                        </a:rPr>
                        <a:t>Availability of inter-operable decentralized/distributed tour planning systems able to effectively coordinate among multiple partners for which it produces a tour planning in order to allow regional logistics providers to collaborate with each other in the execution of logistical services.</a:t>
                      </a:r>
                      <a:endParaRPr lang="nl-NL" sz="1400" dirty="0" smtClean="0">
                        <a:effectLst/>
                        <a:latin typeface="+mn-lt"/>
                        <a:ea typeface="Calibri"/>
                        <a:cs typeface="Times New Roman"/>
                      </a:endParaRPr>
                    </a:p>
                  </a:txBody>
                  <a:tcPr/>
                </a:tc>
              </a:tr>
              <a:tr h="738082">
                <a:tc>
                  <a:txBody>
                    <a:bodyPr/>
                    <a:lstStyle/>
                    <a:p>
                      <a:r>
                        <a:rPr lang="en-GB" sz="1400" dirty="0" smtClean="0"/>
                        <a:t>Costs</a:t>
                      </a:r>
                      <a:r>
                        <a:rPr lang="en-GB" sz="1400" baseline="0" dirty="0" smtClean="0"/>
                        <a:t> </a:t>
                      </a:r>
                      <a:endParaRPr lang="en-GB"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latin typeface="+mn-lt"/>
                          <a:ea typeface="Calibri"/>
                          <a:cs typeface="Times New Roman"/>
                        </a:rPr>
                        <a:t>Sensor and RFID costs for containers, communication costs, costs of facilities to construct a network (e.g. GSM, wireless sensor networks with detection mechanisms in inland waterways, satellite) </a:t>
                      </a:r>
                      <a:endParaRPr lang="nl-NL" sz="1400" dirty="0" smtClean="0">
                        <a:effectLst/>
                        <a:latin typeface="+mn-lt"/>
                        <a:ea typeface="Calibri"/>
                        <a:cs typeface="Times New Roman"/>
                      </a:endParaRPr>
                    </a:p>
                  </a:txBody>
                  <a:tcPr/>
                </a:tc>
              </a:tr>
              <a:tr h="738082">
                <a:tc>
                  <a:txBody>
                    <a:bodyPr/>
                    <a:lstStyle/>
                    <a:p>
                      <a:r>
                        <a:rPr lang="en-GB" sz="1400" dirty="0" smtClean="0"/>
                        <a:t>Decision making complexity</a:t>
                      </a:r>
                      <a:endParaRPr lang="en-GB"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latin typeface="+mn-lt"/>
                          <a:ea typeface="Calibri"/>
                          <a:cs typeface="Times New Roman"/>
                        </a:rPr>
                        <a:t>Only parts of the network are known, how does optimization of these parts affect the total network? Is it only feasible if these parts are loosely coupled, e.g. via vessels or other transport means with fixed schedules?</a:t>
                      </a:r>
                      <a:endParaRPr lang="nl-NL" sz="1400" dirty="0" smtClean="0">
                        <a:effectLst/>
                        <a:latin typeface="+mn-lt"/>
                        <a:ea typeface="Calibri"/>
                        <a:cs typeface="Times New Roman"/>
                      </a:endParaRPr>
                    </a:p>
                  </a:txBody>
                  <a:tcPr/>
                </a:tc>
              </a:tr>
              <a:tr h="738082">
                <a:tc>
                  <a:txBody>
                    <a:bodyPr/>
                    <a:lstStyle/>
                    <a:p>
                      <a:r>
                        <a:rPr lang="en-GB" sz="1400" dirty="0" smtClean="0">
                          <a:effectLst/>
                          <a:latin typeface="+mn-lt"/>
                          <a:ea typeface="Calibri"/>
                          <a:cs typeface="Times New Roman"/>
                        </a:rPr>
                        <a:t>Scalability of  agent technology</a:t>
                      </a:r>
                      <a:endParaRPr lang="en-GB"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smtClean="0">
                          <a:effectLst/>
                          <a:latin typeface="+mn-lt"/>
                          <a:ea typeface="Calibri"/>
                          <a:cs typeface="Times New Roman"/>
                        </a:rPr>
                        <a:t>Agents are necessary in a decentralized architecture to process locally the relevant information coming from RFID tags, and take decisions based on this information. Are agent-based solutions scalable for huge amounts of container movements?</a:t>
                      </a:r>
                      <a:endParaRPr lang="nl-NL" sz="1400" dirty="0" smtClean="0">
                        <a:effectLst/>
                        <a:latin typeface="+mn-lt"/>
                        <a:ea typeface="Calibri"/>
                        <a:cs typeface="Times New Roman"/>
                      </a:endParaRPr>
                    </a:p>
                  </a:txBody>
                  <a:tcPr/>
                </a:tc>
              </a:tr>
              <a:tr h="738082">
                <a:tc>
                  <a:txBody>
                    <a:bodyPr/>
                    <a:lstStyle/>
                    <a:p>
                      <a:endParaRPr lang="en-GB" sz="1400"/>
                    </a:p>
                  </a:txBody>
                  <a:tcPr/>
                </a:tc>
                <a:tc>
                  <a:txBody>
                    <a:bodyPr/>
                    <a:lstStyle/>
                    <a:p>
                      <a:endParaRPr lang="en-GB" sz="1400" dirty="0"/>
                    </a:p>
                  </a:txBody>
                  <a:tcPr/>
                </a:tc>
              </a:tr>
              <a:tr h="738082">
                <a:tc>
                  <a:txBody>
                    <a:bodyPr/>
                    <a:lstStyle/>
                    <a:p>
                      <a:endParaRPr lang="en-GB" sz="1400" dirty="0"/>
                    </a:p>
                  </a:txBody>
                  <a:tcPr/>
                </a:tc>
                <a:tc>
                  <a:txBody>
                    <a:bodyPr/>
                    <a:lstStyle/>
                    <a:p>
                      <a:endParaRPr lang="en-GB" sz="1400" dirty="0"/>
                    </a:p>
                  </a:txBody>
                  <a:tcPr/>
                </a:tc>
              </a:tr>
            </a:tbl>
          </a:graphicData>
        </a:graphic>
      </p:graphicFrame>
    </p:spTree>
    <p:extLst>
      <p:ext uri="{BB962C8B-B14F-4D97-AF65-F5344CB8AC3E}">
        <p14:creationId xmlns:p14="http://schemas.microsoft.com/office/powerpoint/2010/main" val="15109720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15362" name="Title 29"/>
          <p:cNvSpPr>
            <a:spLocks noGrp="1"/>
          </p:cNvSpPr>
          <p:nvPr>
            <p:ph type="title"/>
          </p:nvPr>
        </p:nvSpPr>
        <p:spPr>
          <a:xfrm>
            <a:off x="1042988" y="-3175"/>
            <a:ext cx="5832475" cy="274638"/>
          </a:xfrm>
        </p:spPr>
        <p:txBody>
          <a:bodyPr wrap="none"/>
          <a:lstStyle/>
          <a:p>
            <a:pPr algn="l"/>
            <a:r>
              <a:rPr lang="en-GB" sz="1600" dirty="0" smtClean="0">
                <a:solidFill>
                  <a:srgbClr val="002060"/>
                </a:solidFill>
              </a:rPr>
              <a:t>Hybrid freight market  </a:t>
            </a:r>
          </a:p>
        </p:txBody>
      </p:sp>
      <p:sp>
        <p:nvSpPr>
          <p:cNvPr id="31" name="TextBox 30"/>
          <p:cNvSpPr txBox="1"/>
          <p:nvPr/>
        </p:nvSpPr>
        <p:spPr>
          <a:xfrm>
            <a:off x="1590951" y="2282543"/>
            <a:ext cx="2143274" cy="288147"/>
          </a:xfrm>
          <a:prstGeom prst="rect">
            <a:avLst/>
          </a:prstGeom>
          <a:noFill/>
          <a:effectLst>
            <a:outerShdw blurRad="50800" dist="38100" dir="5400000" sx="112000" sy="112000" algn="t" rotWithShape="0">
              <a:schemeClr val="tx1">
                <a:lumMod val="95000"/>
                <a:lumOff val="5000"/>
                <a:alpha val="52000"/>
              </a:schemeClr>
            </a:outerShdw>
          </a:effectLst>
        </p:spPr>
        <p:txBody>
          <a:bodyPr wrap="square" lIns="36000" tIns="36000" rIns="36000" bIns="36000">
            <a:spAutoFit/>
          </a:bodyPr>
          <a:lstStyle/>
          <a:p>
            <a:pPr fontAlgn="auto">
              <a:spcBef>
                <a:spcPts val="0"/>
              </a:spcBef>
              <a:spcAft>
                <a:spcPts val="0"/>
              </a:spcAft>
              <a:defRPr/>
            </a:pPr>
            <a:r>
              <a:rPr lang="en-GB" sz="1400" dirty="0" smtClean="0">
                <a:latin typeface="+mn-lt"/>
              </a:rPr>
              <a:t>Electronic freight auctions</a:t>
            </a:r>
            <a:endParaRPr lang="en-GB" sz="1400" dirty="0">
              <a:latin typeface="+mn-lt"/>
            </a:endParaRPr>
          </a:p>
        </p:txBody>
      </p:sp>
      <p:sp>
        <p:nvSpPr>
          <p:cNvPr id="33" name="TextBox 32"/>
          <p:cNvSpPr txBox="1"/>
          <p:nvPr/>
        </p:nvSpPr>
        <p:spPr>
          <a:xfrm>
            <a:off x="4981240" y="456344"/>
            <a:ext cx="4083343" cy="288147"/>
          </a:xfrm>
          <a:prstGeom prst="rect">
            <a:avLst/>
          </a:prstGeom>
          <a:noFill/>
          <a:effectLst>
            <a:outerShdw blurRad="50800" dist="38100" dir="5400000" sx="112000" sy="112000" algn="t" rotWithShape="0">
              <a:schemeClr val="tx1">
                <a:lumMod val="95000"/>
                <a:lumOff val="5000"/>
                <a:alpha val="52000"/>
              </a:schemeClr>
            </a:outerShdw>
          </a:effectLst>
        </p:spPr>
        <p:txBody>
          <a:bodyPr wrap="square" lIns="36000" tIns="36000" rIns="36000" bIns="36000">
            <a:spAutoFit/>
          </a:bodyPr>
          <a:lstStyle/>
          <a:p>
            <a:pPr fontAlgn="auto">
              <a:spcBef>
                <a:spcPts val="0"/>
              </a:spcBef>
              <a:spcAft>
                <a:spcPts val="0"/>
              </a:spcAft>
              <a:defRPr/>
            </a:pPr>
            <a:r>
              <a:rPr lang="en-GB" sz="1400" dirty="0" smtClean="0">
                <a:latin typeface="+mn-lt"/>
              </a:rPr>
              <a:t>Customised (in price and time) delivery for consumers</a:t>
            </a:r>
            <a:endParaRPr lang="en-GB" sz="1400" dirty="0">
              <a:latin typeface="+mn-lt"/>
            </a:endParaRPr>
          </a:p>
        </p:txBody>
      </p:sp>
      <p:sp>
        <p:nvSpPr>
          <p:cNvPr id="34" name="TextBox 33"/>
          <p:cNvSpPr txBox="1"/>
          <p:nvPr/>
        </p:nvSpPr>
        <p:spPr>
          <a:xfrm>
            <a:off x="5162717" y="805024"/>
            <a:ext cx="3721202" cy="288147"/>
          </a:xfrm>
          <a:prstGeom prst="rect">
            <a:avLst/>
          </a:prstGeom>
          <a:noFill/>
          <a:effectLst>
            <a:outerShdw blurRad="50800" dist="38100" dir="5400000" sx="112000" sy="112000" algn="t" rotWithShape="0">
              <a:schemeClr val="tx1">
                <a:lumMod val="95000"/>
                <a:lumOff val="5000"/>
                <a:alpha val="52000"/>
              </a:schemeClr>
            </a:outerShdw>
          </a:effectLst>
        </p:spPr>
        <p:txBody>
          <a:bodyPr wrap="none" lIns="36000" tIns="36000" rIns="36000" bIns="36000">
            <a:spAutoFit/>
          </a:bodyPr>
          <a:lstStyle/>
          <a:p>
            <a:pPr fontAlgn="auto">
              <a:spcBef>
                <a:spcPts val="0"/>
              </a:spcBef>
              <a:spcAft>
                <a:spcPts val="0"/>
              </a:spcAft>
              <a:defRPr/>
            </a:pPr>
            <a:r>
              <a:rPr lang="en-GB" sz="1400" dirty="0" smtClean="0">
                <a:latin typeface="+mn-lt"/>
              </a:rPr>
              <a:t>Flexible pricing mechanisms for carrier collectives </a:t>
            </a:r>
            <a:endParaRPr lang="en-GB" sz="1400" dirty="0">
              <a:latin typeface="+mn-lt"/>
            </a:endParaRPr>
          </a:p>
        </p:txBody>
      </p:sp>
      <p:sp>
        <p:nvSpPr>
          <p:cNvPr id="35" name="TextBox 34"/>
          <p:cNvSpPr txBox="1"/>
          <p:nvPr/>
        </p:nvSpPr>
        <p:spPr>
          <a:xfrm>
            <a:off x="5274029" y="1093172"/>
            <a:ext cx="3300959" cy="288147"/>
          </a:xfrm>
          <a:prstGeom prst="rect">
            <a:avLst/>
          </a:prstGeom>
          <a:noFill/>
          <a:effectLst>
            <a:outerShdw blurRad="50800" dist="38100" dir="5400000" sx="112000" sy="112000" algn="t" rotWithShape="0">
              <a:schemeClr val="tx1">
                <a:lumMod val="95000"/>
                <a:lumOff val="5000"/>
                <a:alpha val="52000"/>
              </a:schemeClr>
            </a:outerShdw>
          </a:effectLst>
        </p:spPr>
        <p:txBody>
          <a:bodyPr wrap="none" lIns="36000" tIns="36000" rIns="36000" bIns="36000">
            <a:spAutoFit/>
          </a:bodyPr>
          <a:lstStyle/>
          <a:p>
            <a:pPr fontAlgn="auto">
              <a:spcBef>
                <a:spcPts val="0"/>
              </a:spcBef>
              <a:spcAft>
                <a:spcPts val="0"/>
              </a:spcAft>
              <a:defRPr/>
            </a:pPr>
            <a:r>
              <a:rPr lang="en-GB" sz="1400" dirty="0" smtClean="0">
                <a:latin typeface="+mn-lt"/>
              </a:rPr>
              <a:t>Increased responsiveness for freight market </a:t>
            </a:r>
            <a:endParaRPr lang="en-GB" sz="1400" dirty="0">
              <a:latin typeface="+mn-lt"/>
            </a:endParaRPr>
          </a:p>
        </p:txBody>
      </p:sp>
      <p:sp>
        <p:nvSpPr>
          <p:cNvPr id="42" name="TextBox 41"/>
          <p:cNvSpPr txBox="1"/>
          <p:nvPr/>
        </p:nvSpPr>
        <p:spPr>
          <a:xfrm>
            <a:off x="1580057" y="3142486"/>
            <a:ext cx="1415060" cy="288147"/>
          </a:xfrm>
          <a:prstGeom prst="rect">
            <a:avLst/>
          </a:prstGeom>
          <a:noFill/>
          <a:effectLst>
            <a:outerShdw blurRad="50800" dist="38100" dir="5400000" sx="112000" sy="112000" algn="t" rotWithShape="0">
              <a:schemeClr val="tx1">
                <a:lumMod val="95000"/>
                <a:lumOff val="5000"/>
                <a:alpha val="52000"/>
              </a:schemeClr>
            </a:outerShdw>
          </a:effectLst>
        </p:spPr>
        <p:txBody>
          <a:bodyPr wrap="square" lIns="36000" tIns="36000" rIns="36000" bIns="36000">
            <a:spAutoFit/>
          </a:bodyPr>
          <a:lstStyle/>
          <a:p>
            <a:pPr algn="ctr" fontAlgn="auto">
              <a:spcBef>
                <a:spcPts val="0"/>
              </a:spcBef>
              <a:spcAft>
                <a:spcPts val="0"/>
              </a:spcAft>
              <a:defRPr/>
            </a:pPr>
            <a:r>
              <a:rPr lang="en-GB" sz="1400" dirty="0" smtClean="0">
                <a:latin typeface="+mn-lt"/>
              </a:rPr>
              <a:t>Dynamic pricing,</a:t>
            </a:r>
            <a:endParaRPr lang="en-GB" sz="1400" dirty="0">
              <a:latin typeface="+mn-lt"/>
            </a:endParaRPr>
          </a:p>
        </p:txBody>
      </p:sp>
      <p:sp>
        <p:nvSpPr>
          <p:cNvPr id="43" name="TextBox 42"/>
          <p:cNvSpPr txBox="1"/>
          <p:nvPr/>
        </p:nvSpPr>
        <p:spPr>
          <a:xfrm>
            <a:off x="1227351" y="3431426"/>
            <a:ext cx="1863374" cy="288147"/>
          </a:xfrm>
          <a:prstGeom prst="rect">
            <a:avLst/>
          </a:prstGeom>
          <a:noFill/>
          <a:effectLst>
            <a:outerShdw blurRad="50800" dist="38100" dir="5400000" sx="112000" sy="112000" algn="t" rotWithShape="0">
              <a:schemeClr val="tx1">
                <a:lumMod val="95000"/>
                <a:lumOff val="5000"/>
                <a:alpha val="52000"/>
              </a:schemeClr>
            </a:outerShdw>
          </a:effectLst>
        </p:spPr>
        <p:txBody>
          <a:bodyPr wrap="square" lIns="36000" tIns="36000" rIns="36000" bIns="36000">
            <a:spAutoFit/>
          </a:bodyPr>
          <a:lstStyle/>
          <a:p>
            <a:pPr algn="ctr" fontAlgn="auto">
              <a:spcBef>
                <a:spcPts val="0"/>
              </a:spcBef>
              <a:spcAft>
                <a:spcPts val="0"/>
              </a:spcAft>
              <a:defRPr/>
            </a:pPr>
            <a:r>
              <a:rPr lang="en-GB" sz="1400" dirty="0" smtClean="0">
                <a:latin typeface="+mn-lt"/>
              </a:rPr>
              <a:t>Auction technology</a:t>
            </a:r>
          </a:p>
        </p:txBody>
      </p:sp>
      <p:sp>
        <p:nvSpPr>
          <p:cNvPr id="46" name="TextBox 45"/>
          <p:cNvSpPr txBox="1"/>
          <p:nvPr/>
        </p:nvSpPr>
        <p:spPr>
          <a:xfrm>
            <a:off x="3355288" y="4781614"/>
            <a:ext cx="1608123" cy="288147"/>
          </a:xfrm>
          <a:prstGeom prst="rect">
            <a:avLst/>
          </a:prstGeom>
          <a:noFill/>
          <a:effectLst>
            <a:outerShdw blurRad="50800" dist="38100" dir="5400000" sx="112000" sy="112000" algn="t" rotWithShape="0">
              <a:schemeClr val="tx1">
                <a:lumMod val="95000"/>
                <a:lumOff val="5000"/>
                <a:alpha val="52000"/>
              </a:schemeClr>
            </a:outerShdw>
          </a:effectLst>
        </p:spPr>
        <p:txBody>
          <a:bodyPr wrap="none" lIns="36000" tIns="36000" rIns="36000" bIns="36000">
            <a:spAutoFit/>
          </a:bodyPr>
          <a:lstStyle/>
          <a:p>
            <a:pPr fontAlgn="auto">
              <a:spcBef>
                <a:spcPts val="0"/>
              </a:spcBef>
              <a:spcAft>
                <a:spcPts val="0"/>
              </a:spcAft>
              <a:defRPr/>
            </a:pPr>
            <a:r>
              <a:rPr lang="en-GB" sz="1400" dirty="0" smtClean="0">
                <a:latin typeface="+mn-lt"/>
              </a:rPr>
              <a:t>Artificial Intelligence</a:t>
            </a:r>
            <a:endParaRPr lang="en-GB" sz="1400" dirty="0">
              <a:latin typeface="+mn-lt"/>
            </a:endParaRPr>
          </a:p>
        </p:txBody>
      </p:sp>
      <p:sp>
        <p:nvSpPr>
          <p:cNvPr id="48" name="TextBox 47"/>
          <p:cNvSpPr txBox="1"/>
          <p:nvPr/>
        </p:nvSpPr>
        <p:spPr>
          <a:xfrm>
            <a:off x="3355288" y="3570343"/>
            <a:ext cx="1395572" cy="292621"/>
          </a:xfrm>
          <a:prstGeom prst="rect">
            <a:avLst/>
          </a:prstGeom>
          <a:noFill/>
          <a:effectLst>
            <a:outerShdw blurRad="50800" dist="38100" dir="5400000" sx="112000" sy="112000" algn="t" rotWithShape="0">
              <a:schemeClr val="tx1">
                <a:lumMod val="95000"/>
                <a:lumOff val="5000"/>
                <a:alpha val="52000"/>
              </a:schemeClr>
            </a:outerShdw>
          </a:effectLst>
        </p:spPr>
        <p:txBody>
          <a:bodyPr wrap="square" lIns="36000" tIns="36000" rIns="36000" bIns="36000">
            <a:spAutoFit/>
          </a:bodyPr>
          <a:lstStyle/>
          <a:p>
            <a:pPr algn="ctr" fontAlgn="auto">
              <a:spcBef>
                <a:spcPts val="0"/>
              </a:spcBef>
              <a:spcAft>
                <a:spcPts val="0"/>
              </a:spcAft>
              <a:defRPr/>
            </a:pPr>
            <a:r>
              <a:rPr lang="en-GB" sz="1400" dirty="0" smtClean="0">
                <a:latin typeface="+mn-lt"/>
              </a:rPr>
              <a:t>Dynamic planning</a:t>
            </a:r>
            <a:endParaRPr lang="en-GB" sz="1400" dirty="0">
              <a:latin typeface="+mn-lt"/>
            </a:endParaRPr>
          </a:p>
        </p:txBody>
      </p:sp>
      <p:sp>
        <p:nvSpPr>
          <p:cNvPr id="49" name="TextBox 48"/>
          <p:cNvSpPr txBox="1"/>
          <p:nvPr/>
        </p:nvSpPr>
        <p:spPr>
          <a:xfrm>
            <a:off x="1154588" y="4436144"/>
            <a:ext cx="1525292" cy="288147"/>
          </a:xfrm>
          <a:prstGeom prst="rect">
            <a:avLst/>
          </a:prstGeom>
          <a:noFill/>
          <a:effectLst>
            <a:outerShdw blurRad="50800" dist="38100" dir="5400000" sx="112000" sy="112000" algn="t" rotWithShape="0">
              <a:schemeClr val="tx1">
                <a:lumMod val="95000"/>
                <a:lumOff val="5000"/>
                <a:alpha val="52000"/>
              </a:schemeClr>
            </a:outerShdw>
          </a:effectLst>
        </p:spPr>
        <p:txBody>
          <a:bodyPr wrap="square" lIns="36000" tIns="36000" rIns="36000" bIns="36000">
            <a:spAutoFit/>
          </a:bodyPr>
          <a:lstStyle/>
          <a:p>
            <a:pPr fontAlgn="auto">
              <a:spcBef>
                <a:spcPts val="0"/>
              </a:spcBef>
              <a:spcAft>
                <a:spcPts val="0"/>
              </a:spcAft>
              <a:defRPr/>
            </a:pPr>
            <a:r>
              <a:rPr lang="en-GB" sz="1400" dirty="0" smtClean="0">
                <a:latin typeface="+mn-lt"/>
              </a:rPr>
              <a:t>Pricing strategies</a:t>
            </a:r>
            <a:endParaRPr lang="en-GB" sz="1400" dirty="0">
              <a:latin typeface="+mn-lt"/>
            </a:endParaRPr>
          </a:p>
        </p:txBody>
      </p:sp>
      <p:cxnSp>
        <p:nvCxnSpPr>
          <p:cNvPr id="56" name="Straight Arrow Connector 55"/>
          <p:cNvCxnSpPr>
            <a:stCxn id="49" idx="0"/>
            <a:endCxn id="43" idx="2"/>
          </p:cNvCxnSpPr>
          <p:nvPr/>
        </p:nvCxnSpPr>
        <p:spPr>
          <a:xfrm flipV="1">
            <a:off x="1917234" y="3719573"/>
            <a:ext cx="241804" cy="71657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57" name="Straight Arrow Connector 356"/>
          <p:cNvCxnSpPr/>
          <p:nvPr/>
        </p:nvCxnSpPr>
        <p:spPr>
          <a:xfrm flipV="1">
            <a:off x="4043077" y="3887172"/>
            <a:ext cx="214006" cy="88188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63" name="Straight Arrow Connector 362"/>
          <p:cNvCxnSpPr/>
          <p:nvPr/>
        </p:nvCxnSpPr>
        <p:spPr>
          <a:xfrm flipV="1">
            <a:off x="3937176" y="4982160"/>
            <a:ext cx="52030" cy="25638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2" name="Rectangle 31"/>
          <p:cNvSpPr/>
          <p:nvPr/>
        </p:nvSpPr>
        <p:spPr>
          <a:xfrm>
            <a:off x="4257083" y="2293575"/>
            <a:ext cx="1988814" cy="307777"/>
          </a:xfrm>
          <a:prstGeom prst="rect">
            <a:avLst/>
          </a:prstGeom>
        </p:spPr>
        <p:txBody>
          <a:bodyPr wrap="none">
            <a:spAutoFit/>
          </a:bodyPr>
          <a:lstStyle/>
          <a:p>
            <a:r>
              <a:rPr lang="en-US" sz="1400" dirty="0">
                <a:latin typeface="+mn-lt"/>
              </a:rPr>
              <a:t>E</a:t>
            </a:r>
            <a:r>
              <a:rPr lang="en-US" sz="1400" dirty="0" smtClean="0">
                <a:latin typeface="+mn-lt"/>
              </a:rPr>
              <a:t>lectronic freight market</a:t>
            </a:r>
            <a:endParaRPr lang="nl-NL" sz="1400" dirty="0">
              <a:latin typeface="+mn-lt"/>
            </a:endParaRPr>
          </a:p>
        </p:txBody>
      </p:sp>
      <p:sp>
        <p:nvSpPr>
          <p:cNvPr id="45" name="TextBox 44"/>
          <p:cNvSpPr txBox="1"/>
          <p:nvPr/>
        </p:nvSpPr>
        <p:spPr>
          <a:xfrm>
            <a:off x="569861" y="6077288"/>
            <a:ext cx="4046794" cy="503590"/>
          </a:xfrm>
          <a:prstGeom prst="rect">
            <a:avLst/>
          </a:prstGeom>
          <a:noFill/>
          <a:effectLst>
            <a:outerShdw blurRad="50800" dist="38100" dir="5400000" sx="112000" sy="112000" algn="t" rotWithShape="0">
              <a:schemeClr val="tx1">
                <a:lumMod val="95000"/>
                <a:lumOff val="5000"/>
                <a:alpha val="52000"/>
              </a:schemeClr>
            </a:outerShdw>
          </a:effectLst>
        </p:spPr>
        <p:txBody>
          <a:bodyPr wrap="square" lIns="36000" tIns="36000" rIns="36000" bIns="36000">
            <a:spAutoFit/>
          </a:bodyPr>
          <a:lstStyle/>
          <a:p>
            <a:pPr algn="ctr" fontAlgn="auto">
              <a:spcBef>
                <a:spcPts val="0"/>
              </a:spcBef>
              <a:spcAft>
                <a:spcPts val="0"/>
              </a:spcAft>
              <a:defRPr/>
            </a:pPr>
            <a:r>
              <a:rPr lang="en-GB" sz="1400" dirty="0" smtClean="0">
                <a:latin typeface="+mn-lt"/>
              </a:rPr>
              <a:t>Regional</a:t>
            </a:r>
            <a:r>
              <a:rPr lang="en-GB" sz="1400" dirty="0" smtClean="0">
                <a:latin typeface="+mn-lt"/>
              </a:rPr>
              <a:t> </a:t>
            </a:r>
            <a:r>
              <a:rPr lang="en-GB" sz="1400" dirty="0" smtClean="0">
                <a:latin typeface="+mn-lt"/>
              </a:rPr>
              <a:t>providers /collectives in freight market places </a:t>
            </a:r>
          </a:p>
          <a:p>
            <a:pPr algn="ctr" fontAlgn="auto">
              <a:spcBef>
                <a:spcPts val="0"/>
              </a:spcBef>
              <a:spcAft>
                <a:spcPts val="0"/>
              </a:spcAft>
              <a:defRPr/>
            </a:pPr>
            <a:r>
              <a:rPr lang="nl-NL" sz="1400" dirty="0" smtClean="0">
                <a:latin typeface="+mn-lt"/>
              </a:rPr>
              <a:t>(e.g</a:t>
            </a:r>
            <a:r>
              <a:rPr lang="nl-NL" sz="1400" dirty="0">
                <a:latin typeface="+mn-lt"/>
              </a:rPr>
              <a:t>. </a:t>
            </a:r>
            <a:r>
              <a:rPr lang="nl-NL" sz="1400" dirty="0" err="1">
                <a:latin typeface="+mn-lt"/>
              </a:rPr>
              <a:t>vozeeme</a:t>
            </a:r>
            <a:r>
              <a:rPr lang="nl-NL" sz="1400" dirty="0">
                <a:latin typeface="+mn-lt"/>
              </a:rPr>
              <a:t>, </a:t>
            </a:r>
            <a:r>
              <a:rPr lang="en-GB" sz="1400" dirty="0">
                <a:latin typeface="+mn-lt"/>
              </a:rPr>
              <a:t>Transport Marketplace</a:t>
            </a:r>
            <a:r>
              <a:rPr lang="en-GB" sz="1400" dirty="0" smtClean="0">
                <a:latin typeface="+mn-lt"/>
              </a:rPr>
              <a:t>)</a:t>
            </a:r>
            <a:endParaRPr lang="en-GB" sz="1400" dirty="0">
              <a:latin typeface="+mn-lt"/>
            </a:endParaRPr>
          </a:p>
        </p:txBody>
      </p:sp>
      <p:sp>
        <p:nvSpPr>
          <p:cNvPr id="47" name="TextBox 46"/>
          <p:cNvSpPr txBox="1"/>
          <p:nvPr/>
        </p:nvSpPr>
        <p:spPr>
          <a:xfrm>
            <a:off x="361668" y="5519065"/>
            <a:ext cx="2573131" cy="503590"/>
          </a:xfrm>
          <a:prstGeom prst="rect">
            <a:avLst/>
          </a:prstGeom>
          <a:noFill/>
          <a:effectLst>
            <a:outerShdw blurRad="50800" dist="38100" dir="5400000" sx="112000" sy="112000" algn="t" rotWithShape="0">
              <a:schemeClr val="tx1">
                <a:lumMod val="95000"/>
                <a:lumOff val="5000"/>
                <a:alpha val="52000"/>
              </a:schemeClr>
            </a:outerShdw>
          </a:effectLst>
        </p:spPr>
        <p:txBody>
          <a:bodyPr wrap="square" lIns="36000" tIns="36000" rIns="36000" bIns="36000">
            <a:spAutoFit/>
          </a:bodyPr>
          <a:lstStyle/>
          <a:p>
            <a:pPr algn="ctr" fontAlgn="auto">
              <a:spcBef>
                <a:spcPts val="0"/>
              </a:spcBef>
              <a:spcAft>
                <a:spcPts val="0"/>
              </a:spcAft>
              <a:defRPr/>
            </a:pPr>
            <a:r>
              <a:rPr lang="en-GB" sz="1400" dirty="0" smtClean="0">
                <a:latin typeface="+mn-lt"/>
              </a:rPr>
              <a:t>Regional</a:t>
            </a:r>
            <a:r>
              <a:rPr lang="en-GB" sz="1400" dirty="0" smtClean="0">
                <a:latin typeface="+mn-lt"/>
              </a:rPr>
              <a:t> </a:t>
            </a:r>
            <a:r>
              <a:rPr lang="en-GB" sz="1400" dirty="0" smtClean="0">
                <a:latin typeface="+mn-lt"/>
              </a:rPr>
              <a:t>providers /collectives </a:t>
            </a:r>
          </a:p>
          <a:p>
            <a:pPr algn="ctr" fontAlgn="auto">
              <a:spcBef>
                <a:spcPts val="0"/>
              </a:spcBef>
              <a:spcAft>
                <a:spcPts val="0"/>
              </a:spcAft>
              <a:defRPr/>
            </a:pPr>
            <a:r>
              <a:rPr lang="en-GB" sz="1400" dirty="0" smtClean="0">
                <a:latin typeface="+mn-lt"/>
              </a:rPr>
              <a:t>in electronic  freight auctions</a:t>
            </a:r>
            <a:endParaRPr lang="en-GB" sz="1400" dirty="0">
              <a:latin typeface="+mn-lt"/>
            </a:endParaRPr>
          </a:p>
        </p:txBody>
      </p:sp>
      <p:sp>
        <p:nvSpPr>
          <p:cNvPr id="50" name="TextBox 49"/>
          <p:cNvSpPr txBox="1"/>
          <p:nvPr/>
        </p:nvSpPr>
        <p:spPr>
          <a:xfrm>
            <a:off x="6516216" y="5267270"/>
            <a:ext cx="2437015" cy="934478"/>
          </a:xfrm>
          <a:prstGeom prst="rect">
            <a:avLst/>
          </a:prstGeom>
          <a:noFill/>
          <a:effectLst>
            <a:outerShdw blurRad="50800" dist="38100" dir="5400000" sx="112000" sy="112000" algn="t" rotWithShape="0">
              <a:schemeClr val="tx1">
                <a:lumMod val="95000"/>
                <a:lumOff val="5000"/>
                <a:alpha val="52000"/>
              </a:schemeClr>
            </a:outerShdw>
          </a:effectLst>
        </p:spPr>
        <p:txBody>
          <a:bodyPr wrap="square" lIns="36000" tIns="36000" rIns="36000" bIns="36000">
            <a:spAutoFit/>
          </a:bodyPr>
          <a:lstStyle/>
          <a:p>
            <a:pPr algn="ctr" fontAlgn="auto">
              <a:spcBef>
                <a:spcPts val="0"/>
              </a:spcBef>
              <a:spcAft>
                <a:spcPts val="0"/>
              </a:spcAft>
              <a:defRPr/>
            </a:pPr>
            <a:r>
              <a:rPr lang="en-GB" sz="1400" dirty="0" smtClean="0">
                <a:latin typeface="+mn-lt"/>
              </a:rPr>
              <a:t>Regional</a:t>
            </a:r>
            <a:r>
              <a:rPr lang="en-GB" sz="1400" dirty="0" smtClean="0">
                <a:latin typeface="+mn-lt"/>
              </a:rPr>
              <a:t> </a:t>
            </a:r>
            <a:r>
              <a:rPr lang="en-GB" sz="1400" dirty="0" smtClean="0">
                <a:latin typeface="+mn-lt"/>
              </a:rPr>
              <a:t>providers /collectives in </a:t>
            </a:r>
            <a:r>
              <a:rPr lang="en-GB" sz="1400" dirty="0">
                <a:latin typeface="+mn-lt"/>
              </a:rPr>
              <a:t>hybrid freight </a:t>
            </a:r>
            <a:r>
              <a:rPr lang="en-GB" sz="1400" dirty="0" smtClean="0">
                <a:latin typeface="+mn-lt"/>
              </a:rPr>
              <a:t>market (integrated platform for freight market and auctions) </a:t>
            </a:r>
            <a:endParaRPr lang="en-GB" sz="1400" dirty="0">
              <a:latin typeface="+mn-lt"/>
            </a:endParaRPr>
          </a:p>
        </p:txBody>
      </p:sp>
      <p:sp>
        <p:nvSpPr>
          <p:cNvPr id="51" name="TextBox 50"/>
          <p:cNvSpPr txBox="1"/>
          <p:nvPr/>
        </p:nvSpPr>
        <p:spPr>
          <a:xfrm>
            <a:off x="3937176" y="5789141"/>
            <a:ext cx="2088127" cy="288147"/>
          </a:xfrm>
          <a:prstGeom prst="rect">
            <a:avLst/>
          </a:prstGeom>
          <a:noFill/>
          <a:effectLst>
            <a:outerShdw blurRad="50800" dist="38100" dir="5400000" sx="112000" sy="112000" algn="t" rotWithShape="0">
              <a:schemeClr val="tx1">
                <a:lumMod val="95000"/>
                <a:lumOff val="5000"/>
                <a:alpha val="52000"/>
              </a:schemeClr>
            </a:outerShdw>
          </a:effectLst>
        </p:spPr>
        <p:txBody>
          <a:bodyPr wrap="none" lIns="36000" tIns="36000" rIns="36000" bIns="36000">
            <a:spAutoFit/>
          </a:bodyPr>
          <a:lstStyle/>
          <a:p>
            <a:pPr algn="ctr" fontAlgn="auto">
              <a:spcBef>
                <a:spcPts val="0"/>
              </a:spcBef>
              <a:spcAft>
                <a:spcPts val="0"/>
              </a:spcAft>
              <a:defRPr/>
            </a:pPr>
            <a:r>
              <a:rPr lang="en-GB" sz="1400" dirty="0" smtClean="0">
                <a:latin typeface="+mn-lt"/>
              </a:rPr>
              <a:t>Planning systems </a:t>
            </a:r>
            <a:r>
              <a:rPr lang="en-GB" sz="1400" dirty="0">
                <a:latin typeface="+mn-lt"/>
              </a:rPr>
              <a:t>p</a:t>
            </a:r>
            <a:r>
              <a:rPr lang="en-GB" sz="1400" dirty="0" smtClean="0">
                <a:latin typeface="+mn-lt"/>
              </a:rPr>
              <a:t>roviders </a:t>
            </a:r>
          </a:p>
        </p:txBody>
      </p:sp>
      <p:sp>
        <p:nvSpPr>
          <p:cNvPr id="52" name="TextBox 51"/>
          <p:cNvSpPr txBox="1"/>
          <p:nvPr/>
        </p:nvSpPr>
        <p:spPr>
          <a:xfrm>
            <a:off x="2287587" y="5267270"/>
            <a:ext cx="4523285" cy="503590"/>
          </a:xfrm>
          <a:prstGeom prst="rect">
            <a:avLst/>
          </a:prstGeom>
          <a:noFill/>
          <a:effectLst>
            <a:outerShdw blurRad="50800" dist="38100" dir="5400000" sx="112000" sy="112000" algn="t" rotWithShape="0">
              <a:schemeClr val="tx1">
                <a:lumMod val="95000"/>
                <a:lumOff val="5000"/>
                <a:alpha val="52000"/>
              </a:schemeClr>
            </a:outerShdw>
          </a:effectLst>
        </p:spPr>
        <p:txBody>
          <a:bodyPr wrap="square" lIns="36000" tIns="36000" rIns="36000" bIns="36000">
            <a:spAutoFit/>
          </a:bodyPr>
          <a:lstStyle/>
          <a:p>
            <a:pPr algn="ctr" fontAlgn="auto">
              <a:spcBef>
                <a:spcPts val="0"/>
              </a:spcBef>
              <a:spcAft>
                <a:spcPts val="0"/>
              </a:spcAft>
              <a:defRPr/>
            </a:pPr>
            <a:r>
              <a:rPr lang="en-GB" sz="1400" dirty="0">
                <a:latin typeface="+mn-lt"/>
              </a:rPr>
              <a:t>Universities (e.g., </a:t>
            </a:r>
            <a:r>
              <a:rPr lang="en-GB" sz="1400" dirty="0" err="1" smtClean="0">
                <a:latin typeface="+mn-lt"/>
              </a:rPr>
              <a:t>TUDelft</a:t>
            </a:r>
            <a:r>
              <a:rPr lang="en-GB" sz="1400" dirty="0" smtClean="0">
                <a:latin typeface="+mn-lt"/>
              </a:rPr>
              <a:t>, </a:t>
            </a:r>
            <a:r>
              <a:rPr lang="en-GB" sz="1400" dirty="0" err="1" smtClean="0">
                <a:latin typeface="+mn-lt"/>
              </a:rPr>
              <a:t>UTwente</a:t>
            </a:r>
            <a:r>
              <a:rPr lang="en-GB" sz="1400" dirty="0" smtClean="0">
                <a:latin typeface="+mn-lt"/>
              </a:rPr>
              <a:t>, </a:t>
            </a:r>
            <a:r>
              <a:rPr lang="en-GB" sz="1400" dirty="0" err="1" smtClean="0">
                <a:latin typeface="+mn-lt"/>
              </a:rPr>
              <a:t>Uni</a:t>
            </a:r>
            <a:r>
              <a:rPr lang="en-GB" sz="1400" dirty="0" smtClean="0">
                <a:latin typeface="+mn-lt"/>
              </a:rPr>
              <a:t> </a:t>
            </a:r>
            <a:r>
              <a:rPr lang="en-GB" sz="1400" dirty="0">
                <a:latin typeface="+mn-lt"/>
              </a:rPr>
              <a:t>Bremen</a:t>
            </a:r>
            <a:r>
              <a:rPr lang="en-GB" sz="1400" dirty="0" smtClean="0">
                <a:latin typeface="+mn-lt"/>
              </a:rPr>
              <a:t>) &amp;</a:t>
            </a:r>
          </a:p>
          <a:p>
            <a:pPr algn="ctr" fontAlgn="auto">
              <a:spcBef>
                <a:spcPts val="0"/>
              </a:spcBef>
              <a:spcAft>
                <a:spcPts val="0"/>
              </a:spcAft>
              <a:defRPr/>
            </a:pPr>
            <a:r>
              <a:rPr lang="en-GB" sz="1400" dirty="0" smtClean="0">
                <a:latin typeface="+mn-lt"/>
              </a:rPr>
              <a:t> </a:t>
            </a:r>
            <a:r>
              <a:rPr lang="en-GB" sz="1400" dirty="0">
                <a:latin typeface="+mn-lt"/>
              </a:rPr>
              <a:t>Research Institutes (e.g., </a:t>
            </a:r>
            <a:r>
              <a:rPr lang="en-GB" sz="1400" dirty="0" smtClean="0">
                <a:latin typeface="+mn-lt"/>
              </a:rPr>
              <a:t>TNO, CRC637)</a:t>
            </a:r>
            <a:endParaRPr lang="en-GB" sz="1400" dirty="0">
              <a:latin typeface="+mn-lt"/>
            </a:endParaRPr>
          </a:p>
        </p:txBody>
      </p:sp>
      <p:sp>
        <p:nvSpPr>
          <p:cNvPr id="60" name="TextBox 59"/>
          <p:cNvSpPr txBox="1"/>
          <p:nvPr/>
        </p:nvSpPr>
        <p:spPr>
          <a:xfrm>
            <a:off x="4279622" y="4184349"/>
            <a:ext cx="1988814" cy="503590"/>
          </a:xfrm>
          <a:prstGeom prst="rect">
            <a:avLst/>
          </a:prstGeom>
          <a:noFill/>
          <a:effectLst>
            <a:outerShdw blurRad="50800" dist="38100" dir="5400000" sx="112000" sy="112000" algn="t" rotWithShape="0">
              <a:schemeClr val="tx1">
                <a:lumMod val="95000"/>
                <a:lumOff val="5000"/>
                <a:alpha val="52000"/>
              </a:schemeClr>
            </a:outerShdw>
          </a:effectLst>
        </p:spPr>
        <p:txBody>
          <a:bodyPr wrap="square" lIns="36000" tIns="36000" rIns="36000" bIns="36000">
            <a:spAutoFit/>
          </a:bodyPr>
          <a:lstStyle/>
          <a:p>
            <a:pPr algn="ctr" fontAlgn="auto">
              <a:spcBef>
                <a:spcPts val="0"/>
              </a:spcBef>
              <a:spcAft>
                <a:spcPts val="0"/>
              </a:spcAft>
              <a:defRPr/>
            </a:pPr>
            <a:r>
              <a:rPr lang="en-GB" sz="1400" dirty="0" smtClean="0">
                <a:latin typeface="+mn-lt"/>
              </a:rPr>
              <a:t>Computer</a:t>
            </a:r>
          </a:p>
          <a:p>
            <a:pPr algn="ctr" fontAlgn="auto">
              <a:spcBef>
                <a:spcPts val="0"/>
              </a:spcBef>
              <a:spcAft>
                <a:spcPts val="0"/>
              </a:spcAft>
              <a:defRPr/>
            </a:pPr>
            <a:r>
              <a:rPr lang="en-GB" sz="1400" dirty="0" smtClean="0">
                <a:latin typeface="+mn-lt"/>
              </a:rPr>
              <a:t> Supported Collaboration</a:t>
            </a:r>
          </a:p>
        </p:txBody>
      </p:sp>
      <p:cxnSp>
        <p:nvCxnSpPr>
          <p:cNvPr id="72" name="Straight Arrow Connector 71"/>
          <p:cNvCxnSpPr>
            <a:stCxn id="51" idx="0"/>
            <a:endCxn id="60" idx="2"/>
          </p:cNvCxnSpPr>
          <p:nvPr/>
        </p:nvCxnSpPr>
        <p:spPr>
          <a:xfrm flipV="1">
            <a:off x="4981240" y="4687939"/>
            <a:ext cx="292789" cy="110120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7" name="Straight Arrow Connector 86"/>
          <p:cNvCxnSpPr>
            <a:stCxn id="47" idx="0"/>
            <a:endCxn id="49" idx="2"/>
          </p:cNvCxnSpPr>
          <p:nvPr/>
        </p:nvCxnSpPr>
        <p:spPr>
          <a:xfrm flipV="1">
            <a:off x="1648234" y="4724291"/>
            <a:ext cx="269000" cy="79477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9" name="Straight Arrow Connector 88"/>
          <p:cNvCxnSpPr/>
          <p:nvPr/>
        </p:nvCxnSpPr>
        <p:spPr>
          <a:xfrm flipV="1">
            <a:off x="2758581" y="3716654"/>
            <a:ext cx="635460" cy="236063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6" name="Straight Arrow Connector 95"/>
          <p:cNvCxnSpPr>
            <a:stCxn id="60" idx="0"/>
            <a:endCxn id="115" idx="2"/>
          </p:cNvCxnSpPr>
          <p:nvPr/>
        </p:nvCxnSpPr>
        <p:spPr>
          <a:xfrm flipV="1">
            <a:off x="5274029" y="3367275"/>
            <a:ext cx="185249" cy="81707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15" name="TextBox 114"/>
          <p:cNvSpPr txBox="1"/>
          <p:nvPr/>
        </p:nvSpPr>
        <p:spPr>
          <a:xfrm>
            <a:off x="4169281" y="3079128"/>
            <a:ext cx="2579993" cy="288147"/>
          </a:xfrm>
          <a:prstGeom prst="rect">
            <a:avLst/>
          </a:prstGeom>
          <a:noFill/>
          <a:effectLst>
            <a:outerShdw blurRad="50800" dist="38100" dir="5400000" sx="112000" sy="112000" algn="t" rotWithShape="0">
              <a:schemeClr val="tx1">
                <a:lumMod val="95000"/>
                <a:lumOff val="5000"/>
                <a:alpha val="52000"/>
              </a:schemeClr>
            </a:outerShdw>
          </a:effectLst>
        </p:spPr>
        <p:txBody>
          <a:bodyPr wrap="square" lIns="36000" tIns="36000" rIns="36000" bIns="36000">
            <a:spAutoFit/>
          </a:bodyPr>
          <a:lstStyle/>
          <a:p>
            <a:pPr algn="ctr" fontAlgn="auto">
              <a:spcBef>
                <a:spcPts val="0"/>
              </a:spcBef>
              <a:spcAft>
                <a:spcPts val="0"/>
              </a:spcAft>
              <a:defRPr/>
            </a:pPr>
            <a:r>
              <a:rPr lang="en-GB" sz="1400" dirty="0">
                <a:latin typeface="+mn-lt"/>
              </a:rPr>
              <a:t>C</a:t>
            </a:r>
            <a:r>
              <a:rPr lang="en-GB" sz="1400" dirty="0" smtClean="0">
                <a:latin typeface="+mn-lt"/>
              </a:rPr>
              <a:t>ollaborative planning tools</a:t>
            </a:r>
            <a:endParaRPr lang="en-GB" sz="1400" dirty="0">
              <a:latin typeface="+mn-lt"/>
            </a:endParaRPr>
          </a:p>
        </p:txBody>
      </p:sp>
      <p:sp>
        <p:nvSpPr>
          <p:cNvPr id="184" name="TextBox 183"/>
          <p:cNvSpPr txBox="1"/>
          <p:nvPr/>
        </p:nvSpPr>
        <p:spPr>
          <a:xfrm>
            <a:off x="6049474" y="1574541"/>
            <a:ext cx="2626427" cy="719034"/>
          </a:xfrm>
          <a:prstGeom prst="rect">
            <a:avLst/>
          </a:prstGeom>
          <a:noFill/>
          <a:effectLst>
            <a:outerShdw blurRad="50800" dist="38100" dir="5400000" sx="112000" sy="112000" algn="t" rotWithShape="0">
              <a:schemeClr val="tx1">
                <a:lumMod val="95000"/>
                <a:lumOff val="5000"/>
                <a:alpha val="52000"/>
              </a:schemeClr>
            </a:outerShdw>
          </a:effectLst>
        </p:spPr>
        <p:txBody>
          <a:bodyPr wrap="square" lIns="36000" tIns="36000" rIns="36000" bIns="36000">
            <a:spAutoFit/>
          </a:bodyPr>
          <a:lstStyle/>
          <a:p>
            <a:pPr algn="ctr" fontAlgn="auto">
              <a:spcBef>
                <a:spcPts val="0"/>
              </a:spcBef>
              <a:spcAft>
                <a:spcPts val="0"/>
              </a:spcAft>
              <a:defRPr/>
            </a:pPr>
            <a:r>
              <a:rPr lang="en-GB" sz="1400" dirty="0" smtClean="0">
                <a:latin typeface="+mn-lt"/>
              </a:rPr>
              <a:t>Electronic hybrid </a:t>
            </a:r>
            <a:r>
              <a:rPr lang="en-GB" sz="1400" dirty="0">
                <a:latin typeface="+mn-lt"/>
              </a:rPr>
              <a:t>freight </a:t>
            </a:r>
            <a:r>
              <a:rPr lang="en-GB" sz="1400" dirty="0" smtClean="0">
                <a:latin typeface="+mn-lt"/>
              </a:rPr>
              <a:t>market (integrated platform for freight market and auctions) </a:t>
            </a:r>
            <a:endParaRPr lang="en-GB" sz="1400" dirty="0">
              <a:latin typeface="+mn-lt"/>
            </a:endParaRPr>
          </a:p>
        </p:txBody>
      </p:sp>
      <p:cxnSp>
        <p:nvCxnSpPr>
          <p:cNvPr id="239" name="Straight Arrow Connector 238"/>
          <p:cNvCxnSpPr>
            <a:stCxn id="35" idx="3"/>
          </p:cNvCxnSpPr>
          <p:nvPr/>
        </p:nvCxnSpPr>
        <p:spPr>
          <a:xfrm>
            <a:off x="8574988" y="1237246"/>
            <a:ext cx="42937" cy="403002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394543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179388" y="188913"/>
            <a:ext cx="8229600" cy="380480"/>
          </a:xfrm>
        </p:spPr>
        <p:txBody>
          <a:bodyPr lIns="36000" tIns="36000" rIns="36000" bIns="36000" anchor="t">
            <a:spAutoFit/>
          </a:bodyPr>
          <a:lstStyle/>
          <a:p>
            <a:pPr algn="l"/>
            <a:r>
              <a:rPr lang="en-GB" sz="2000" dirty="0"/>
              <a:t>Hybrid freight market</a:t>
            </a:r>
            <a:endParaRPr lang="en-GB" sz="2000" dirty="0" smtClean="0"/>
          </a:p>
        </p:txBody>
      </p:sp>
      <p:graphicFrame>
        <p:nvGraphicFramePr>
          <p:cNvPr id="5" name="Table 4"/>
          <p:cNvGraphicFramePr>
            <a:graphicFrameLocks noGrp="1"/>
          </p:cNvGraphicFramePr>
          <p:nvPr>
            <p:extLst>
              <p:ext uri="{D42A27DB-BD31-4B8C-83A1-F6EECF244321}">
                <p14:modId xmlns:p14="http://schemas.microsoft.com/office/powerpoint/2010/main" val="2397709804"/>
              </p:ext>
            </p:extLst>
          </p:nvPr>
        </p:nvGraphicFramePr>
        <p:xfrm>
          <a:off x="250825" y="692150"/>
          <a:ext cx="8712968" cy="5962102"/>
        </p:xfrm>
        <a:graphic>
          <a:graphicData uri="http://schemas.openxmlformats.org/drawingml/2006/table">
            <a:tbl>
              <a:tblPr firstRow="1" bandRow="1">
                <a:tableStyleId>{69CF1AB2-1976-4502-BF36-3FF5EA218861}</a:tableStyleId>
              </a:tblPr>
              <a:tblGrid>
                <a:gridCol w="2390284"/>
                <a:gridCol w="6322684"/>
              </a:tblGrid>
              <a:tr h="738082">
                <a:tc>
                  <a:txBody>
                    <a:bodyPr/>
                    <a:lstStyle/>
                    <a:p>
                      <a:r>
                        <a:rPr lang="en-GB" sz="1400" dirty="0" smtClean="0">
                          <a:solidFill>
                            <a:srgbClr val="FF0000"/>
                          </a:solidFill>
                        </a:rPr>
                        <a:t>Obstacle</a:t>
                      </a:r>
                      <a:endParaRPr lang="en-GB" sz="1400" dirty="0">
                        <a:solidFill>
                          <a:srgbClr val="FF0000"/>
                        </a:solidFill>
                      </a:endParaRPr>
                    </a:p>
                  </a:txBody>
                  <a:tcPr/>
                </a:tc>
                <a:tc>
                  <a:txBody>
                    <a:bodyPr/>
                    <a:lstStyle/>
                    <a:p>
                      <a:r>
                        <a:rPr lang="en-GB" sz="1400" dirty="0" smtClean="0"/>
                        <a:t>Mitigation by SOAS principle(s)</a:t>
                      </a:r>
                      <a:endParaRPr lang="en-GB" sz="1400" dirty="0"/>
                    </a:p>
                  </a:txBody>
                  <a:tcPr/>
                </a:tc>
              </a:tr>
              <a:tr h="738082">
                <a:tc>
                  <a:txBody>
                    <a:bodyPr/>
                    <a:lstStyle/>
                    <a:p>
                      <a:r>
                        <a:rPr lang="en-GB" sz="1400" dirty="0" smtClean="0"/>
                        <a:t>Data</a:t>
                      </a:r>
                      <a:r>
                        <a:rPr lang="en-GB" sz="1400" baseline="0" dirty="0" smtClean="0"/>
                        <a:t> </a:t>
                      </a:r>
                      <a:r>
                        <a:rPr lang="en-GB" sz="1400" dirty="0" smtClean="0"/>
                        <a:t>sharing</a:t>
                      </a:r>
                      <a:endParaRPr lang="en-GB" sz="1400" dirty="0"/>
                    </a:p>
                  </a:txBody>
                  <a:tcPr/>
                </a:tc>
                <a:tc>
                  <a:txBody>
                    <a:bodyPr/>
                    <a:lstStyle/>
                    <a:p>
                      <a:pPr marL="0" lvl="0" indent="0">
                        <a:lnSpc>
                          <a:spcPct val="115000"/>
                        </a:lnSpc>
                        <a:spcAft>
                          <a:spcPts val="0"/>
                        </a:spcAft>
                        <a:buFont typeface="Calibri"/>
                        <a:buNone/>
                      </a:pPr>
                      <a:r>
                        <a:rPr lang="en-US" sz="1400" dirty="0" smtClean="0">
                          <a:effectLst/>
                          <a:latin typeface="+mn-lt"/>
                          <a:ea typeface="Calibri"/>
                          <a:cs typeface="Times New Roman"/>
                        </a:rPr>
                        <a:t>Unwillingness to  share information about excess capacity</a:t>
                      </a:r>
                      <a:endParaRPr lang="nl-NL" sz="1400" dirty="0" smtClean="0">
                        <a:effectLst/>
                        <a:latin typeface="+mn-lt"/>
                        <a:ea typeface="Calibri"/>
                        <a:cs typeface="Times New Roman"/>
                      </a:endParaRPr>
                    </a:p>
                  </a:txBody>
                  <a:tcPr/>
                </a:tc>
              </a:tr>
              <a:tr h="738082">
                <a:tc>
                  <a:txBody>
                    <a:bodyPr/>
                    <a:lstStyle/>
                    <a:p>
                      <a:r>
                        <a:rPr lang="en-GB" sz="1400" baseline="0" dirty="0" smtClean="0"/>
                        <a:t>Lacking  information</a:t>
                      </a:r>
                      <a:endParaRPr lang="en-GB"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latin typeface="+mn-lt"/>
                          <a:ea typeface="Calibri"/>
                          <a:cs typeface="Times New Roman"/>
                        </a:rPr>
                        <a:t>Overview of available capacity in market is lacking</a:t>
                      </a:r>
                      <a:endParaRPr lang="nl-NL" sz="1400" dirty="0" smtClean="0">
                        <a:effectLst/>
                        <a:latin typeface="+mn-lt"/>
                        <a:ea typeface="Calibri"/>
                        <a:cs typeface="Times New Roman"/>
                      </a:endParaRPr>
                    </a:p>
                    <a:p>
                      <a:endParaRPr lang="en-GB" sz="1400" dirty="0"/>
                    </a:p>
                  </a:txBody>
                  <a:tcPr/>
                </a:tc>
              </a:tr>
              <a:tr h="738082">
                <a:tc>
                  <a:txBody>
                    <a:bodyPr/>
                    <a:lstStyle/>
                    <a:p>
                      <a:r>
                        <a:rPr lang="en-GB" sz="1400" dirty="0" smtClean="0"/>
                        <a:t>Interoperability </a:t>
                      </a:r>
                      <a:r>
                        <a:rPr lang="en-GB" sz="1400" dirty="0" err="1" smtClean="0"/>
                        <a:t>issuses</a:t>
                      </a:r>
                      <a:endParaRPr lang="en-GB" sz="1400" dirty="0"/>
                    </a:p>
                  </a:txBody>
                  <a:tcPr/>
                </a:tc>
                <a:tc>
                  <a:txBody>
                    <a:bodyPr/>
                    <a:lstStyle/>
                    <a:p>
                      <a:pPr marL="0" lvl="0" indent="0">
                        <a:lnSpc>
                          <a:spcPct val="115000"/>
                        </a:lnSpc>
                        <a:spcAft>
                          <a:spcPts val="0"/>
                        </a:spcAft>
                        <a:buFont typeface="Calibri"/>
                        <a:buNone/>
                      </a:pPr>
                      <a:r>
                        <a:rPr lang="en-US" sz="1400" dirty="0" smtClean="0">
                          <a:effectLst/>
                          <a:latin typeface="+mn-lt"/>
                          <a:ea typeface="Calibri"/>
                          <a:cs typeface="Times New Roman"/>
                        </a:rPr>
                        <a:t>Lack of interoperability and general ‘digitalization’ among IT solutions of regional providers/collective</a:t>
                      </a:r>
                      <a:endParaRPr lang="nl-NL" sz="1400" dirty="0" smtClean="0">
                        <a:effectLst/>
                        <a:latin typeface="+mn-lt"/>
                        <a:ea typeface="Calibri"/>
                        <a:cs typeface="Times New Roman"/>
                      </a:endParaRPr>
                    </a:p>
                    <a:p>
                      <a:endParaRPr lang="en-GB" sz="1400" dirty="0"/>
                    </a:p>
                  </a:txBody>
                  <a:tcPr/>
                </a:tc>
              </a:tr>
              <a:tr h="738082">
                <a:tc>
                  <a:txBody>
                    <a:bodyPr/>
                    <a:lstStyle/>
                    <a:p>
                      <a:endParaRPr lang="en-GB" sz="1400"/>
                    </a:p>
                  </a:txBody>
                  <a:tcPr/>
                </a:tc>
                <a:tc>
                  <a:txBody>
                    <a:bodyPr/>
                    <a:lstStyle/>
                    <a:p>
                      <a:endParaRPr lang="en-GB" sz="1400"/>
                    </a:p>
                  </a:txBody>
                  <a:tcPr/>
                </a:tc>
              </a:tr>
              <a:tr h="738082">
                <a:tc>
                  <a:txBody>
                    <a:bodyPr/>
                    <a:lstStyle/>
                    <a:p>
                      <a:endParaRPr lang="en-GB" sz="1400"/>
                    </a:p>
                  </a:txBody>
                  <a:tcPr/>
                </a:tc>
                <a:tc>
                  <a:txBody>
                    <a:bodyPr/>
                    <a:lstStyle/>
                    <a:p>
                      <a:endParaRPr lang="en-GB" sz="1400"/>
                    </a:p>
                  </a:txBody>
                  <a:tcPr/>
                </a:tc>
              </a:tr>
              <a:tr h="738082">
                <a:tc>
                  <a:txBody>
                    <a:bodyPr/>
                    <a:lstStyle/>
                    <a:p>
                      <a:endParaRPr lang="en-GB" sz="1400"/>
                    </a:p>
                  </a:txBody>
                  <a:tcPr/>
                </a:tc>
                <a:tc>
                  <a:txBody>
                    <a:bodyPr/>
                    <a:lstStyle/>
                    <a:p>
                      <a:endParaRPr lang="en-GB" sz="1400" dirty="0"/>
                    </a:p>
                  </a:txBody>
                  <a:tcPr/>
                </a:tc>
              </a:tr>
              <a:tr h="738082">
                <a:tc>
                  <a:txBody>
                    <a:bodyPr/>
                    <a:lstStyle/>
                    <a:p>
                      <a:endParaRPr lang="en-GB" sz="1400" dirty="0"/>
                    </a:p>
                  </a:txBody>
                  <a:tcPr/>
                </a:tc>
                <a:tc>
                  <a:txBody>
                    <a:bodyPr/>
                    <a:lstStyle/>
                    <a:p>
                      <a:endParaRPr lang="en-GB" sz="1400" dirty="0"/>
                    </a:p>
                  </a:txBody>
                  <a:tcPr/>
                </a:tc>
              </a:tr>
            </a:tbl>
          </a:graphicData>
        </a:graphic>
      </p:graphicFrame>
    </p:spTree>
    <p:extLst>
      <p:ext uri="{BB962C8B-B14F-4D97-AF65-F5344CB8AC3E}">
        <p14:creationId xmlns:p14="http://schemas.microsoft.com/office/powerpoint/2010/main" val="31981723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TNO input &amp; impact</a:t>
            </a:r>
            <a:endParaRPr lang="nl-NL" dirty="0"/>
          </a:p>
        </p:txBody>
      </p:sp>
      <p:sp>
        <p:nvSpPr>
          <p:cNvPr id="3" name="Content Placeholder 2"/>
          <p:cNvSpPr>
            <a:spLocks noGrp="1"/>
          </p:cNvSpPr>
          <p:nvPr>
            <p:ph idx="1"/>
          </p:nvPr>
        </p:nvSpPr>
        <p:spPr/>
        <p:txBody>
          <a:bodyPr/>
          <a:lstStyle/>
          <a:p>
            <a:pPr marL="514350" indent="-514350">
              <a:buFont typeface="+mj-lt"/>
              <a:buAutoNum type="arabicPeriod"/>
            </a:pPr>
            <a:r>
              <a:rPr lang="nl-NL" sz="2000" dirty="0" smtClean="0"/>
              <a:t>Sensors</a:t>
            </a:r>
          </a:p>
          <a:p>
            <a:pPr marL="914400" lvl="1" indent="-514350"/>
            <a:r>
              <a:rPr lang="nl-NL" sz="2000" dirty="0" smtClean="0"/>
              <a:t>Sensors, machines </a:t>
            </a:r>
            <a:r>
              <a:rPr lang="nl-NL" sz="2000" dirty="0" err="1" smtClean="0"/>
              <a:t>that</a:t>
            </a:r>
            <a:r>
              <a:rPr lang="nl-NL" sz="2000" dirty="0" smtClean="0"/>
              <a:t> make sensors </a:t>
            </a:r>
          </a:p>
          <a:p>
            <a:pPr marL="914400" lvl="1" indent="-514350"/>
            <a:r>
              <a:rPr lang="nl-NL" sz="2000" dirty="0"/>
              <a:t>(</a:t>
            </a:r>
            <a:r>
              <a:rPr lang="nl-NL" sz="2000" dirty="0" smtClean="0"/>
              <a:t>software </a:t>
            </a:r>
            <a:r>
              <a:rPr lang="nl-NL" sz="2000" dirty="0" err="1" smtClean="0"/>
              <a:t>solutions</a:t>
            </a:r>
            <a:r>
              <a:rPr lang="nl-NL" sz="2000" dirty="0" smtClean="0"/>
              <a:t> </a:t>
            </a:r>
            <a:r>
              <a:rPr lang="nl-NL" sz="2000" dirty="0" err="1" smtClean="0"/>
              <a:t>for</a:t>
            </a:r>
            <a:r>
              <a:rPr lang="nl-NL" sz="2000" dirty="0" smtClean="0"/>
              <a:t>) sensor </a:t>
            </a:r>
            <a:r>
              <a:rPr lang="nl-NL" sz="2000" dirty="0" err="1" smtClean="0"/>
              <a:t>networks</a:t>
            </a:r>
            <a:endParaRPr lang="nl-NL" sz="2000" dirty="0" smtClean="0"/>
          </a:p>
          <a:p>
            <a:pPr marL="514350" indent="-514350">
              <a:buFont typeface="+mj-lt"/>
              <a:buAutoNum type="arabicPeriod"/>
            </a:pPr>
            <a:r>
              <a:rPr lang="nl-NL" sz="2000" dirty="0" smtClean="0"/>
              <a:t>System </a:t>
            </a:r>
            <a:r>
              <a:rPr lang="nl-NL" sz="2000" dirty="0" err="1" smtClean="0"/>
              <a:t>integration</a:t>
            </a:r>
            <a:r>
              <a:rPr lang="nl-NL" sz="2000" dirty="0" smtClean="0"/>
              <a:t> - R&amp;D/ </a:t>
            </a:r>
            <a:r>
              <a:rPr lang="nl-NL" sz="2000" dirty="0" err="1" smtClean="0"/>
              <a:t>evaluation</a:t>
            </a:r>
            <a:r>
              <a:rPr lang="nl-NL" sz="2000" dirty="0" smtClean="0"/>
              <a:t>/ </a:t>
            </a:r>
            <a:r>
              <a:rPr lang="nl-NL" sz="2000" dirty="0" err="1" smtClean="0"/>
              <a:t>architecture</a:t>
            </a:r>
            <a:r>
              <a:rPr lang="nl-NL" sz="2000" dirty="0" smtClean="0"/>
              <a:t> design/ living labs</a:t>
            </a:r>
          </a:p>
          <a:p>
            <a:pPr marL="914400" lvl="1" indent="-514350"/>
            <a:r>
              <a:rPr lang="nl-NL" sz="2000" dirty="0" smtClean="0"/>
              <a:t>traffic management </a:t>
            </a:r>
            <a:r>
              <a:rPr lang="nl-NL" sz="2000" dirty="0" err="1" smtClean="0"/>
              <a:t>and</a:t>
            </a:r>
            <a:r>
              <a:rPr lang="nl-NL" sz="2000" dirty="0" smtClean="0"/>
              <a:t> </a:t>
            </a:r>
            <a:r>
              <a:rPr lang="nl-NL" sz="2000" dirty="0" err="1" smtClean="0"/>
              <a:t>logistics</a:t>
            </a:r>
            <a:r>
              <a:rPr lang="nl-NL" sz="2000" dirty="0" smtClean="0"/>
              <a:t> </a:t>
            </a:r>
            <a:r>
              <a:rPr lang="nl-NL" sz="2000" dirty="0" err="1" smtClean="0"/>
              <a:t>functions</a:t>
            </a:r>
            <a:r>
              <a:rPr lang="nl-NL" sz="2000" dirty="0" smtClean="0"/>
              <a:t>, </a:t>
            </a:r>
            <a:r>
              <a:rPr lang="nl-NL" sz="2000" dirty="0" err="1" smtClean="0"/>
              <a:t>emergent</a:t>
            </a:r>
            <a:r>
              <a:rPr lang="nl-NL" sz="2000" dirty="0"/>
              <a:t> </a:t>
            </a:r>
            <a:r>
              <a:rPr lang="nl-NL" sz="2000" dirty="0" err="1" smtClean="0"/>
              <a:t>properties</a:t>
            </a:r>
            <a:endParaRPr lang="nl-NL" sz="2000" dirty="0" smtClean="0"/>
          </a:p>
          <a:p>
            <a:pPr marL="914400" lvl="1" indent="-514350"/>
            <a:r>
              <a:rPr lang="nl-NL" sz="2000" dirty="0" smtClean="0"/>
              <a:t>software  -  </a:t>
            </a:r>
            <a:r>
              <a:rPr lang="nl-NL" sz="2000" dirty="0" err="1" smtClean="0"/>
              <a:t>architecture</a:t>
            </a:r>
            <a:r>
              <a:rPr lang="nl-NL" sz="2000" dirty="0" smtClean="0"/>
              <a:t>, </a:t>
            </a:r>
            <a:r>
              <a:rPr lang="nl-NL" sz="2000" dirty="0" err="1" smtClean="0"/>
              <a:t>middleware</a:t>
            </a:r>
            <a:r>
              <a:rPr lang="nl-NL" sz="2000" dirty="0" smtClean="0"/>
              <a:t>, </a:t>
            </a:r>
            <a:r>
              <a:rPr lang="nl-NL" sz="2000" dirty="0" err="1" smtClean="0"/>
              <a:t>agents</a:t>
            </a:r>
            <a:endParaRPr lang="nl-NL" sz="2000" dirty="0" smtClean="0"/>
          </a:p>
          <a:p>
            <a:pPr marL="400050" lvl="1" indent="0">
              <a:buNone/>
            </a:pPr>
            <a:endParaRPr lang="nl-NL" sz="2000" dirty="0" smtClean="0"/>
          </a:p>
          <a:p>
            <a:pPr marL="514350" indent="-514350"/>
            <a:r>
              <a:rPr lang="nl-NL" sz="2400" dirty="0"/>
              <a:t>Right </a:t>
            </a:r>
            <a:r>
              <a:rPr lang="nl-NL" sz="2400" dirty="0" err="1"/>
              <a:t>to</a:t>
            </a:r>
            <a:r>
              <a:rPr lang="nl-NL" sz="2400" dirty="0"/>
              <a:t> </a:t>
            </a:r>
            <a:r>
              <a:rPr lang="nl-NL" sz="2400" dirty="0" err="1" smtClean="0"/>
              <a:t>play</a:t>
            </a:r>
            <a:endParaRPr lang="nl-NL" sz="2400" dirty="0" smtClean="0"/>
          </a:p>
          <a:p>
            <a:pPr marL="914400" lvl="1" indent="-514350"/>
            <a:r>
              <a:rPr lang="nl-NL" sz="2000" dirty="0" smtClean="0"/>
              <a:t>Links </a:t>
            </a:r>
            <a:r>
              <a:rPr lang="nl-NL" sz="2000" dirty="0" err="1" smtClean="0"/>
              <a:t>with</a:t>
            </a:r>
            <a:r>
              <a:rPr lang="nl-NL" sz="2000" dirty="0" smtClean="0"/>
              <a:t> </a:t>
            </a:r>
            <a:r>
              <a:rPr lang="nl-NL" sz="2000" dirty="0" err="1" smtClean="0"/>
              <a:t>academia</a:t>
            </a:r>
            <a:r>
              <a:rPr lang="nl-NL" sz="2000" dirty="0" smtClean="0"/>
              <a:t>: UT, TUD, Tilburg …. (</a:t>
            </a:r>
            <a:r>
              <a:rPr lang="nl-NL" sz="2000" dirty="0" err="1" smtClean="0"/>
              <a:t>int’l</a:t>
            </a:r>
            <a:r>
              <a:rPr lang="nl-NL" sz="2000" dirty="0" smtClean="0"/>
              <a:t>?)</a:t>
            </a:r>
          </a:p>
          <a:p>
            <a:pPr marL="914400" lvl="1" indent="-514350"/>
            <a:r>
              <a:rPr lang="nl-NL" sz="2000" dirty="0" smtClean="0"/>
              <a:t>links </a:t>
            </a:r>
            <a:r>
              <a:rPr lang="nl-NL" sz="2000" dirty="0" err="1"/>
              <a:t>with</a:t>
            </a:r>
            <a:r>
              <a:rPr lang="nl-NL" sz="2000" dirty="0"/>
              <a:t> </a:t>
            </a:r>
            <a:r>
              <a:rPr lang="nl-NL" sz="2000" dirty="0" err="1" smtClean="0"/>
              <a:t>industry</a:t>
            </a:r>
            <a:r>
              <a:rPr lang="nl-NL" sz="2000" dirty="0" smtClean="0"/>
              <a:t>: ASML, DHL, Ports, K+N, SAP ….</a:t>
            </a:r>
            <a:endParaRPr lang="nl-NL" sz="2000" dirty="0"/>
          </a:p>
          <a:p>
            <a:pPr marL="0" indent="0">
              <a:buNone/>
            </a:pPr>
            <a:endParaRPr lang="nl-NL" sz="2000" dirty="0" smtClean="0"/>
          </a:p>
          <a:p>
            <a:pPr marL="0" indent="0">
              <a:buNone/>
            </a:pPr>
            <a:endParaRPr lang="nl-NL" sz="2000" dirty="0"/>
          </a:p>
        </p:txBody>
      </p:sp>
    </p:spTree>
    <p:extLst>
      <p:ext uri="{BB962C8B-B14F-4D97-AF65-F5344CB8AC3E}">
        <p14:creationId xmlns:p14="http://schemas.microsoft.com/office/powerpoint/2010/main" val="2341619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569608" y="4711178"/>
            <a:ext cx="1728192"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p>
          <a:p>
            <a:pPr algn="ctr"/>
            <a:r>
              <a:rPr lang="en-US" dirty="0" smtClean="0"/>
              <a:t>Adaptive tour planning</a:t>
            </a:r>
            <a:endParaRPr lang="nl-NL" dirty="0"/>
          </a:p>
        </p:txBody>
      </p:sp>
      <p:sp>
        <p:nvSpPr>
          <p:cNvPr id="53" name="Rounded Rectangle 52"/>
          <p:cNvSpPr/>
          <p:nvPr/>
        </p:nvSpPr>
        <p:spPr>
          <a:xfrm>
            <a:off x="4039948" y="3140261"/>
            <a:ext cx="1656184"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a:t>
            </a:r>
          </a:p>
          <a:p>
            <a:pPr algn="ctr"/>
            <a:r>
              <a:rPr lang="en-US" dirty="0" smtClean="0"/>
              <a:t>Collaborative</a:t>
            </a:r>
          </a:p>
          <a:p>
            <a:pPr algn="ctr"/>
            <a:r>
              <a:rPr lang="en-US" dirty="0" smtClean="0"/>
              <a:t>SOTL</a:t>
            </a:r>
            <a:endParaRPr lang="nl-NL" dirty="0"/>
          </a:p>
        </p:txBody>
      </p:sp>
      <p:sp>
        <p:nvSpPr>
          <p:cNvPr id="54" name="Rounded Rectangle 53"/>
          <p:cNvSpPr/>
          <p:nvPr/>
        </p:nvSpPr>
        <p:spPr>
          <a:xfrm>
            <a:off x="5988509" y="3130896"/>
            <a:ext cx="1656184"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p>
          <a:p>
            <a:pPr algn="ctr"/>
            <a:r>
              <a:rPr lang="en-US" dirty="0" smtClean="0"/>
              <a:t>SOTL</a:t>
            </a:r>
          </a:p>
          <a:p>
            <a:pPr algn="ctr"/>
            <a:r>
              <a:rPr lang="en-US" dirty="0" smtClean="0"/>
              <a:t>market</a:t>
            </a:r>
            <a:endParaRPr lang="nl-NL" dirty="0"/>
          </a:p>
        </p:txBody>
      </p:sp>
      <p:sp>
        <p:nvSpPr>
          <p:cNvPr id="55" name="Rounded Rectangle 54"/>
          <p:cNvSpPr/>
          <p:nvPr/>
        </p:nvSpPr>
        <p:spPr>
          <a:xfrm>
            <a:off x="6816601" y="1715737"/>
            <a:ext cx="1817903"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Self-</a:t>
            </a:r>
            <a:r>
              <a:rPr lang="en-US" dirty="0"/>
              <a:t>O</a:t>
            </a:r>
            <a:r>
              <a:rPr lang="en-US" dirty="0" smtClean="0"/>
              <a:t>rganizing</a:t>
            </a:r>
          </a:p>
          <a:p>
            <a:pPr algn="ctr"/>
            <a:r>
              <a:rPr lang="en-US" dirty="0" smtClean="0"/>
              <a:t>Transport Logistics (SOTL)</a:t>
            </a:r>
          </a:p>
        </p:txBody>
      </p:sp>
      <p:cxnSp>
        <p:nvCxnSpPr>
          <p:cNvPr id="9" name="Straight Arrow Connector 8"/>
          <p:cNvCxnSpPr>
            <a:stCxn id="53" idx="0"/>
            <a:endCxn id="55" idx="2"/>
          </p:cNvCxnSpPr>
          <p:nvPr/>
        </p:nvCxnSpPr>
        <p:spPr>
          <a:xfrm flipV="1">
            <a:off x="4868040" y="2579833"/>
            <a:ext cx="2857513" cy="5604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54" idx="0"/>
            <a:endCxn id="55" idx="2"/>
          </p:cNvCxnSpPr>
          <p:nvPr/>
        </p:nvCxnSpPr>
        <p:spPr>
          <a:xfrm flipV="1">
            <a:off x="6816601" y="2579833"/>
            <a:ext cx="908952" cy="5510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83" idx="0"/>
            <a:endCxn id="55" idx="1"/>
          </p:cNvCxnSpPr>
          <p:nvPr/>
        </p:nvCxnSpPr>
        <p:spPr>
          <a:xfrm flipV="1">
            <a:off x="2882784" y="2147785"/>
            <a:ext cx="3933817" cy="94787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3" name="Rounded Rectangle 82"/>
          <p:cNvSpPr/>
          <p:nvPr/>
        </p:nvSpPr>
        <p:spPr>
          <a:xfrm>
            <a:off x="2054692" y="3095658"/>
            <a:ext cx="1656184"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p>
          <a:p>
            <a:pPr algn="ctr"/>
            <a:r>
              <a:rPr lang="en-US" dirty="0" smtClean="0"/>
              <a:t>Individual</a:t>
            </a:r>
          </a:p>
          <a:p>
            <a:pPr algn="ctr"/>
            <a:r>
              <a:rPr lang="en-US" dirty="0" smtClean="0"/>
              <a:t>SOTL</a:t>
            </a:r>
            <a:endParaRPr lang="nl-NL" dirty="0"/>
          </a:p>
        </p:txBody>
      </p:sp>
      <p:cxnSp>
        <p:nvCxnSpPr>
          <p:cNvPr id="19" name="Straight Arrow Connector 18"/>
          <p:cNvCxnSpPr>
            <a:stCxn id="5" idx="3"/>
            <a:endCxn id="53" idx="2"/>
          </p:cNvCxnSpPr>
          <p:nvPr/>
        </p:nvCxnSpPr>
        <p:spPr>
          <a:xfrm flipV="1">
            <a:off x="2297800" y="4004357"/>
            <a:ext cx="2570240" cy="113886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5" idx="0"/>
            <a:endCxn id="83" idx="2"/>
          </p:cNvCxnSpPr>
          <p:nvPr/>
        </p:nvCxnSpPr>
        <p:spPr>
          <a:xfrm flipV="1">
            <a:off x="1433704" y="3959754"/>
            <a:ext cx="1449080" cy="7514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50244" y="4196966"/>
            <a:ext cx="2835584" cy="276999"/>
          </a:xfrm>
          <a:prstGeom prst="rect">
            <a:avLst/>
          </a:prstGeom>
          <a:noFill/>
        </p:spPr>
        <p:txBody>
          <a:bodyPr wrap="none" rtlCol="0">
            <a:spAutoFit/>
          </a:bodyPr>
          <a:lstStyle/>
          <a:p>
            <a:r>
              <a:rPr lang="nl-NL" sz="1200" dirty="0" err="1" smtClean="0"/>
              <a:t>Stream</a:t>
            </a:r>
            <a:r>
              <a:rPr lang="nl-NL" sz="1200" dirty="0" smtClean="0"/>
              <a:t> A: </a:t>
            </a:r>
            <a:r>
              <a:rPr lang="nl-NL" sz="1200" dirty="0" err="1" smtClean="0"/>
              <a:t>global</a:t>
            </a:r>
            <a:r>
              <a:rPr lang="nl-NL" sz="1200" dirty="0" smtClean="0"/>
              <a:t> </a:t>
            </a:r>
            <a:r>
              <a:rPr lang="nl-NL" sz="1200" dirty="0" smtClean="0"/>
              <a:t>integrators/</a:t>
            </a:r>
            <a:r>
              <a:rPr lang="nl-NL" sz="1200" dirty="0" err="1" smtClean="0"/>
              <a:t>individual</a:t>
            </a:r>
            <a:endParaRPr lang="nl-NL" sz="1200" dirty="0"/>
          </a:p>
        </p:txBody>
      </p:sp>
      <p:sp>
        <p:nvSpPr>
          <p:cNvPr id="22" name="TextBox 21"/>
          <p:cNvSpPr txBox="1"/>
          <p:nvPr/>
        </p:nvSpPr>
        <p:spPr>
          <a:xfrm>
            <a:off x="2446161" y="4720625"/>
            <a:ext cx="2879314" cy="276999"/>
          </a:xfrm>
          <a:prstGeom prst="rect">
            <a:avLst/>
          </a:prstGeom>
          <a:noFill/>
        </p:spPr>
        <p:txBody>
          <a:bodyPr wrap="none" rtlCol="0">
            <a:spAutoFit/>
          </a:bodyPr>
          <a:lstStyle/>
          <a:p>
            <a:r>
              <a:rPr lang="nl-NL" sz="1200" dirty="0" err="1" smtClean="0"/>
              <a:t>Stream</a:t>
            </a:r>
            <a:r>
              <a:rPr lang="nl-NL" sz="1200" dirty="0" smtClean="0"/>
              <a:t> B: </a:t>
            </a:r>
            <a:r>
              <a:rPr lang="nl-NL" sz="1200" dirty="0" err="1" smtClean="0"/>
              <a:t>regional</a:t>
            </a:r>
            <a:r>
              <a:rPr lang="nl-NL" sz="1200" dirty="0" smtClean="0"/>
              <a:t> providers/</a:t>
            </a:r>
            <a:r>
              <a:rPr lang="nl-NL" sz="1200" dirty="0" err="1" smtClean="0"/>
              <a:t>collective</a:t>
            </a:r>
            <a:endParaRPr lang="nl-NL" sz="1200" dirty="0"/>
          </a:p>
        </p:txBody>
      </p:sp>
      <p:cxnSp>
        <p:nvCxnSpPr>
          <p:cNvPr id="35" name="Straight Arrow Connector 34"/>
          <p:cNvCxnSpPr>
            <a:stCxn id="5" idx="3"/>
            <a:endCxn id="54" idx="2"/>
          </p:cNvCxnSpPr>
          <p:nvPr/>
        </p:nvCxnSpPr>
        <p:spPr>
          <a:xfrm flipV="1">
            <a:off x="2297800" y="3994992"/>
            <a:ext cx="4518801" cy="11482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3696835" y="2583048"/>
            <a:ext cx="3650358" cy="276999"/>
          </a:xfrm>
          <a:prstGeom prst="rect">
            <a:avLst/>
          </a:prstGeom>
          <a:noFill/>
        </p:spPr>
        <p:txBody>
          <a:bodyPr wrap="none" rtlCol="0">
            <a:spAutoFit/>
          </a:bodyPr>
          <a:lstStyle/>
          <a:p>
            <a:r>
              <a:rPr lang="nl-NL" sz="1200" dirty="0" smtClean="0"/>
              <a:t>Will </a:t>
            </a:r>
            <a:r>
              <a:rPr lang="nl-NL" sz="1200" dirty="0" err="1" smtClean="0"/>
              <a:t>individual</a:t>
            </a:r>
            <a:r>
              <a:rPr lang="nl-NL" sz="1200" dirty="0" smtClean="0"/>
              <a:t> </a:t>
            </a:r>
            <a:r>
              <a:rPr lang="nl-NL" sz="1200" dirty="0" err="1" smtClean="0"/>
              <a:t>and</a:t>
            </a:r>
            <a:r>
              <a:rPr lang="nl-NL" sz="1200" dirty="0" smtClean="0"/>
              <a:t> </a:t>
            </a:r>
            <a:r>
              <a:rPr lang="nl-NL" sz="1200" dirty="0" err="1" smtClean="0"/>
              <a:t>collective</a:t>
            </a:r>
            <a:r>
              <a:rPr lang="nl-NL" sz="1200" dirty="0" smtClean="0"/>
              <a:t> </a:t>
            </a:r>
            <a:r>
              <a:rPr lang="nl-NL" sz="1200" dirty="0" err="1" smtClean="0"/>
              <a:t>eventually</a:t>
            </a:r>
            <a:r>
              <a:rPr lang="nl-NL" sz="1200" dirty="0"/>
              <a:t> </a:t>
            </a:r>
            <a:r>
              <a:rPr lang="nl-NL" sz="1200" dirty="0" err="1" smtClean="0"/>
              <a:t>converge</a:t>
            </a:r>
            <a:r>
              <a:rPr lang="nl-NL" sz="1200" dirty="0" smtClean="0"/>
              <a:t>?</a:t>
            </a:r>
            <a:endParaRPr lang="nl-NL" sz="1200" dirty="0"/>
          </a:p>
        </p:txBody>
      </p:sp>
    </p:spTree>
    <p:extLst>
      <p:ext uri="{BB962C8B-B14F-4D97-AF65-F5344CB8AC3E}">
        <p14:creationId xmlns:p14="http://schemas.microsoft.com/office/powerpoint/2010/main" val="36926613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4715572" y="1190952"/>
            <a:ext cx="1728192" cy="12241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err="1" smtClean="0">
                <a:solidFill>
                  <a:schemeClr val="tx1"/>
                </a:solidFill>
              </a:rPr>
              <a:t>Adaptive</a:t>
            </a:r>
            <a:r>
              <a:rPr lang="nl-NL" dirty="0" smtClean="0">
                <a:solidFill>
                  <a:schemeClr val="tx1"/>
                </a:solidFill>
              </a:rPr>
              <a:t> tour planning</a:t>
            </a:r>
            <a:endParaRPr lang="nl-NL" dirty="0">
              <a:solidFill>
                <a:schemeClr val="tx1"/>
              </a:solidFill>
            </a:endParaRPr>
          </a:p>
        </p:txBody>
      </p:sp>
      <p:sp>
        <p:nvSpPr>
          <p:cNvPr id="3" name="Oval 2"/>
          <p:cNvSpPr/>
          <p:nvPr/>
        </p:nvSpPr>
        <p:spPr>
          <a:xfrm>
            <a:off x="3912090" y="930542"/>
            <a:ext cx="4219398" cy="273630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b" anchorCtr="1"/>
          <a:lstStyle/>
          <a:p>
            <a:pPr algn="ctr"/>
            <a:r>
              <a:rPr lang="nl-NL" dirty="0" err="1" smtClean="0">
                <a:solidFill>
                  <a:schemeClr val="tx1"/>
                </a:solidFill>
              </a:rPr>
              <a:t>Collaborative</a:t>
            </a:r>
            <a:r>
              <a:rPr lang="nl-NL" dirty="0" smtClean="0">
                <a:solidFill>
                  <a:schemeClr val="tx1"/>
                </a:solidFill>
              </a:rPr>
              <a:t> </a:t>
            </a:r>
            <a:r>
              <a:rPr lang="nl-NL" dirty="0" err="1" smtClean="0">
                <a:solidFill>
                  <a:schemeClr val="tx1"/>
                </a:solidFill>
              </a:rPr>
              <a:t>capacity</a:t>
            </a:r>
            <a:r>
              <a:rPr lang="nl-NL" dirty="0" smtClean="0">
                <a:solidFill>
                  <a:schemeClr val="tx1"/>
                </a:solidFill>
              </a:rPr>
              <a:t> management // </a:t>
            </a:r>
          </a:p>
          <a:p>
            <a:pPr algn="ctr"/>
            <a:r>
              <a:rPr lang="nl-NL" dirty="0" err="1" smtClean="0">
                <a:solidFill>
                  <a:schemeClr val="tx1"/>
                </a:solidFill>
              </a:rPr>
              <a:t>Hybrid</a:t>
            </a:r>
            <a:r>
              <a:rPr lang="nl-NL" dirty="0" smtClean="0">
                <a:solidFill>
                  <a:schemeClr val="tx1"/>
                </a:solidFill>
              </a:rPr>
              <a:t> </a:t>
            </a:r>
            <a:r>
              <a:rPr lang="nl-NL" dirty="0" err="1" smtClean="0">
                <a:solidFill>
                  <a:schemeClr val="tx1"/>
                </a:solidFill>
              </a:rPr>
              <a:t>freight</a:t>
            </a:r>
            <a:r>
              <a:rPr lang="nl-NL" dirty="0" smtClean="0">
                <a:solidFill>
                  <a:schemeClr val="tx1"/>
                </a:solidFill>
              </a:rPr>
              <a:t> </a:t>
            </a:r>
            <a:r>
              <a:rPr lang="nl-NL" dirty="0" err="1" smtClean="0">
                <a:solidFill>
                  <a:schemeClr val="tx1"/>
                </a:solidFill>
              </a:rPr>
              <a:t>markets</a:t>
            </a:r>
            <a:endParaRPr lang="nl-NL" dirty="0">
              <a:solidFill>
                <a:schemeClr val="tx1"/>
              </a:solidFill>
            </a:endParaRPr>
          </a:p>
        </p:txBody>
      </p:sp>
      <p:sp>
        <p:nvSpPr>
          <p:cNvPr id="4" name="Oval 3"/>
          <p:cNvSpPr/>
          <p:nvPr/>
        </p:nvSpPr>
        <p:spPr>
          <a:xfrm>
            <a:off x="3419428" y="315903"/>
            <a:ext cx="5112568" cy="446449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b" anchorCtr="1"/>
          <a:lstStyle/>
          <a:p>
            <a:pPr algn="ctr"/>
            <a:r>
              <a:rPr lang="nl-NL" dirty="0" err="1" smtClean="0">
                <a:solidFill>
                  <a:schemeClr val="tx1"/>
                </a:solidFill>
              </a:rPr>
              <a:t>Selforganized</a:t>
            </a:r>
            <a:r>
              <a:rPr lang="nl-NL" dirty="0" smtClean="0">
                <a:solidFill>
                  <a:schemeClr val="tx1"/>
                </a:solidFill>
              </a:rPr>
              <a:t> routing</a:t>
            </a:r>
            <a:endParaRPr lang="nl-NL" dirty="0">
              <a:solidFill>
                <a:schemeClr val="tx1"/>
              </a:solidFill>
            </a:endParaRPr>
          </a:p>
        </p:txBody>
      </p:sp>
      <p:sp>
        <p:nvSpPr>
          <p:cNvPr id="5" name="Rectangle 4"/>
          <p:cNvSpPr/>
          <p:nvPr/>
        </p:nvSpPr>
        <p:spPr>
          <a:xfrm>
            <a:off x="539552" y="6160234"/>
            <a:ext cx="1584176"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Rectangle 5"/>
          <p:cNvSpPr/>
          <p:nvPr/>
        </p:nvSpPr>
        <p:spPr>
          <a:xfrm>
            <a:off x="530036" y="5795125"/>
            <a:ext cx="1584176"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Rectangle 6"/>
          <p:cNvSpPr/>
          <p:nvPr/>
        </p:nvSpPr>
        <p:spPr>
          <a:xfrm>
            <a:off x="539552" y="6525344"/>
            <a:ext cx="1584176"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TextBox 7"/>
          <p:cNvSpPr txBox="1"/>
          <p:nvPr/>
        </p:nvSpPr>
        <p:spPr>
          <a:xfrm>
            <a:off x="2210283" y="6052646"/>
            <a:ext cx="3176960" cy="369332"/>
          </a:xfrm>
          <a:prstGeom prst="rect">
            <a:avLst/>
          </a:prstGeom>
          <a:noFill/>
        </p:spPr>
        <p:txBody>
          <a:bodyPr wrap="none" rtlCol="0">
            <a:spAutoFit/>
          </a:bodyPr>
          <a:lstStyle/>
          <a:p>
            <a:r>
              <a:rPr lang="nl-NL" dirty="0" smtClean="0"/>
              <a:t>Transport </a:t>
            </a:r>
            <a:r>
              <a:rPr lang="nl-NL" dirty="0" err="1" smtClean="0"/>
              <a:t>firm</a:t>
            </a:r>
            <a:r>
              <a:rPr lang="nl-NL" dirty="0" smtClean="0"/>
              <a:t> (Vos </a:t>
            </a:r>
            <a:r>
              <a:rPr lang="nl-NL" dirty="0" err="1" smtClean="0"/>
              <a:t>Logistics</a:t>
            </a:r>
            <a:r>
              <a:rPr lang="nl-NL" dirty="0" smtClean="0"/>
              <a:t>)</a:t>
            </a:r>
            <a:endParaRPr lang="nl-NL" dirty="0"/>
          </a:p>
        </p:txBody>
      </p:sp>
      <p:sp>
        <p:nvSpPr>
          <p:cNvPr id="9" name="TextBox 8"/>
          <p:cNvSpPr txBox="1"/>
          <p:nvPr/>
        </p:nvSpPr>
        <p:spPr>
          <a:xfrm>
            <a:off x="2210283" y="5702475"/>
            <a:ext cx="5356979" cy="369332"/>
          </a:xfrm>
          <a:prstGeom prst="rect">
            <a:avLst/>
          </a:prstGeom>
          <a:noFill/>
        </p:spPr>
        <p:txBody>
          <a:bodyPr wrap="none" rtlCol="0">
            <a:spAutoFit/>
          </a:bodyPr>
          <a:lstStyle/>
          <a:p>
            <a:r>
              <a:rPr lang="nl-NL" dirty="0" smtClean="0"/>
              <a:t>Carrier </a:t>
            </a:r>
            <a:r>
              <a:rPr lang="nl-NL" dirty="0" err="1" smtClean="0"/>
              <a:t>collective</a:t>
            </a:r>
            <a:r>
              <a:rPr lang="nl-NL" dirty="0" smtClean="0"/>
              <a:t> (Transmission, </a:t>
            </a:r>
            <a:r>
              <a:rPr lang="nl-NL" dirty="0" err="1" smtClean="0"/>
              <a:t>Nabuurs&amp;Bakker</a:t>
            </a:r>
            <a:r>
              <a:rPr lang="nl-NL" dirty="0" smtClean="0"/>
              <a:t>)</a:t>
            </a:r>
            <a:endParaRPr lang="nl-NL" dirty="0"/>
          </a:p>
        </p:txBody>
      </p:sp>
      <p:sp>
        <p:nvSpPr>
          <p:cNvPr id="10" name="TextBox 9"/>
          <p:cNvSpPr txBox="1"/>
          <p:nvPr/>
        </p:nvSpPr>
        <p:spPr>
          <a:xfrm>
            <a:off x="2210283" y="6373241"/>
            <a:ext cx="1518364" cy="369332"/>
          </a:xfrm>
          <a:prstGeom prst="rect">
            <a:avLst/>
          </a:prstGeom>
          <a:noFill/>
        </p:spPr>
        <p:txBody>
          <a:bodyPr wrap="none" rtlCol="0">
            <a:spAutoFit/>
          </a:bodyPr>
          <a:lstStyle/>
          <a:p>
            <a:r>
              <a:rPr lang="nl-NL" dirty="0" smtClean="0"/>
              <a:t>Infra </a:t>
            </a:r>
            <a:r>
              <a:rPr lang="nl-NL" dirty="0" err="1" smtClean="0"/>
              <a:t>network</a:t>
            </a:r>
            <a:endParaRPr lang="nl-NL" dirty="0"/>
          </a:p>
        </p:txBody>
      </p:sp>
      <p:sp>
        <p:nvSpPr>
          <p:cNvPr id="11" name="Rectangle 10"/>
          <p:cNvSpPr/>
          <p:nvPr/>
        </p:nvSpPr>
        <p:spPr>
          <a:xfrm>
            <a:off x="530036" y="5430016"/>
            <a:ext cx="1584176"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TextBox 11"/>
          <p:cNvSpPr txBox="1"/>
          <p:nvPr/>
        </p:nvSpPr>
        <p:spPr>
          <a:xfrm>
            <a:off x="2210283" y="5333143"/>
            <a:ext cx="2418291" cy="369332"/>
          </a:xfrm>
          <a:prstGeom prst="rect">
            <a:avLst/>
          </a:prstGeom>
          <a:noFill/>
        </p:spPr>
        <p:txBody>
          <a:bodyPr wrap="none" rtlCol="0">
            <a:spAutoFit/>
          </a:bodyPr>
          <a:lstStyle/>
          <a:p>
            <a:r>
              <a:rPr lang="nl-NL" dirty="0" smtClean="0"/>
              <a:t>LSP (DHL/UPS, K+N)</a:t>
            </a:r>
            <a:endParaRPr lang="nl-NL" dirty="0"/>
          </a:p>
        </p:txBody>
      </p:sp>
      <p:sp>
        <p:nvSpPr>
          <p:cNvPr id="13" name="Rectangle 12"/>
          <p:cNvSpPr/>
          <p:nvPr/>
        </p:nvSpPr>
        <p:spPr>
          <a:xfrm>
            <a:off x="507355" y="4699798"/>
            <a:ext cx="1584176"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TextBox 13"/>
          <p:cNvSpPr txBox="1"/>
          <p:nvPr/>
        </p:nvSpPr>
        <p:spPr>
          <a:xfrm>
            <a:off x="2210283" y="4547695"/>
            <a:ext cx="1249060" cy="369332"/>
          </a:xfrm>
          <a:prstGeom prst="rect">
            <a:avLst/>
          </a:prstGeom>
          <a:noFill/>
        </p:spPr>
        <p:txBody>
          <a:bodyPr wrap="none" rtlCol="0">
            <a:spAutoFit/>
          </a:bodyPr>
          <a:lstStyle/>
          <a:p>
            <a:r>
              <a:rPr lang="nl-NL" dirty="0" smtClean="0"/>
              <a:t>Consumer</a:t>
            </a:r>
            <a:endParaRPr lang="nl-NL" dirty="0"/>
          </a:p>
        </p:txBody>
      </p:sp>
      <p:sp>
        <p:nvSpPr>
          <p:cNvPr id="15" name="Rectangle 14"/>
          <p:cNvSpPr/>
          <p:nvPr/>
        </p:nvSpPr>
        <p:spPr>
          <a:xfrm>
            <a:off x="503888" y="5064907"/>
            <a:ext cx="1584176"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TextBox 15"/>
          <p:cNvSpPr txBox="1"/>
          <p:nvPr/>
        </p:nvSpPr>
        <p:spPr>
          <a:xfrm>
            <a:off x="2210283" y="4958613"/>
            <a:ext cx="2210862" cy="369332"/>
          </a:xfrm>
          <a:prstGeom prst="rect">
            <a:avLst/>
          </a:prstGeom>
          <a:noFill/>
        </p:spPr>
        <p:txBody>
          <a:bodyPr wrap="none" rtlCol="0">
            <a:spAutoFit/>
          </a:bodyPr>
          <a:lstStyle/>
          <a:p>
            <a:r>
              <a:rPr lang="nl-NL" dirty="0" err="1" smtClean="0"/>
              <a:t>Shipper</a:t>
            </a:r>
            <a:r>
              <a:rPr lang="nl-NL" dirty="0" smtClean="0"/>
              <a:t> (</a:t>
            </a:r>
            <a:r>
              <a:rPr lang="nl-NL" dirty="0" err="1" smtClean="0"/>
              <a:t>CocaCola</a:t>
            </a:r>
            <a:r>
              <a:rPr lang="nl-NL" dirty="0" smtClean="0"/>
              <a:t>)</a:t>
            </a:r>
            <a:endParaRPr lang="nl-NL" dirty="0"/>
          </a:p>
        </p:txBody>
      </p:sp>
    </p:spTree>
    <p:extLst>
      <p:ext uri="{BB962C8B-B14F-4D97-AF65-F5344CB8AC3E}">
        <p14:creationId xmlns:p14="http://schemas.microsoft.com/office/powerpoint/2010/main" val="3857531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lowchart: Data 12"/>
          <p:cNvSpPr/>
          <p:nvPr/>
        </p:nvSpPr>
        <p:spPr>
          <a:xfrm>
            <a:off x="2843808" y="3516976"/>
            <a:ext cx="2520280" cy="216024"/>
          </a:xfrm>
          <a:prstGeom prst="flowChartInputOutp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Flowchart: Data 13"/>
          <p:cNvSpPr/>
          <p:nvPr/>
        </p:nvSpPr>
        <p:spPr>
          <a:xfrm>
            <a:off x="2843808" y="3801016"/>
            <a:ext cx="2520280" cy="216024"/>
          </a:xfrm>
          <a:prstGeom prst="flowChartInputOutp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5" name="Flowchart: Data 14"/>
          <p:cNvSpPr/>
          <p:nvPr/>
        </p:nvSpPr>
        <p:spPr>
          <a:xfrm>
            <a:off x="2843808" y="4085056"/>
            <a:ext cx="2520280" cy="216024"/>
          </a:xfrm>
          <a:prstGeom prst="flowChartInputOutp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Flowchart: Data 15"/>
          <p:cNvSpPr/>
          <p:nvPr/>
        </p:nvSpPr>
        <p:spPr>
          <a:xfrm>
            <a:off x="2843808" y="4369096"/>
            <a:ext cx="2520280" cy="216024"/>
          </a:xfrm>
          <a:prstGeom prst="flowChartInputOutp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7" name="Flowchart: Data 16"/>
          <p:cNvSpPr/>
          <p:nvPr/>
        </p:nvSpPr>
        <p:spPr>
          <a:xfrm>
            <a:off x="2843808" y="4653136"/>
            <a:ext cx="2520280" cy="216024"/>
          </a:xfrm>
          <a:prstGeom prst="flowChartInputOutp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cxnSp>
        <p:nvCxnSpPr>
          <p:cNvPr id="19" name="Straight Connector 18"/>
          <p:cNvCxnSpPr/>
          <p:nvPr/>
        </p:nvCxnSpPr>
        <p:spPr>
          <a:xfrm>
            <a:off x="4103948" y="2492896"/>
            <a:ext cx="0" cy="3024336"/>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750216" y="2492896"/>
            <a:ext cx="1159292" cy="369332"/>
          </a:xfrm>
          <a:prstGeom prst="rect">
            <a:avLst/>
          </a:prstGeom>
          <a:noFill/>
        </p:spPr>
        <p:txBody>
          <a:bodyPr wrap="none" rtlCol="0">
            <a:spAutoFit/>
          </a:bodyPr>
          <a:lstStyle/>
          <a:p>
            <a:r>
              <a:rPr lang="nl-NL" dirty="0" err="1" smtClean="0"/>
              <a:t>Individual</a:t>
            </a:r>
            <a:endParaRPr lang="nl-NL" dirty="0"/>
          </a:p>
        </p:txBody>
      </p:sp>
      <p:sp>
        <p:nvSpPr>
          <p:cNvPr id="21" name="TextBox 20"/>
          <p:cNvSpPr txBox="1"/>
          <p:nvPr/>
        </p:nvSpPr>
        <p:spPr>
          <a:xfrm>
            <a:off x="4203333" y="2489073"/>
            <a:ext cx="1184940" cy="369332"/>
          </a:xfrm>
          <a:prstGeom prst="rect">
            <a:avLst/>
          </a:prstGeom>
          <a:noFill/>
        </p:spPr>
        <p:txBody>
          <a:bodyPr wrap="none" rtlCol="0">
            <a:spAutoFit/>
          </a:bodyPr>
          <a:lstStyle/>
          <a:p>
            <a:r>
              <a:rPr lang="nl-NL" dirty="0" err="1" smtClean="0"/>
              <a:t>Collective</a:t>
            </a:r>
            <a:endParaRPr lang="nl-NL" dirty="0"/>
          </a:p>
        </p:txBody>
      </p:sp>
      <p:sp>
        <p:nvSpPr>
          <p:cNvPr id="24" name="Oval 23"/>
          <p:cNvSpPr/>
          <p:nvPr/>
        </p:nvSpPr>
        <p:spPr>
          <a:xfrm>
            <a:off x="2555776" y="3356992"/>
            <a:ext cx="1548172" cy="1740168"/>
          </a:xfrm>
          <a:prstGeom prst="ellipse">
            <a:avLst/>
          </a:prstGeom>
          <a:solidFill>
            <a:schemeClr val="accent1">
              <a:alpha val="4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4800" b="1" dirty="0" smtClean="0"/>
              <a:t>2</a:t>
            </a:r>
            <a:endParaRPr lang="nl-NL" b="1" dirty="0"/>
          </a:p>
        </p:txBody>
      </p:sp>
      <p:sp>
        <p:nvSpPr>
          <p:cNvPr id="25" name="Oval 24"/>
          <p:cNvSpPr/>
          <p:nvPr/>
        </p:nvSpPr>
        <p:spPr>
          <a:xfrm>
            <a:off x="4103948" y="3733000"/>
            <a:ext cx="1260140" cy="1364104"/>
          </a:xfrm>
          <a:prstGeom prst="ellipse">
            <a:avLst/>
          </a:prstGeom>
          <a:solidFill>
            <a:schemeClr val="accent1">
              <a:alpha val="4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4800" b="1" dirty="0" smtClean="0"/>
              <a:t>3</a:t>
            </a:r>
            <a:endParaRPr lang="nl-NL" b="1" dirty="0"/>
          </a:p>
        </p:txBody>
      </p:sp>
      <p:sp>
        <p:nvSpPr>
          <p:cNvPr id="26" name="TextBox 25"/>
          <p:cNvSpPr txBox="1"/>
          <p:nvPr/>
        </p:nvSpPr>
        <p:spPr>
          <a:xfrm>
            <a:off x="6588224" y="3485472"/>
            <a:ext cx="2483372" cy="1631216"/>
          </a:xfrm>
          <a:prstGeom prst="rect">
            <a:avLst/>
          </a:prstGeom>
          <a:noFill/>
        </p:spPr>
        <p:txBody>
          <a:bodyPr wrap="none" rtlCol="0">
            <a:spAutoFit/>
          </a:bodyPr>
          <a:lstStyle/>
          <a:p>
            <a:pPr marL="342900" indent="-342900">
              <a:buFont typeface="Arial" pitchFamily="34" charset="0"/>
              <a:buChar char="•"/>
            </a:pPr>
            <a:r>
              <a:rPr lang="en-US" sz="2000" dirty="0" smtClean="0"/>
              <a:t>Modes</a:t>
            </a:r>
            <a:endParaRPr lang="en-US" sz="2000" dirty="0"/>
          </a:p>
          <a:p>
            <a:pPr marL="342900" indent="-342900">
              <a:buFont typeface="Arial" pitchFamily="34" charset="0"/>
              <a:buChar char="•"/>
            </a:pPr>
            <a:r>
              <a:rPr lang="en-US" sz="2000" dirty="0" smtClean="0"/>
              <a:t>Fleet assignment</a:t>
            </a:r>
          </a:p>
          <a:p>
            <a:pPr marL="342900" indent="-342900">
              <a:buFont typeface="Arial" pitchFamily="34" charset="0"/>
              <a:buChar char="•"/>
            </a:pPr>
            <a:r>
              <a:rPr lang="en-US" sz="2000" dirty="0" smtClean="0"/>
              <a:t>Scheduling</a:t>
            </a:r>
          </a:p>
          <a:p>
            <a:pPr marL="342900" indent="-342900">
              <a:buFont typeface="Arial" pitchFamily="34" charset="0"/>
              <a:buChar char="•"/>
            </a:pPr>
            <a:r>
              <a:rPr lang="en-US" sz="2000" dirty="0" smtClean="0"/>
              <a:t>Routing</a:t>
            </a:r>
          </a:p>
          <a:p>
            <a:pPr marL="342900" indent="-342900">
              <a:buFont typeface="Arial" pitchFamily="34" charset="0"/>
              <a:buChar char="•"/>
            </a:pPr>
            <a:r>
              <a:rPr lang="en-US" sz="2000" dirty="0" smtClean="0"/>
              <a:t>Delivery</a:t>
            </a:r>
            <a:endParaRPr lang="en-US" sz="2400" dirty="0" smtClean="0"/>
          </a:p>
        </p:txBody>
      </p:sp>
      <p:sp>
        <p:nvSpPr>
          <p:cNvPr id="34" name="Oval 33"/>
          <p:cNvSpPr/>
          <p:nvPr/>
        </p:nvSpPr>
        <p:spPr>
          <a:xfrm>
            <a:off x="4870885" y="3733000"/>
            <a:ext cx="1284325" cy="1392180"/>
          </a:xfrm>
          <a:prstGeom prst="ellipse">
            <a:avLst/>
          </a:prstGeom>
          <a:solidFill>
            <a:schemeClr val="accent1">
              <a:alpha val="4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4800" b="1" dirty="0" smtClean="0"/>
              <a:t>4</a:t>
            </a:r>
            <a:endParaRPr lang="nl-NL" b="1" dirty="0"/>
          </a:p>
        </p:txBody>
      </p:sp>
      <p:sp>
        <p:nvSpPr>
          <p:cNvPr id="35" name="TextBox 34"/>
          <p:cNvSpPr txBox="1"/>
          <p:nvPr/>
        </p:nvSpPr>
        <p:spPr>
          <a:xfrm>
            <a:off x="4870885" y="6056421"/>
            <a:ext cx="1838965" cy="646331"/>
          </a:xfrm>
          <a:prstGeom prst="rect">
            <a:avLst/>
          </a:prstGeom>
          <a:noFill/>
        </p:spPr>
        <p:txBody>
          <a:bodyPr wrap="none" rtlCol="0">
            <a:spAutoFit/>
          </a:bodyPr>
          <a:lstStyle/>
          <a:p>
            <a:r>
              <a:rPr lang="nl-NL" dirty="0"/>
              <a:t>3</a:t>
            </a:r>
            <a:r>
              <a:rPr lang="nl-NL" dirty="0" smtClean="0"/>
              <a:t>: </a:t>
            </a:r>
            <a:r>
              <a:rPr lang="nl-NL" dirty="0" err="1" smtClean="0"/>
              <a:t>asset</a:t>
            </a:r>
            <a:r>
              <a:rPr lang="nl-NL" dirty="0" smtClean="0"/>
              <a:t> </a:t>
            </a:r>
            <a:r>
              <a:rPr lang="nl-NL" dirty="0" err="1" smtClean="0"/>
              <a:t>based</a:t>
            </a:r>
            <a:endParaRPr lang="nl-NL" dirty="0" smtClean="0"/>
          </a:p>
          <a:p>
            <a:r>
              <a:rPr lang="nl-NL" dirty="0" smtClean="0"/>
              <a:t>4: market </a:t>
            </a:r>
            <a:r>
              <a:rPr lang="nl-NL" dirty="0" err="1" smtClean="0"/>
              <a:t>based</a:t>
            </a:r>
            <a:endParaRPr lang="nl-NL" dirty="0"/>
          </a:p>
        </p:txBody>
      </p:sp>
      <p:sp>
        <p:nvSpPr>
          <p:cNvPr id="36" name="Oval 35"/>
          <p:cNvSpPr/>
          <p:nvPr/>
        </p:nvSpPr>
        <p:spPr>
          <a:xfrm>
            <a:off x="2123728" y="2996952"/>
            <a:ext cx="4248472" cy="273630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7" name="Oval 36"/>
          <p:cNvSpPr/>
          <p:nvPr/>
        </p:nvSpPr>
        <p:spPr>
          <a:xfrm>
            <a:off x="2714212" y="4477108"/>
            <a:ext cx="1209716" cy="619996"/>
          </a:xfrm>
          <a:prstGeom prst="ellipse">
            <a:avLst/>
          </a:prstGeom>
          <a:solidFill>
            <a:schemeClr val="accent1">
              <a:alpha val="4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4800" b="1" dirty="0" smtClean="0"/>
              <a:t>1</a:t>
            </a:r>
            <a:endParaRPr lang="nl-NL" b="1" dirty="0"/>
          </a:p>
        </p:txBody>
      </p:sp>
      <p:sp>
        <p:nvSpPr>
          <p:cNvPr id="3" name="TextBox 2"/>
          <p:cNvSpPr txBox="1"/>
          <p:nvPr/>
        </p:nvSpPr>
        <p:spPr>
          <a:xfrm>
            <a:off x="4333908" y="5332566"/>
            <a:ext cx="800219" cy="369332"/>
          </a:xfrm>
          <a:prstGeom prst="rect">
            <a:avLst/>
          </a:prstGeom>
          <a:noFill/>
        </p:spPr>
        <p:txBody>
          <a:bodyPr wrap="none" rtlCol="0">
            <a:spAutoFit/>
          </a:bodyPr>
          <a:lstStyle/>
          <a:p>
            <a:r>
              <a:rPr lang="en-GB" b="1" dirty="0" smtClean="0"/>
              <a:t>SOTL</a:t>
            </a:r>
            <a:endParaRPr lang="en-GB" b="1" dirty="0"/>
          </a:p>
        </p:txBody>
      </p:sp>
    </p:spTree>
    <p:extLst>
      <p:ext uri="{BB962C8B-B14F-4D97-AF65-F5344CB8AC3E}">
        <p14:creationId xmlns:p14="http://schemas.microsoft.com/office/powerpoint/2010/main" val="1298288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15362" name="Title 29"/>
          <p:cNvSpPr>
            <a:spLocks noGrp="1"/>
          </p:cNvSpPr>
          <p:nvPr>
            <p:ph type="title"/>
          </p:nvPr>
        </p:nvSpPr>
        <p:spPr>
          <a:xfrm>
            <a:off x="1042988" y="-3175"/>
            <a:ext cx="5832475" cy="274638"/>
          </a:xfrm>
        </p:spPr>
        <p:txBody>
          <a:bodyPr wrap="none"/>
          <a:lstStyle/>
          <a:p>
            <a:pPr algn="l"/>
            <a:r>
              <a:rPr lang="en-GB" sz="1600" dirty="0" smtClean="0">
                <a:solidFill>
                  <a:srgbClr val="002060"/>
                </a:solidFill>
              </a:rPr>
              <a:t>Adaptive tour planning system </a:t>
            </a:r>
          </a:p>
        </p:txBody>
      </p:sp>
      <p:sp>
        <p:nvSpPr>
          <p:cNvPr id="34" name="TextBox 33"/>
          <p:cNvSpPr txBox="1"/>
          <p:nvPr/>
        </p:nvSpPr>
        <p:spPr>
          <a:xfrm>
            <a:off x="2849816" y="904273"/>
            <a:ext cx="4278213" cy="288147"/>
          </a:xfrm>
          <a:prstGeom prst="rect">
            <a:avLst/>
          </a:prstGeom>
          <a:noFill/>
          <a:effectLst>
            <a:outerShdw blurRad="50800" dist="38100" dir="5400000" sx="112000" sy="112000" algn="t" rotWithShape="0">
              <a:schemeClr val="tx1">
                <a:lumMod val="95000"/>
                <a:lumOff val="5000"/>
                <a:alpha val="52000"/>
              </a:schemeClr>
            </a:outerShdw>
          </a:effectLst>
        </p:spPr>
        <p:txBody>
          <a:bodyPr wrap="none" lIns="36000" tIns="36000" rIns="36000" bIns="36000">
            <a:spAutoFit/>
          </a:bodyPr>
          <a:lstStyle/>
          <a:p>
            <a:pPr fontAlgn="auto">
              <a:spcBef>
                <a:spcPts val="0"/>
              </a:spcBef>
              <a:spcAft>
                <a:spcPts val="0"/>
              </a:spcAft>
              <a:defRPr/>
            </a:pPr>
            <a:r>
              <a:rPr lang="en-GB" sz="1400" dirty="0" smtClean="0">
                <a:latin typeface="+mn-lt"/>
              </a:rPr>
              <a:t>Better vehicle capacity utilization for  (individual</a:t>
            </a:r>
            <a:r>
              <a:rPr lang="en-GB" sz="1400" dirty="0">
                <a:latin typeface="+mn-lt"/>
              </a:rPr>
              <a:t>)</a:t>
            </a:r>
            <a:r>
              <a:rPr lang="en-GB" sz="1400" dirty="0" smtClean="0">
                <a:latin typeface="+mn-lt"/>
              </a:rPr>
              <a:t> carriers</a:t>
            </a:r>
            <a:endParaRPr lang="en-GB" sz="1400" dirty="0">
              <a:latin typeface="+mn-lt"/>
            </a:endParaRPr>
          </a:p>
        </p:txBody>
      </p:sp>
      <p:sp>
        <p:nvSpPr>
          <p:cNvPr id="35" name="TextBox 34"/>
          <p:cNvSpPr txBox="1"/>
          <p:nvPr/>
        </p:nvSpPr>
        <p:spPr>
          <a:xfrm>
            <a:off x="2810236" y="1192420"/>
            <a:ext cx="3776602" cy="288147"/>
          </a:xfrm>
          <a:prstGeom prst="rect">
            <a:avLst/>
          </a:prstGeom>
          <a:noFill/>
          <a:effectLst>
            <a:outerShdw blurRad="50800" dist="38100" dir="5400000" sx="112000" sy="112000" algn="t" rotWithShape="0">
              <a:schemeClr val="tx1">
                <a:lumMod val="95000"/>
                <a:lumOff val="5000"/>
                <a:alpha val="52000"/>
              </a:schemeClr>
            </a:outerShdw>
          </a:effectLst>
        </p:spPr>
        <p:txBody>
          <a:bodyPr wrap="none" lIns="36000" tIns="36000" rIns="36000" bIns="36000">
            <a:spAutoFit/>
          </a:bodyPr>
          <a:lstStyle/>
          <a:p>
            <a:pPr fontAlgn="auto">
              <a:spcBef>
                <a:spcPts val="0"/>
              </a:spcBef>
              <a:spcAft>
                <a:spcPts val="0"/>
              </a:spcAft>
              <a:defRPr/>
            </a:pPr>
            <a:r>
              <a:rPr lang="en-GB" sz="1400" dirty="0" smtClean="0">
                <a:latin typeface="+mn-lt"/>
              </a:rPr>
              <a:t>Reduction of waiting times for (individual) carriers</a:t>
            </a:r>
          </a:p>
        </p:txBody>
      </p:sp>
      <p:sp>
        <p:nvSpPr>
          <p:cNvPr id="36" name="TextBox 35"/>
          <p:cNvSpPr txBox="1"/>
          <p:nvPr/>
        </p:nvSpPr>
        <p:spPr>
          <a:xfrm>
            <a:off x="2474788" y="2358014"/>
            <a:ext cx="2263624" cy="288147"/>
          </a:xfrm>
          <a:prstGeom prst="rect">
            <a:avLst/>
          </a:prstGeom>
          <a:noFill/>
          <a:effectLst>
            <a:outerShdw blurRad="50800" dist="38100" dir="5400000" sx="112000" sy="112000" algn="t" rotWithShape="0">
              <a:schemeClr val="tx1">
                <a:lumMod val="95000"/>
                <a:lumOff val="5000"/>
                <a:alpha val="52000"/>
              </a:schemeClr>
            </a:outerShdw>
          </a:effectLst>
        </p:spPr>
        <p:txBody>
          <a:bodyPr wrap="none" lIns="36000" tIns="36000" rIns="36000" bIns="36000">
            <a:spAutoFit/>
          </a:bodyPr>
          <a:lstStyle/>
          <a:p>
            <a:pPr fontAlgn="auto">
              <a:spcBef>
                <a:spcPts val="0"/>
              </a:spcBef>
              <a:spcAft>
                <a:spcPts val="0"/>
              </a:spcAft>
              <a:defRPr/>
            </a:pPr>
            <a:r>
              <a:rPr lang="en-GB" sz="1400" dirty="0" smtClean="0">
                <a:latin typeface="+mn-lt"/>
              </a:rPr>
              <a:t>On-board systems for carriers </a:t>
            </a:r>
            <a:endParaRPr lang="en-GB" sz="1400" dirty="0">
              <a:latin typeface="+mn-lt"/>
            </a:endParaRPr>
          </a:p>
        </p:txBody>
      </p:sp>
      <p:sp>
        <p:nvSpPr>
          <p:cNvPr id="39" name="TextBox 38"/>
          <p:cNvSpPr txBox="1"/>
          <p:nvPr/>
        </p:nvSpPr>
        <p:spPr>
          <a:xfrm>
            <a:off x="3431781" y="6115053"/>
            <a:ext cx="2088127" cy="288147"/>
          </a:xfrm>
          <a:prstGeom prst="rect">
            <a:avLst/>
          </a:prstGeom>
          <a:noFill/>
          <a:effectLst>
            <a:outerShdw blurRad="50800" dist="38100" dir="5400000" sx="112000" sy="112000" algn="t" rotWithShape="0">
              <a:schemeClr val="tx1">
                <a:lumMod val="95000"/>
                <a:lumOff val="5000"/>
                <a:alpha val="52000"/>
              </a:schemeClr>
            </a:outerShdw>
          </a:effectLst>
        </p:spPr>
        <p:txBody>
          <a:bodyPr wrap="none" lIns="36000" tIns="36000" rIns="36000" bIns="36000">
            <a:spAutoFit/>
          </a:bodyPr>
          <a:lstStyle/>
          <a:p>
            <a:pPr algn="ctr" fontAlgn="auto">
              <a:spcBef>
                <a:spcPts val="0"/>
              </a:spcBef>
              <a:spcAft>
                <a:spcPts val="0"/>
              </a:spcAft>
              <a:defRPr/>
            </a:pPr>
            <a:r>
              <a:rPr lang="en-GB" sz="1400" dirty="0" smtClean="0">
                <a:latin typeface="+mn-lt"/>
              </a:rPr>
              <a:t>Planning systems </a:t>
            </a:r>
            <a:r>
              <a:rPr lang="en-GB" sz="1400" dirty="0">
                <a:latin typeface="+mn-lt"/>
              </a:rPr>
              <a:t>p</a:t>
            </a:r>
            <a:r>
              <a:rPr lang="en-GB" sz="1400" dirty="0" smtClean="0">
                <a:latin typeface="+mn-lt"/>
              </a:rPr>
              <a:t>roviders </a:t>
            </a:r>
          </a:p>
        </p:txBody>
      </p:sp>
      <p:sp>
        <p:nvSpPr>
          <p:cNvPr id="40" name="TextBox 39"/>
          <p:cNvSpPr txBox="1"/>
          <p:nvPr/>
        </p:nvSpPr>
        <p:spPr>
          <a:xfrm>
            <a:off x="5654229" y="5296395"/>
            <a:ext cx="3308150" cy="288147"/>
          </a:xfrm>
          <a:prstGeom prst="rect">
            <a:avLst/>
          </a:prstGeom>
          <a:noFill/>
          <a:effectLst>
            <a:outerShdw blurRad="50800" dist="38100" dir="5400000" sx="112000" sy="112000" algn="t" rotWithShape="0">
              <a:schemeClr val="tx1">
                <a:lumMod val="95000"/>
                <a:lumOff val="5000"/>
                <a:alpha val="52000"/>
              </a:schemeClr>
            </a:outerShdw>
          </a:effectLst>
        </p:spPr>
        <p:txBody>
          <a:bodyPr wrap="square" lIns="36000" tIns="36000" rIns="36000" bIns="36000">
            <a:spAutoFit/>
          </a:bodyPr>
          <a:lstStyle/>
          <a:p>
            <a:pPr algn="ctr" fontAlgn="auto">
              <a:spcBef>
                <a:spcPts val="0"/>
              </a:spcBef>
              <a:spcAft>
                <a:spcPts val="0"/>
              </a:spcAft>
              <a:defRPr/>
            </a:pPr>
            <a:r>
              <a:rPr lang="en-GB" sz="1400" dirty="0" smtClean="0">
                <a:latin typeface="+mn-lt"/>
              </a:rPr>
              <a:t>Regional</a:t>
            </a:r>
            <a:r>
              <a:rPr lang="en-GB" sz="1400" dirty="0" smtClean="0">
                <a:latin typeface="+mn-lt"/>
              </a:rPr>
              <a:t> </a:t>
            </a:r>
            <a:r>
              <a:rPr lang="en-GB" sz="1400" dirty="0" smtClean="0">
                <a:latin typeface="+mn-lt"/>
              </a:rPr>
              <a:t>logistics providers /</a:t>
            </a:r>
            <a:r>
              <a:rPr lang="en-GB" sz="1400" dirty="0" smtClean="0">
                <a:latin typeface="+mn-lt"/>
              </a:rPr>
              <a:t>individual</a:t>
            </a:r>
            <a:endParaRPr lang="en-GB" sz="1400" dirty="0" smtClean="0">
              <a:latin typeface="+mn-lt"/>
            </a:endParaRPr>
          </a:p>
        </p:txBody>
      </p:sp>
      <p:sp>
        <p:nvSpPr>
          <p:cNvPr id="41" name="TextBox 40"/>
          <p:cNvSpPr txBox="1"/>
          <p:nvPr/>
        </p:nvSpPr>
        <p:spPr>
          <a:xfrm>
            <a:off x="2808023" y="5807164"/>
            <a:ext cx="2154619" cy="288147"/>
          </a:xfrm>
          <a:prstGeom prst="rect">
            <a:avLst/>
          </a:prstGeom>
          <a:noFill/>
          <a:effectLst>
            <a:outerShdw blurRad="50800" dist="38100" dir="5400000" sx="112000" sy="112000" algn="t" rotWithShape="0">
              <a:schemeClr val="tx1">
                <a:lumMod val="95000"/>
                <a:lumOff val="5000"/>
                <a:alpha val="52000"/>
              </a:schemeClr>
            </a:outerShdw>
          </a:effectLst>
        </p:spPr>
        <p:txBody>
          <a:bodyPr wrap="none" lIns="36000" tIns="36000" rIns="36000" bIns="36000">
            <a:spAutoFit/>
          </a:bodyPr>
          <a:lstStyle/>
          <a:p>
            <a:pPr algn="ctr" fontAlgn="auto">
              <a:spcBef>
                <a:spcPts val="0"/>
              </a:spcBef>
              <a:spcAft>
                <a:spcPts val="0"/>
              </a:spcAft>
              <a:defRPr/>
            </a:pPr>
            <a:r>
              <a:rPr lang="en-GB" sz="1400" dirty="0">
                <a:latin typeface="+mn-lt"/>
              </a:rPr>
              <a:t>On-board systems providers </a:t>
            </a:r>
          </a:p>
        </p:txBody>
      </p:sp>
      <p:sp>
        <p:nvSpPr>
          <p:cNvPr id="341" name="TextBox 340"/>
          <p:cNvSpPr txBox="1"/>
          <p:nvPr/>
        </p:nvSpPr>
        <p:spPr>
          <a:xfrm>
            <a:off x="625756" y="5282696"/>
            <a:ext cx="4201272" cy="503590"/>
          </a:xfrm>
          <a:prstGeom prst="rect">
            <a:avLst/>
          </a:prstGeom>
          <a:noFill/>
          <a:effectLst>
            <a:outerShdw blurRad="50800" dist="38100" dir="5400000" sx="112000" sy="112000" algn="t" rotWithShape="0">
              <a:schemeClr val="tx1">
                <a:lumMod val="95000"/>
                <a:lumOff val="5000"/>
                <a:alpha val="52000"/>
              </a:schemeClr>
            </a:outerShdw>
          </a:effectLst>
        </p:spPr>
        <p:txBody>
          <a:bodyPr wrap="square" lIns="36000" tIns="36000" rIns="36000" bIns="36000">
            <a:spAutoFit/>
          </a:bodyPr>
          <a:lstStyle/>
          <a:p>
            <a:pPr algn="ctr" fontAlgn="auto">
              <a:spcBef>
                <a:spcPts val="0"/>
              </a:spcBef>
              <a:spcAft>
                <a:spcPts val="0"/>
              </a:spcAft>
              <a:defRPr/>
            </a:pPr>
            <a:r>
              <a:rPr lang="en-GB" sz="1400" dirty="0">
                <a:latin typeface="+mn-lt"/>
              </a:rPr>
              <a:t>Universities (e.g., </a:t>
            </a:r>
            <a:r>
              <a:rPr lang="en-GB" sz="1400" dirty="0" err="1" smtClean="0">
                <a:latin typeface="+mn-lt"/>
              </a:rPr>
              <a:t>TUDelft</a:t>
            </a:r>
            <a:r>
              <a:rPr lang="en-GB" sz="1400" dirty="0" smtClean="0">
                <a:latin typeface="+mn-lt"/>
              </a:rPr>
              <a:t>, </a:t>
            </a:r>
            <a:r>
              <a:rPr lang="en-GB" sz="1400" dirty="0" err="1" smtClean="0">
                <a:latin typeface="+mn-lt"/>
              </a:rPr>
              <a:t>Utwente</a:t>
            </a:r>
            <a:r>
              <a:rPr lang="en-GB" sz="1400" dirty="0" smtClean="0">
                <a:latin typeface="+mn-lt"/>
              </a:rPr>
              <a:t>, </a:t>
            </a:r>
            <a:r>
              <a:rPr lang="en-GB" sz="1400" dirty="0" err="1" smtClean="0">
                <a:latin typeface="+mn-lt"/>
              </a:rPr>
              <a:t>Uni</a:t>
            </a:r>
            <a:r>
              <a:rPr lang="en-GB" sz="1400" dirty="0" smtClean="0">
                <a:latin typeface="+mn-lt"/>
              </a:rPr>
              <a:t> </a:t>
            </a:r>
            <a:r>
              <a:rPr lang="en-GB" sz="1400" dirty="0">
                <a:latin typeface="+mn-lt"/>
              </a:rPr>
              <a:t>Bremen)</a:t>
            </a:r>
          </a:p>
          <a:p>
            <a:pPr algn="ctr" fontAlgn="auto">
              <a:spcBef>
                <a:spcPts val="0"/>
              </a:spcBef>
              <a:spcAft>
                <a:spcPts val="0"/>
              </a:spcAft>
              <a:defRPr/>
            </a:pPr>
            <a:r>
              <a:rPr lang="en-GB" sz="1400" dirty="0">
                <a:latin typeface="+mn-lt"/>
              </a:rPr>
              <a:t> &amp; Research Institutes (e.g., </a:t>
            </a:r>
            <a:r>
              <a:rPr lang="en-GB" sz="1400" dirty="0" smtClean="0">
                <a:latin typeface="+mn-lt"/>
              </a:rPr>
              <a:t>TNO, CRC637)</a:t>
            </a:r>
            <a:endParaRPr lang="en-GB" sz="1400" dirty="0">
              <a:latin typeface="+mn-lt"/>
            </a:endParaRPr>
          </a:p>
        </p:txBody>
      </p:sp>
      <p:sp>
        <p:nvSpPr>
          <p:cNvPr id="58" name="TextBox 57"/>
          <p:cNvSpPr txBox="1"/>
          <p:nvPr/>
        </p:nvSpPr>
        <p:spPr>
          <a:xfrm>
            <a:off x="3937068" y="3006311"/>
            <a:ext cx="1602687" cy="288147"/>
          </a:xfrm>
          <a:prstGeom prst="rect">
            <a:avLst/>
          </a:prstGeom>
          <a:noFill/>
          <a:effectLst>
            <a:outerShdw blurRad="50800" dist="38100" dir="5400000" sx="112000" sy="112000" algn="t" rotWithShape="0">
              <a:schemeClr val="tx1">
                <a:lumMod val="95000"/>
                <a:lumOff val="5000"/>
                <a:alpha val="52000"/>
              </a:schemeClr>
            </a:outerShdw>
          </a:effectLst>
        </p:spPr>
        <p:txBody>
          <a:bodyPr wrap="square" lIns="36000" tIns="36000" rIns="36000" bIns="36000">
            <a:spAutoFit/>
          </a:bodyPr>
          <a:lstStyle/>
          <a:p>
            <a:pPr algn="ctr" fontAlgn="auto">
              <a:spcBef>
                <a:spcPts val="0"/>
              </a:spcBef>
              <a:spcAft>
                <a:spcPts val="0"/>
              </a:spcAft>
              <a:defRPr/>
            </a:pPr>
            <a:r>
              <a:rPr lang="en-GB" sz="1400" dirty="0" smtClean="0">
                <a:latin typeface="+mn-lt"/>
              </a:rPr>
              <a:t>Dynamic planning</a:t>
            </a:r>
            <a:endParaRPr lang="en-GB" sz="1400" dirty="0">
              <a:latin typeface="+mn-lt"/>
            </a:endParaRPr>
          </a:p>
        </p:txBody>
      </p:sp>
      <p:sp>
        <p:nvSpPr>
          <p:cNvPr id="123" name="TextBox 122"/>
          <p:cNvSpPr txBox="1"/>
          <p:nvPr/>
        </p:nvSpPr>
        <p:spPr>
          <a:xfrm>
            <a:off x="3672161" y="4244082"/>
            <a:ext cx="1316762" cy="288147"/>
          </a:xfrm>
          <a:prstGeom prst="rect">
            <a:avLst/>
          </a:prstGeom>
          <a:noFill/>
          <a:effectLst>
            <a:outerShdw blurRad="50800" dist="38100" dir="5400000" sx="112000" sy="112000" algn="t" rotWithShape="0">
              <a:schemeClr val="tx1">
                <a:lumMod val="95000"/>
                <a:lumOff val="5000"/>
                <a:alpha val="52000"/>
              </a:schemeClr>
            </a:outerShdw>
          </a:effectLst>
        </p:spPr>
        <p:txBody>
          <a:bodyPr wrap="none" lIns="36000" tIns="36000" rIns="36000" bIns="36000">
            <a:spAutoFit/>
          </a:bodyPr>
          <a:lstStyle/>
          <a:p>
            <a:pPr fontAlgn="auto">
              <a:spcBef>
                <a:spcPts val="0"/>
              </a:spcBef>
              <a:spcAft>
                <a:spcPts val="0"/>
              </a:spcAft>
              <a:defRPr/>
            </a:pPr>
            <a:r>
              <a:rPr lang="en-GB" sz="1400" dirty="0" smtClean="0">
                <a:latin typeface="+mn-lt"/>
              </a:rPr>
              <a:t>Cloud computing</a:t>
            </a:r>
            <a:endParaRPr lang="en-GB" sz="1400" dirty="0">
              <a:latin typeface="+mn-lt"/>
            </a:endParaRPr>
          </a:p>
        </p:txBody>
      </p:sp>
      <p:sp>
        <p:nvSpPr>
          <p:cNvPr id="297" name="TextBox 296"/>
          <p:cNvSpPr txBox="1"/>
          <p:nvPr/>
        </p:nvSpPr>
        <p:spPr>
          <a:xfrm>
            <a:off x="1403648" y="4647386"/>
            <a:ext cx="1608123" cy="288147"/>
          </a:xfrm>
          <a:prstGeom prst="rect">
            <a:avLst/>
          </a:prstGeom>
          <a:noFill/>
          <a:effectLst>
            <a:outerShdw blurRad="50800" dist="38100" dir="5400000" sx="112000" sy="112000" algn="t" rotWithShape="0">
              <a:schemeClr val="tx1">
                <a:lumMod val="95000"/>
                <a:lumOff val="5000"/>
                <a:alpha val="52000"/>
              </a:schemeClr>
            </a:outerShdw>
          </a:effectLst>
        </p:spPr>
        <p:txBody>
          <a:bodyPr wrap="none" lIns="36000" tIns="36000" rIns="36000" bIns="36000">
            <a:spAutoFit/>
          </a:bodyPr>
          <a:lstStyle/>
          <a:p>
            <a:pPr fontAlgn="auto">
              <a:spcBef>
                <a:spcPts val="0"/>
              </a:spcBef>
              <a:spcAft>
                <a:spcPts val="0"/>
              </a:spcAft>
              <a:defRPr/>
            </a:pPr>
            <a:r>
              <a:rPr lang="en-GB" sz="1400" dirty="0" smtClean="0">
                <a:latin typeface="+mn-lt"/>
              </a:rPr>
              <a:t>Artificial Intelligence</a:t>
            </a:r>
            <a:endParaRPr lang="en-GB" sz="1400" dirty="0">
              <a:latin typeface="+mn-lt"/>
            </a:endParaRPr>
          </a:p>
        </p:txBody>
      </p:sp>
      <p:sp>
        <p:nvSpPr>
          <p:cNvPr id="301" name="TextBox 300"/>
          <p:cNvSpPr txBox="1"/>
          <p:nvPr/>
        </p:nvSpPr>
        <p:spPr>
          <a:xfrm>
            <a:off x="1592777" y="3562209"/>
            <a:ext cx="3234251" cy="288147"/>
          </a:xfrm>
          <a:prstGeom prst="rect">
            <a:avLst/>
          </a:prstGeom>
          <a:noFill/>
          <a:effectLst>
            <a:outerShdw blurRad="50800" dist="38100" dir="5400000" sx="112000" sy="112000" algn="t" rotWithShape="0">
              <a:schemeClr val="tx1">
                <a:lumMod val="95000"/>
                <a:lumOff val="5000"/>
                <a:alpha val="52000"/>
              </a:schemeClr>
            </a:outerShdw>
          </a:effectLst>
        </p:spPr>
        <p:txBody>
          <a:bodyPr wrap="square" lIns="36000" tIns="36000" rIns="36000" bIns="36000">
            <a:spAutoFit/>
          </a:bodyPr>
          <a:lstStyle/>
          <a:p>
            <a:pPr algn="ctr" fontAlgn="auto">
              <a:spcBef>
                <a:spcPts val="0"/>
              </a:spcBef>
              <a:spcAft>
                <a:spcPts val="0"/>
              </a:spcAft>
              <a:defRPr/>
            </a:pPr>
            <a:r>
              <a:rPr lang="en-GB" sz="1400" dirty="0" smtClean="0">
                <a:latin typeface="+mn-lt"/>
              </a:rPr>
              <a:t>Agent-based technology  for carriers</a:t>
            </a:r>
            <a:endParaRPr lang="en-GB" sz="1400" dirty="0">
              <a:latin typeface="+mn-lt"/>
            </a:endParaRPr>
          </a:p>
        </p:txBody>
      </p:sp>
      <p:sp>
        <p:nvSpPr>
          <p:cNvPr id="37" name="TextBox 36"/>
          <p:cNvSpPr txBox="1"/>
          <p:nvPr/>
        </p:nvSpPr>
        <p:spPr>
          <a:xfrm>
            <a:off x="5747887" y="5729054"/>
            <a:ext cx="2760284" cy="503590"/>
          </a:xfrm>
          <a:prstGeom prst="rect">
            <a:avLst/>
          </a:prstGeom>
          <a:noFill/>
          <a:effectLst>
            <a:outerShdw blurRad="50800" dist="38100" dir="5400000" sx="112000" sy="112000" algn="t" rotWithShape="0">
              <a:schemeClr val="tx1">
                <a:lumMod val="95000"/>
                <a:lumOff val="5000"/>
                <a:alpha val="52000"/>
              </a:schemeClr>
            </a:outerShdw>
          </a:effectLst>
        </p:spPr>
        <p:txBody>
          <a:bodyPr wrap="square" lIns="36000" tIns="36000" rIns="36000" bIns="36000">
            <a:spAutoFit/>
          </a:bodyPr>
          <a:lstStyle/>
          <a:p>
            <a:pPr algn="ctr" fontAlgn="auto">
              <a:spcBef>
                <a:spcPts val="0"/>
              </a:spcBef>
              <a:spcAft>
                <a:spcPts val="0"/>
              </a:spcAft>
              <a:defRPr/>
            </a:pPr>
            <a:r>
              <a:rPr lang="en-GB" sz="1400" dirty="0" smtClean="0">
                <a:latin typeface="+mn-lt"/>
              </a:rPr>
              <a:t>Global </a:t>
            </a:r>
            <a:r>
              <a:rPr lang="en-GB" sz="1400" dirty="0" smtClean="0">
                <a:latin typeface="+mn-lt"/>
              </a:rPr>
              <a:t>Integrators/individual</a:t>
            </a:r>
            <a:endParaRPr lang="en-GB" sz="1400" dirty="0" smtClean="0">
              <a:latin typeface="+mn-lt"/>
            </a:endParaRPr>
          </a:p>
          <a:p>
            <a:pPr algn="ctr" fontAlgn="auto">
              <a:spcBef>
                <a:spcPts val="0"/>
              </a:spcBef>
              <a:spcAft>
                <a:spcPts val="0"/>
              </a:spcAft>
              <a:defRPr/>
            </a:pPr>
            <a:r>
              <a:rPr lang="en-GB" sz="1400" dirty="0" smtClean="0">
                <a:latin typeface="+mn-lt"/>
              </a:rPr>
              <a:t>(e.g., DHL, K&amp;N, UPS)</a:t>
            </a:r>
            <a:endParaRPr lang="en-GB" sz="1400" dirty="0">
              <a:latin typeface="+mn-lt"/>
            </a:endParaRPr>
          </a:p>
        </p:txBody>
      </p:sp>
      <p:sp>
        <p:nvSpPr>
          <p:cNvPr id="46" name="Rectangle 45"/>
          <p:cNvSpPr/>
          <p:nvPr/>
        </p:nvSpPr>
        <p:spPr>
          <a:xfrm>
            <a:off x="6166499" y="342738"/>
            <a:ext cx="2948001" cy="307777"/>
          </a:xfrm>
          <a:prstGeom prst="rect">
            <a:avLst/>
          </a:prstGeom>
        </p:spPr>
        <p:txBody>
          <a:bodyPr wrap="square">
            <a:spAutoFit/>
          </a:bodyPr>
          <a:lstStyle/>
          <a:p>
            <a:pPr fontAlgn="auto">
              <a:spcBef>
                <a:spcPts val="0"/>
              </a:spcBef>
              <a:spcAft>
                <a:spcPts val="0"/>
              </a:spcAft>
              <a:defRPr/>
            </a:pPr>
            <a:r>
              <a:rPr lang="en-GB" sz="1400" dirty="0" smtClean="0">
                <a:latin typeface="+mn-lt"/>
              </a:rPr>
              <a:t>Shorter </a:t>
            </a:r>
            <a:r>
              <a:rPr lang="en-GB" sz="1400" dirty="0">
                <a:latin typeface="+mn-lt"/>
              </a:rPr>
              <a:t>delivery </a:t>
            </a:r>
            <a:r>
              <a:rPr lang="en-GB" sz="1400" dirty="0" smtClean="0">
                <a:latin typeface="+mn-lt"/>
              </a:rPr>
              <a:t>times for consumers</a:t>
            </a:r>
            <a:endParaRPr lang="en-GB" sz="1400" dirty="0">
              <a:latin typeface="+mn-lt"/>
            </a:endParaRPr>
          </a:p>
        </p:txBody>
      </p:sp>
      <p:sp>
        <p:nvSpPr>
          <p:cNvPr id="66" name="Rectangle 65"/>
          <p:cNvSpPr/>
          <p:nvPr/>
        </p:nvSpPr>
        <p:spPr>
          <a:xfrm>
            <a:off x="3823393" y="603531"/>
            <a:ext cx="5291107" cy="307777"/>
          </a:xfrm>
          <a:prstGeom prst="rect">
            <a:avLst/>
          </a:prstGeom>
        </p:spPr>
        <p:txBody>
          <a:bodyPr wrap="square">
            <a:spAutoFit/>
          </a:bodyPr>
          <a:lstStyle/>
          <a:p>
            <a:pPr fontAlgn="auto">
              <a:spcBef>
                <a:spcPts val="0"/>
              </a:spcBef>
              <a:spcAft>
                <a:spcPts val="0"/>
              </a:spcAft>
              <a:defRPr/>
            </a:pPr>
            <a:r>
              <a:rPr lang="en-GB" sz="1400" dirty="0" smtClean="0">
                <a:latin typeface="+mn-lt"/>
              </a:rPr>
              <a:t>Increased responsiveness  &amp; flexibility of tours for (individual) carriers</a:t>
            </a:r>
            <a:endParaRPr lang="en-GB" sz="1400" dirty="0">
              <a:latin typeface="+mn-lt"/>
            </a:endParaRPr>
          </a:p>
        </p:txBody>
      </p:sp>
      <p:cxnSp>
        <p:nvCxnSpPr>
          <p:cNvPr id="69" name="Straight Arrow Connector 68"/>
          <p:cNvCxnSpPr/>
          <p:nvPr/>
        </p:nvCxnSpPr>
        <p:spPr>
          <a:xfrm>
            <a:off x="7308304" y="1048346"/>
            <a:ext cx="0" cy="424804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74" name="TextBox 73"/>
          <p:cNvSpPr txBox="1"/>
          <p:nvPr/>
        </p:nvSpPr>
        <p:spPr>
          <a:xfrm>
            <a:off x="3807527" y="1813524"/>
            <a:ext cx="3142903" cy="288147"/>
          </a:xfrm>
          <a:prstGeom prst="rect">
            <a:avLst/>
          </a:prstGeom>
          <a:noFill/>
          <a:effectLst>
            <a:outerShdw blurRad="50800" dist="38100" dir="5400000" sx="112000" sy="112000" algn="t" rotWithShape="0">
              <a:schemeClr val="tx1">
                <a:lumMod val="95000"/>
                <a:lumOff val="5000"/>
                <a:alpha val="52000"/>
              </a:schemeClr>
            </a:outerShdw>
          </a:effectLst>
        </p:spPr>
        <p:txBody>
          <a:bodyPr wrap="none" lIns="36000" tIns="36000" rIns="36000" bIns="36000">
            <a:spAutoFit/>
          </a:bodyPr>
          <a:lstStyle/>
          <a:p>
            <a:pPr fontAlgn="auto">
              <a:spcBef>
                <a:spcPts val="0"/>
              </a:spcBef>
              <a:spcAft>
                <a:spcPts val="0"/>
              </a:spcAft>
              <a:defRPr/>
            </a:pPr>
            <a:r>
              <a:rPr lang="en-GB" sz="1400" dirty="0" smtClean="0">
                <a:latin typeface="+mn-lt"/>
              </a:rPr>
              <a:t>Planning tools for tour planning providers </a:t>
            </a:r>
            <a:endParaRPr lang="en-GB" sz="1400" dirty="0">
              <a:latin typeface="+mn-lt"/>
            </a:endParaRPr>
          </a:p>
        </p:txBody>
      </p:sp>
      <p:sp>
        <p:nvSpPr>
          <p:cNvPr id="80" name="TextBox 79"/>
          <p:cNvSpPr txBox="1"/>
          <p:nvPr/>
        </p:nvSpPr>
        <p:spPr>
          <a:xfrm>
            <a:off x="3597039" y="4662129"/>
            <a:ext cx="1649545" cy="288147"/>
          </a:xfrm>
          <a:prstGeom prst="rect">
            <a:avLst/>
          </a:prstGeom>
          <a:noFill/>
          <a:effectLst>
            <a:outerShdw blurRad="50800" dist="38100" dir="5400000" sx="112000" sy="112000" algn="t" rotWithShape="0">
              <a:schemeClr val="tx1">
                <a:lumMod val="95000"/>
                <a:lumOff val="5000"/>
                <a:alpha val="52000"/>
              </a:schemeClr>
            </a:outerShdw>
          </a:effectLst>
        </p:spPr>
        <p:txBody>
          <a:bodyPr wrap="none" lIns="36000" tIns="36000" rIns="36000" bIns="36000">
            <a:spAutoFit/>
          </a:bodyPr>
          <a:lstStyle/>
          <a:p>
            <a:pPr fontAlgn="auto">
              <a:spcBef>
                <a:spcPts val="0"/>
              </a:spcBef>
              <a:spcAft>
                <a:spcPts val="0"/>
              </a:spcAft>
              <a:defRPr/>
            </a:pPr>
            <a:r>
              <a:rPr lang="en-GB" sz="1400" dirty="0" smtClean="0">
                <a:latin typeface="+mn-lt"/>
              </a:rPr>
              <a:t>Web 2.0 technologies</a:t>
            </a:r>
            <a:endParaRPr lang="en-GB" sz="1400" dirty="0">
              <a:latin typeface="+mn-lt"/>
            </a:endParaRPr>
          </a:p>
        </p:txBody>
      </p:sp>
      <p:cxnSp>
        <p:nvCxnSpPr>
          <p:cNvPr id="83" name="Straight Arrow Connector 82"/>
          <p:cNvCxnSpPr/>
          <p:nvPr/>
        </p:nvCxnSpPr>
        <p:spPr>
          <a:xfrm flipV="1">
            <a:off x="2353886" y="3861181"/>
            <a:ext cx="241804" cy="71657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4" name="Straight Arrow Connector 83"/>
          <p:cNvCxnSpPr/>
          <p:nvPr/>
        </p:nvCxnSpPr>
        <p:spPr>
          <a:xfrm flipV="1">
            <a:off x="4577635" y="3418186"/>
            <a:ext cx="241804" cy="71657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5" name="Straight Arrow Connector 84"/>
          <p:cNvCxnSpPr/>
          <p:nvPr/>
        </p:nvCxnSpPr>
        <p:spPr>
          <a:xfrm flipV="1">
            <a:off x="4988923" y="2101671"/>
            <a:ext cx="241804" cy="71657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6" name="Straight Arrow Connector 85"/>
          <p:cNvCxnSpPr/>
          <p:nvPr/>
        </p:nvCxnSpPr>
        <p:spPr>
          <a:xfrm flipV="1">
            <a:off x="2769967" y="2670599"/>
            <a:ext cx="241804" cy="71657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088191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179388" y="188913"/>
            <a:ext cx="8229600" cy="380480"/>
          </a:xfrm>
        </p:spPr>
        <p:txBody>
          <a:bodyPr lIns="36000" tIns="36000" rIns="36000" bIns="36000" anchor="t">
            <a:spAutoFit/>
          </a:bodyPr>
          <a:lstStyle/>
          <a:p>
            <a:pPr algn="l"/>
            <a:r>
              <a:rPr lang="en-GB" sz="2000" dirty="0"/>
              <a:t>Adaptive tour planning system</a:t>
            </a:r>
            <a:endParaRPr lang="en-GB" sz="2000" dirty="0" smtClean="0"/>
          </a:p>
        </p:txBody>
      </p:sp>
      <p:graphicFrame>
        <p:nvGraphicFramePr>
          <p:cNvPr id="5" name="Table 4"/>
          <p:cNvGraphicFramePr>
            <a:graphicFrameLocks noGrp="1"/>
          </p:cNvGraphicFramePr>
          <p:nvPr>
            <p:extLst>
              <p:ext uri="{D42A27DB-BD31-4B8C-83A1-F6EECF244321}">
                <p14:modId xmlns:p14="http://schemas.microsoft.com/office/powerpoint/2010/main" val="514367240"/>
              </p:ext>
            </p:extLst>
          </p:nvPr>
        </p:nvGraphicFramePr>
        <p:xfrm>
          <a:off x="250825" y="692150"/>
          <a:ext cx="8712968" cy="5904656"/>
        </p:xfrm>
        <a:graphic>
          <a:graphicData uri="http://schemas.openxmlformats.org/drawingml/2006/table">
            <a:tbl>
              <a:tblPr firstRow="1" bandRow="1">
                <a:tableStyleId>{69CF1AB2-1976-4502-BF36-3FF5EA218861}</a:tableStyleId>
              </a:tblPr>
              <a:tblGrid>
                <a:gridCol w="2390284"/>
                <a:gridCol w="6322684"/>
              </a:tblGrid>
              <a:tr h="738082">
                <a:tc>
                  <a:txBody>
                    <a:bodyPr/>
                    <a:lstStyle/>
                    <a:p>
                      <a:r>
                        <a:rPr lang="en-GB" sz="1400" dirty="0" smtClean="0">
                          <a:solidFill>
                            <a:srgbClr val="FF0000"/>
                          </a:solidFill>
                        </a:rPr>
                        <a:t>Obstacle</a:t>
                      </a:r>
                      <a:endParaRPr lang="en-GB" sz="1400" dirty="0">
                        <a:solidFill>
                          <a:srgbClr val="FF0000"/>
                        </a:solidFill>
                      </a:endParaRPr>
                    </a:p>
                  </a:txBody>
                  <a:tcPr/>
                </a:tc>
                <a:tc>
                  <a:txBody>
                    <a:bodyPr/>
                    <a:lstStyle/>
                    <a:p>
                      <a:r>
                        <a:rPr lang="en-GB" sz="1400" dirty="0" smtClean="0"/>
                        <a:t>Mitigation by SOAS principle(s)</a:t>
                      </a:r>
                      <a:endParaRPr lang="en-GB" sz="1400" dirty="0"/>
                    </a:p>
                  </a:txBody>
                  <a:tcPr/>
                </a:tc>
              </a:tr>
              <a:tr h="738082">
                <a:tc>
                  <a:txBody>
                    <a:bodyPr/>
                    <a:lstStyle/>
                    <a:p>
                      <a:r>
                        <a:rPr lang="en-GB" sz="1400" dirty="0" smtClean="0"/>
                        <a:t>Interoperability</a:t>
                      </a:r>
                      <a:r>
                        <a:rPr lang="en-GB" sz="1400" baseline="0" dirty="0" smtClean="0"/>
                        <a:t> issues</a:t>
                      </a:r>
                      <a:endParaRPr lang="en-GB"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latin typeface="+mn-lt"/>
                          <a:ea typeface="Calibri"/>
                          <a:cs typeface="Times New Roman"/>
                        </a:rPr>
                        <a:t>Availability of information to improve real time decision making and governance models to coordinate the level and amount of data sharing, based on pre-specified agreements</a:t>
                      </a:r>
                      <a:endParaRPr lang="en-GB" sz="1400" dirty="0"/>
                    </a:p>
                  </a:txBody>
                  <a:tcPr/>
                </a:tc>
              </a:tr>
              <a:tr h="738082">
                <a:tc>
                  <a:txBody>
                    <a:bodyPr/>
                    <a:lstStyle/>
                    <a:p>
                      <a:r>
                        <a:rPr lang="en-GB" sz="1400" dirty="0" smtClean="0"/>
                        <a:t>Costs </a:t>
                      </a:r>
                      <a:endParaRPr lang="en-GB" sz="1400" dirty="0"/>
                    </a:p>
                  </a:txBody>
                  <a:tcPr/>
                </a:tc>
                <a:tc>
                  <a:txBody>
                    <a:bodyPr/>
                    <a:lstStyle/>
                    <a:p>
                      <a:pPr marL="0" lvl="0" indent="0" algn="just">
                        <a:lnSpc>
                          <a:spcPct val="115000"/>
                        </a:lnSpc>
                        <a:spcAft>
                          <a:spcPts val="0"/>
                        </a:spcAft>
                        <a:buFont typeface="Calibri"/>
                        <a:buNone/>
                      </a:pPr>
                      <a:r>
                        <a:rPr lang="en-GB" sz="1400" dirty="0" smtClean="0">
                          <a:effectLst/>
                          <a:latin typeface="+mn-lt"/>
                          <a:ea typeface="Calibri"/>
                          <a:cs typeface="Times New Roman"/>
                        </a:rPr>
                        <a:t>High transaction costs, difficulty of coordination and risk of information leakage with central planning</a:t>
                      </a:r>
                      <a:endParaRPr lang="nl-NL" sz="1400" dirty="0" smtClean="0">
                        <a:effectLst/>
                        <a:latin typeface="+mn-lt"/>
                        <a:ea typeface="Calibri"/>
                        <a:cs typeface="Times New Roman"/>
                      </a:endParaRPr>
                    </a:p>
                  </a:txBody>
                  <a:tcPr/>
                </a:tc>
              </a:tr>
              <a:tr h="738082">
                <a:tc>
                  <a:txBody>
                    <a:bodyPr/>
                    <a:lstStyle/>
                    <a:p>
                      <a:r>
                        <a:rPr lang="en-GB" sz="1400" dirty="0" smtClean="0"/>
                        <a:t>Data sharing</a:t>
                      </a:r>
                      <a:endParaRPr lang="en-GB"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latin typeface="+mn-lt"/>
                          <a:ea typeface="Calibri"/>
                          <a:cs typeface="Times New Roman"/>
                        </a:rPr>
                        <a:t>Willingness to share information</a:t>
                      </a:r>
                      <a:endParaRPr lang="nl-NL" sz="1400" dirty="0" smtClean="0">
                        <a:effectLst/>
                        <a:latin typeface="+mn-lt"/>
                        <a:ea typeface="Calibri"/>
                        <a:cs typeface="Times New Roman"/>
                      </a:endParaRPr>
                    </a:p>
                    <a:p>
                      <a:endParaRPr lang="en-GB" sz="1400" dirty="0"/>
                    </a:p>
                  </a:txBody>
                  <a:tcPr/>
                </a:tc>
              </a:tr>
              <a:tr h="738082">
                <a:tc>
                  <a:txBody>
                    <a:bodyPr/>
                    <a:lstStyle/>
                    <a:p>
                      <a:r>
                        <a:rPr lang="en-GB" sz="1400" dirty="0" smtClean="0"/>
                        <a:t>Agent-based</a:t>
                      </a:r>
                      <a:r>
                        <a:rPr lang="en-GB" sz="1400" baseline="0" dirty="0" smtClean="0"/>
                        <a:t> technology</a:t>
                      </a:r>
                      <a:endParaRPr lang="en-GB"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latin typeface="+mn-lt"/>
                          <a:ea typeface="Calibri"/>
                          <a:cs typeface="Times New Roman"/>
                        </a:rPr>
                        <a:t>Distribution of intelligence to nodes (moving nodes and nodes at fixed locations)</a:t>
                      </a:r>
                      <a:endParaRPr lang="nl-NL" sz="1400" dirty="0" smtClean="0">
                        <a:effectLst/>
                        <a:latin typeface="+mn-lt"/>
                        <a:ea typeface="Calibri"/>
                        <a:cs typeface="Times New Roman"/>
                      </a:endParaRPr>
                    </a:p>
                    <a:p>
                      <a:endParaRPr lang="en-GB" sz="1400" dirty="0"/>
                    </a:p>
                  </a:txBody>
                  <a:tcPr/>
                </a:tc>
              </a:tr>
              <a:tr h="738082">
                <a:tc>
                  <a:txBody>
                    <a:bodyPr/>
                    <a:lstStyle/>
                    <a:p>
                      <a:r>
                        <a:rPr lang="en-GB" sz="1400" dirty="0" smtClean="0"/>
                        <a:t>Sensors issues</a:t>
                      </a:r>
                      <a:endParaRPr lang="en-GB"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latin typeface="+mn-lt"/>
                          <a:ea typeface="Calibri"/>
                          <a:cs typeface="Times New Roman"/>
                        </a:rPr>
                        <a:t>On board computers (or apps on smart devices) acting as sensors for creating location awareness </a:t>
                      </a:r>
                      <a:r>
                        <a:rPr lang="en-GB" sz="1400" dirty="0" smtClean="0">
                          <a:effectLst/>
                          <a:latin typeface="+mn-lt"/>
                          <a:ea typeface="Calibri"/>
                          <a:cs typeface="Times New Roman"/>
                        </a:rPr>
                        <a:t>   </a:t>
                      </a:r>
                      <a:endParaRPr lang="nl-NL" sz="1400" dirty="0" smtClean="0">
                        <a:effectLst/>
                        <a:latin typeface="+mn-lt"/>
                        <a:ea typeface="Calibri"/>
                        <a:cs typeface="Times New Roman"/>
                      </a:endParaRPr>
                    </a:p>
                    <a:p>
                      <a:endParaRPr lang="en-GB" sz="1400" dirty="0"/>
                    </a:p>
                  </a:txBody>
                  <a:tcPr/>
                </a:tc>
              </a:tr>
              <a:tr h="738082">
                <a:tc>
                  <a:txBody>
                    <a:bodyPr/>
                    <a:lstStyle/>
                    <a:p>
                      <a:endParaRPr lang="en-GB" sz="1400"/>
                    </a:p>
                  </a:txBody>
                  <a:tcPr/>
                </a:tc>
                <a:tc>
                  <a:txBody>
                    <a:bodyPr/>
                    <a:lstStyle/>
                    <a:p>
                      <a:endParaRPr lang="en-GB" sz="1400"/>
                    </a:p>
                  </a:txBody>
                  <a:tcPr/>
                </a:tc>
              </a:tr>
              <a:tr h="738082">
                <a:tc>
                  <a:txBody>
                    <a:bodyPr/>
                    <a:lstStyle/>
                    <a:p>
                      <a:endParaRPr lang="en-GB" sz="1400" dirty="0"/>
                    </a:p>
                  </a:txBody>
                  <a:tcPr/>
                </a:tc>
                <a:tc>
                  <a:txBody>
                    <a:bodyPr/>
                    <a:lstStyle/>
                    <a:p>
                      <a:endParaRPr lang="en-GB" sz="1400" dirty="0"/>
                    </a:p>
                  </a:txBody>
                  <a:tcPr/>
                </a:tc>
              </a:tr>
            </a:tbl>
          </a:graphicData>
        </a:graphic>
      </p:graphicFrame>
    </p:spTree>
    <p:extLst>
      <p:ext uri="{BB962C8B-B14F-4D97-AF65-F5344CB8AC3E}">
        <p14:creationId xmlns:p14="http://schemas.microsoft.com/office/powerpoint/2010/main" val="42627026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15362" name="Title 29"/>
          <p:cNvSpPr>
            <a:spLocks noGrp="1"/>
          </p:cNvSpPr>
          <p:nvPr>
            <p:ph type="title"/>
          </p:nvPr>
        </p:nvSpPr>
        <p:spPr>
          <a:xfrm>
            <a:off x="1042988" y="-3175"/>
            <a:ext cx="5832475" cy="274638"/>
          </a:xfrm>
        </p:spPr>
        <p:txBody>
          <a:bodyPr wrap="none"/>
          <a:lstStyle/>
          <a:p>
            <a:pPr algn="l"/>
            <a:r>
              <a:rPr lang="en-GB" sz="1600" dirty="0" smtClean="0">
                <a:solidFill>
                  <a:srgbClr val="002060"/>
                </a:solidFill>
              </a:rPr>
              <a:t>Self-organizing parcel delivery system  </a:t>
            </a:r>
          </a:p>
        </p:txBody>
      </p:sp>
      <p:sp>
        <p:nvSpPr>
          <p:cNvPr id="31" name="TextBox 30"/>
          <p:cNvSpPr txBox="1"/>
          <p:nvPr/>
        </p:nvSpPr>
        <p:spPr>
          <a:xfrm>
            <a:off x="3620571" y="1905661"/>
            <a:ext cx="1413839" cy="288147"/>
          </a:xfrm>
          <a:prstGeom prst="rect">
            <a:avLst/>
          </a:prstGeom>
          <a:noFill/>
          <a:effectLst>
            <a:outerShdw blurRad="50800" dist="38100" dir="5400000" sx="112000" sy="112000" algn="t" rotWithShape="0">
              <a:schemeClr val="tx1">
                <a:lumMod val="95000"/>
                <a:lumOff val="5000"/>
                <a:alpha val="52000"/>
              </a:schemeClr>
            </a:outerShdw>
          </a:effectLst>
        </p:spPr>
        <p:txBody>
          <a:bodyPr wrap="none" lIns="36000" tIns="36000" rIns="36000" bIns="36000">
            <a:spAutoFit/>
          </a:bodyPr>
          <a:lstStyle/>
          <a:p>
            <a:pPr fontAlgn="auto">
              <a:spcBef>
                <a:spcPts val="0"/>
              </a:spcBef>
              <a:spcAft>
                <a:spcPts val="0"/>
              </a:spcAft>
              <a:defRPr/>
            </a:pPr>
            <a:r>
              <a:rPr lang="en-GB" sz="1400" dirty="0" smtClean="0">
                <a:latin typeface="+mn-lt"/>
              </a:rPr>
              <a:t>Container services</a:t>
            </a:r>
            <a:endParaRPr lang="en-GB" sz="1400" dirty="0">
              <a:latin typeface="+mn-lt"/>
            </a:endParaRPr>
          </a:p>
        </p:txBody>
      </p:sp>
      <p:sp>
        <p:nvSpPr>
          <p:cNvPr id="33" name="TextBox 32"/>
          <p:cNvSpPr txBox="1"/>
          <p:nvPr/>
        </p:nvSpPr>
        <p:spPr>
          <a:xfrm>
            <a:off x="5860433" y="437876"/>
            <a:ext cx="3199346" cy="288147"/>
          </a:xfrm>
          <a:prstGeom prst="rect">
            <a:avLst/>
          </a:prstGeom>
          <a:noFill/>
          <a:effectLst>
            <a:outerShdw blurRad="50800" dist="38100" dir="5400000" sx="112000" sy="112000" algn="t" rotWithShape="0">
              <a:schemeClr val="tx1">
                <a:lumMod val="95000"/>
                <a:lumOff val="5000"/>
                <a:alpha val="52000"/>
              </a:schemeClr>
            </a:outerShdw>
          </a:effectLst>
        </p:spPr>
        <p:txBody>
          <a:bodyPr wrap="square" lIns="36000" tIns="36000" rIns="36000" bIns="36000">
            <a:spAutoFit/>
          </a:bodyPr>
          <a:lstStyle/>
          <a:p>
            <a:pPr fontAlgn="auto">
              <a:spcBef>
                <a:spcPts val="0"/>
              </a:spcBef>
              <a:spcAft>
                <a:spcPts val="0"/>
              </a:spcAft>
              <a:defRPr/>
            </a:pPr>
            <a:r>
              <a:rPr lang="en-GB" sz="1400" dirty="0" smtClean="0">
                <a:latin typeface="+mn-lt"/>
              </a:rPr>
              <a:t>Customised parcel delivery for customers</a:t>
            </a:r>
            <a:endParaRPr lang="en-GB" sz="1400" dirty="0">
              <a:latin typeface="+mn-lt"/>
            </a:endParaRPr>
          </a:p>
        </p:txBody>
      </p:sp>
      <p:sp>
        <p:nvSpPr>
          <p:cNvPr id="34" name="TextBox 33"/>
          <p:cNvSpPr txBox="1"/>
          <p:nvPr/>
        </p:nvSpPr>
        <p:spPr>
          <a:xfrm>
            <a:off x="4730147" y="876910"/>
            <a:ext cx="4047446" cy="288147"/>
          </a:xfrm>
          <a:prstGeom prst="rect">
            <a:avLst/>
          </a:prstGeom>
          <a:noFill/>
          <a:effectLst>
            <a:outerShdw blurRad="50800" dist="38100" dir="5400000" sx="112000" sy="112000" algn="t" rotWithShape="0">
              <a:schemeClr val="tx1">
                <a:lumMod val="95000"/>
                <a:lumOff val="5000"/>
                <a:alpha val="52000"/>
              </a:schemeClr>
            </a:outerShdw>
          </a:effectLst>
        </p:spPr>
        <p:txBody>
          <a:bodyPr wrap="none" lIns="36000" tIns="36000" rIns="36000" bIns="36000">
            <a:spAutoFit/>
          </a:bodyPr>
          <a:lstStyle/>
          <a:p>
            <a:pPr fontAlgn="auto">
              <a:spcBef>
                <a:spcPts val="0"/>
              </a:spcBef>
              <a:spcAft>
                <a:spcPts val="0"/>
              </a:spcAft>
              <a:defRPr/>
            </a:pPr>
            <a:r>
              <a:rPr lang="en-GB" sz="1400" dirty="0" smtClean="0">
                <a:latin typeface="+mn-lt"/>
              </a:rPr>
              <a:t>Increased robustness for (individual) global integrators</a:t>
            </a:r>
            <a:endParaRPr lang="en-GB" sz="1400" dirty="0">
              <a:latin typeface="+mn-lt"/>
            </a:endParaRPr>
          </a:p>
        </p:txBody>
      </p:sp>
      <p:sp>
        <p:nvSpPr>
          <p:cNvPr id="35" name="TextBox 34"/>
          <p:cNvSpPr txBox="1"/>
          <p:nvPr/>
        </p:nvSpPr>
        <p:spPr>
          <a:xfrm>
            <a:off x="2843808" y="1227545"/>
            <a:ext cx="5527594" cy="288147"/>
          </a:xfrm>
          <a:prstGeom prst="rect">
            <a:avLst/>
          </a:prstGeom>
          <a:noFill/>
          <a:effectLst>
            <a:outerShdw blurRad="50800" dist="38100" dir="5400000" sx="112000" sy="112000" algn="t" rotWithShape="0">
              <a:schemeClr val="tx1">
                <a:lumMod val="95000"/>
                <a:lumOff val="5000"/>
                <a:alpha val="52000"/>
              </a:schemeClr>
            </a:outerShdw>
          </a:effectLst>
        </p:spPr>
        <p:txBody>
          <a:bodyPr wrap="none" lIns="36000" tIns="36000" rIns="36000" bIns="36000">
            <a:spAutoFit/>
          </a:bodyPr>
          <a:lstStyle/>
          <a:p>
            <a:pPr fontAlgn="auto">
              <a:spcBef>
                <a:spcPts val="0"/>
              </a:spcBef>
              <a:spcAft>
                <a:spcPts val="0"/>
              </a:spcAft>
              <a:defRPr/>
            </a:pPr>
            <a:r>
              <a:rPr lang="en-GB" sz="1400" dirty="0" smtClean="0">
                <a:latin typeface="+mn-lt"/>
              </a:rPr>
              <a:t>Increased responsiveness and flexibility for </a:t>
            </a:r>
            <a:r>
              <a:rPr lang="en-GB" sz="1400" dirty="0">
                <a:latin typeface="+mn-lt"/>
              </a:rPr>
              <a:t>(individual) global integrators</a:t>
            </a:r>
          </a:p>
        </p:txBody>
      </p:sp>
      <p:sp>
        <p:nvSpPr>
          <p:cNvPr id="36" name="TextBox 35"/>
          <p:cNvSpPr txBox="1"/>
          <p:nvPr/>
        </p:nvSpPr>
        <p:spPr>
          <a:xfrm>
            <a:off x="5338487" y="2125043"/>
            <a:ext cx="2830766" cy="288147"/>
          </a:xfrm>
          <a:prstGeom prst="rect">
            <a:avLst/>
          </a:prstGeom>
          <a:noFill/>
          <a:effectLst>
            <a:outerShdw blurRad="50800" dist="38100" dir="5400000" sx="112000" sy="112000" algn="t" rotWithShape="0">
              <a:schemeClr val="tx1">
                <a:lumMod val="95000"/>
                <a:lumOff val="5000"/>
                <a:alpha val="52000"/>
              </a:schemeClr>
            </a:outerShdw>
          </a:effectLst>
        </p:spPr>
        <p:txBody>
          <a:bodyPr wrap="none" lIns="36000" tIns="36000" rIns="36000" bIns="36000">
            <a:spAutoFit/>
          </a:bodyPr>
          <a:lstStyle/>
          <a:p>
            <a:pPr fontAlgn="auto">
              <a:spcBef>
                <a:spcPts val="0"/>
              </a:spcBef>
              <a:spcAft>
                <a:spcPts val="0"/>
              </a:spcAft>
              <a:defRPr/>
            </a:pPr>
            <a:r>
              <a:rPr lang="en-GB" sz="1400" dirty="0" smtClean="0">
                <a:latin typeface="+mn-lt"/>
              </a:rPr>
              <a:t>Quality control &amp; security for customs</a:t>
            </a:r>
            <a:endParaRPr lang="en-GB" sz="1400" dirty="0">
              <a:latin typeface="+mn-lt"/>
            </a:endParaRPr>
          </a:p>
        </p:txBody>
      </p:sp>
      <p:sp>
        <p:nvSpPr>
          <p:cNvPr id="37" name="TextBox 36"/>
          <p:cNvSpPr txBox="1"/>
          <p:nvPr/>
        </p:nvSpPr>
        <p:spPr>
          <a:xfrm>
            <a:off x="3286697" y="2183948"/>
            <a:ext cx="1138701" cy="288147"/>
          </a:xfrm>
          <a:prstGeom prst="rect">
            <a:avLst/>
          </a:prstGeom>
          <a:noFill/>
          <a:effectLst>
            <a:outerShdw blurRad="50800" dist="38100" dir="5400000" sx="112000" sy="112000" algn="t" rotWithShape="0">
              <a:schemeClr val="tx1">
                <a:lumMod val="95000"/>
                <a:lumOff val="5000"/>
                <a:alpha val="52000"/>
              </a:schemeClr>
            </a:outerShdw>
          </a:effectLst>
        </p:spPr>
        <p:txBody>
          <a:bodyPr wrap="none" lIns="36000" tIns="36000" rIns="36000" bIns="36000">
            <a:spAutoFit/>
          </a:bodyPr>
          <a:lstStyle/>
          <a:p>
            <a:pPr fontAlgn="auto">
              <a:spcBef>
                <a:spcPts val="0"/>
              </a:spcBef>
              <a:spcAft>
                <a:spcPts val="0"/>
              </a:spcAft>
              <a:defRPr/>
            </a:pPr>
            <a:r>
              <a:rPr lang="en-GB" sz="1400" dirty="0" smtClean="0">
                <a:latin typeface="+mn-lt"/>
              </a:rPr>
              <a:t>Parcel services</a:t>
            </a:r>
            <a:endParaRPr lang="en-GB" sz="1400" dirty="0">
              <a:latin typeface="+mn-lt"/>
            </a:endParaRPr>
          </a:p>
        </p:txBody>
      </p:sp>
      <p:sp>
        <p:nvSpPr>
          <p:cNvPr id="38" name="TextBox 37"/>
          <p:cNvSpPr txBox="1"/>
          <p:nvPr/>
        </p:nvSpPr>
        <p:spPr>
          <a:xfrm>
            <a:off x="5881986" y="1826529"/>
            <a:ext cx="1967519" cy="288147"/>
          </a:xfrm>
          <a:prstGeom prst="rect">
            <a:avLst/>
          </a:prstGeom>
          <a:noFill/>
          <a:effectLst>
            <a:outerShdw blurRad="50800" dist="38100" dir="5400000" sx="112000" sy="112000" algn="t" rotWithShape="0">
              <a:schemeClr val="tx1">
                <a:lumMod val="95000"/>
                <a:lumOff val="5000"/>
                <a:alpha val="52000"/>
              </a:schemeClr>
            </a:outerShdw>
          </a:effectLst>
        </p:spPr>
        <p:txBody>
          <a:bodyPr wrap="square" lIns="36000" tIns="36000" rIns="36000" bIns="36000">
            <a:spAutoFit/>
          </a:bodyPr>
          <a:lstStyle/>
          <a:p>
            <a:pPr fontAlgn="auto">
              <a:spcBef>
                <a:spcPts val="0"/>
              </a:spcBef>
              <a:spcAft>
                <a:spcPts val="0"/>
              </a:spcAft>
              <a:defRPr/>
            </a:pPr>
            <a:r>
              <a:rPr lang="en-GB" sz="1400" dirty="0" smtClean="0">
                <a:latin typeface="+mn-lt"/>
              </a:rPr>
              <a:t>E-commerce (B2B &amp; B2C)</a:t>
            </a:r>
            <a:endParaRPr lang="en-GB" sz="1400" dirty="0">
              <a:latin typeface="+mn-lt"/>
            </a:endParaRPr>
          </a:p>
        </p:txBody>
      </p:sp>
      <p:sp>
        <p:nvSpPr>
          <p:cNvPr id="39" name="TextBox 38"/>
          <p:cNvSpPr txBox="1"/>
          <p:nvPr/>
        </p:nvSpPr>
        <p:spPr>
          <a:xfrm>
            <a:off x="6549084" y="5474815"/>
            <a:ext cx="2590416" cy="503590"/>
          </a:xfrm>
          <a:prstGeom prst="rect">
            <a:avLst/>
          </a:prstGeom>
          <a:noFill/>
          <a:effectLst>
            <a:outerShdw blurRad="50800" dist="38100" dir="5400000" sx="112000" sy="112000" algn="t" rotWithShape="0">
              <a:schemeClr val="tx1">
                <a:lumMod val="95000"/>
                <a:lumOff val="5000"/>
                <a:alpha val="52000"/>
              </a:schemeClr>
            </a:outerShdw>
          </a:effectLst>
        </p:spPr>
        <p:txBody>
          <a:bodyPr wrap="square" lIns="36000" tIns="36000" rIns="36000" bIns="36000">
            <a:spAutoFit/>
          </a:bodyPr>
          <a:lstStyle/>
          <a:p>
            <a:pPr algn="ctr" fontAlgn="auto">
              <a:spcBef>
                <a:spcPts val="0"/>
              </a:spcBef>
              <a:spcAft>
                <a:spcPts val="0"/>
              </a:spcAft>
              <a:defRPr/>
            </a:pPr>
            <a:r>
              <a:rPr lang="en-GB" sz="1400" dirty="0" smtClean="0">
                <a:latin typeface="+mn-lt"/>
              </a:rPr>
              <a:t>Global </a:t>
            </a:r>
            <a:r>
              <a:rPr lang="en-GB" sz="1400" dirty="0" smtClean="0">
                <a:latin typeface="+mn-lt"/>
              </a:rPr>
              <a:t>Integrators/individual </a:t>
            </a:r>
            <a:endParaRPr lang="en-GB" sz="1400" dirty="0" smtClean="0">
              <a:latin typeface="+mn-lt"/>
            </a:endParaRPr>
          </a:p>
          <a:p>
            <a:pPr algn="ctr" fontAlgn="auto">
              <a:spcBef>
                <a:spcPts val="0"/>
              </a:spcBef>
              <a:spcAft>
                <a:spcPts val="0"/>
              </a:spcAft>
              <a:defRPr/>
            </a:pPr>
            <a:r>
              <a:rPr lang="en-GB" sz="1400" dirty="0" smtClean="0">
                <a:latin typeface="+mn-lt"/>
              </a:rPr>
              <a:t>(e.g., DHL, K&amp;N, UPS)</a:t>
            </a:r>
            <a:endParaRPr lang="en-GB" sz="1400" dirty="0">
              <a:latin typeface="+mn-lt"/>
            </a:endParaRPr>
          </a:p>
        </p:txBody>
      </p:sp>
      <p:sp>
        <p:nvSpPr>
          <p:cNvPr id="42" name="TextBox 41"/>
          <p:cNvSpPr txBox="1"/>
          <p:nvPr/>
        </p:nvSpPr>
        <p:spPr>
          <a:xfrm>
            <a:off x="2297151" y="3102986"/>
            <a:ext cx="2215264" cy="288147"/>
          </a:xfrm>
          <a:prstGeom prst="rect">
            <a:avLst/>
          </a:prstGeom>
          <a:noFill/>
          <a:effectLst>
            <a:outerShdw blurRad="50800" dist="38100" dir="5400000" sx="112000" sy="112000" algn="t" rotWithShape="0">
              <a:schemeClr val="tx1">
                <a:lumMod val="95000"/>
                <a:lumOff val="5000"/>
                <a:alpha val="52000"/>
              </a:schemeClr>
            </a:outerShdw>
          </a:effectLst>
        </p:spPr>
        <p:txBody>
          <a:bodyPr wrap="square" lIns="36000" tIns="36000" rIns="36000" bIns="36000">
            <a:spAutoFit/>
          </a:bodyPr>
          <a:lstStyle/>
          <a:p>
            <a:pPr algn="ctr" fontAlgn="auto">
              <a:spcBef>
                <a:spcPts val="0"/>
              </a:spcBef>
              <a:spcAft>
                <a:spcPts val="0"/>
              </a:spcAft>
              <a:defRPr/>
            </a:pPr>
            <a:r>
              <a:rPr lang="en-GB" sz="1400" dirty="0" smtClean="0">
                <a:latin typeface="+mn-lt"/>
              </a:rPr>
              <a:t>RFID technology for parcels</a:t>
            </a:r>
            <a:endParaRPr lang="en-GB" sz="1400" dirty="0">
              <a:latin typeface="+mn-lt"/>
            </a:endParaRPr>
          </a:p>
        </p:txBody>
      </p:sp>
      <p:sp>
        <p:nvSpPr>
          <p:cNvPr id="43" name="TextBox 42"/>
          <p:cNvSpPr txBox="1"/>
          <p:nvPr/>
        </p:nvSpPr>
        <p:spPr>
          <a:xfrm>
            <a:off x="4830981" y="3088563"/>
            <a:ext cx="2952328" cy="288147"/>
          </a:xfrm>
          <a:prstGeom prst="rect">
            <a:avLst/>
          </a:prstGeom>
          <a:noFill/>
          <a:effectLst>
            <a:outerShdw blurRad="50800" dist="38100" dir="5400000" sx="112000" sy="112000" algn="t" rotWithShape="0">
              <a:schemeClr val="tx1">
                <a:lumMod val="95000"/>
                <a:lumOff val="5000"/>
                <a:alpha val="52000"/>
              </a:schemeClr>
            </a:outerShdw>
          </a:effectLst>
        </p:spPr>
        <p:txBody>
          <a:bodyPr wrap="square" lIns="36000" tIns="36000" rIns="36000" bIns="36000">
            <a:spAutoFit/>
          </a:bodyPr>
          <a:lstStyle/>
          <a:p>
            <a:pPr algn="ctr" fontAlgn="auto">
              <a:spcBef>
                <a:spcPts val="0"/>
              </a:spcBef>
              <a:spcAft>
                <a:spcPts val="0"/>
              </a:spcAft>
              <a:defRPr/>
            </a:pPr>
            <a:r>
              <a:rPr lang="en-GB" sz="1400" dirty="0" smtClean="0">
                <a:latin typeface="+mn-lt"/>
              </a:rPr>
              <a:t>URI &amp; semantic web technologies</a:t>
            </a:r>
            <a:endParaRPr lang="en-GB" sz="1400" dirty="0">
              <a:latin typeface="+mn-lt"/>
            </a:endParaRPr>
          </a:p>
        </p:txBody>
      </p:sp>
      <p:sp>
        <p:nvSpPr>
          <p:cNvPr id="44" name="TextBox 43"/>
          <p:cNvSpPr txBox="1"/>
          <p:nvPr/>
        </p:nvSpPr>
        <p:spPr>
          <a:xfrm>
            <a:off x="5102803" y="4518625"/>
            <a:ext cx="1713602" cy="288147"/>
          </a:xfrm>
          <a:prstGeom prst="rect">
            <a:avLst/>
          </a:prstGeom>
          <a:noFill/>
          <a:effectLst>
            <a:outerShdw blurRad="50800" dist="38100" dir="5400000" sx="112000" sy="112000" algn="t" rotWithShape="0">
              <a:schemeClr val="tx1">
                <a:lumMod val="95000"/>
                <a:lumOff val="5000"/>
                <a:alpha val="52000"/>
              </a:schemeClr>
            </a:outerShdw>
          </a:effectLst>
        </p:spPr>
        <p:txBody>
          <a:bodyPr wrap="none" lIns="36000" tIns="36000" rIns="36000" bIns="36000">
            <a:spAutoFit/>
          </a:bodyPr>
          <a:lstStyle/>
          <a:p>
            <a:pPr fontAlgn="auto">
              <a:spcBef>
                <a:spcPts val="0"/>
              </a:spcBef>
              <a:spcAft>
                <a:spcPts val="0"/>
              </a:spcAft>
              <a:defRPr/>
            </a:pPr>
            <a:r>
              <a:rPr lang="en-GB" sz="1400" dirty="0" smtClean="0">
                <a:latin typeface="+mn-lt"/>
              </a:rPr>
              <a:t>Distributed computing</a:t>
            </a:r>
            <a:endParaRPr lang="en-GB" sz="1400" dirty="0">
              <a:latin typeface="+mn-lt"/>
            </a:endParaRPr>
          </a:p>
        </p:txBody>
      </p:sp>
      <p:sp>
        <p:nvSpPr>
          <p:cNvPr id="46" name="TextBox 45"/>
          <p:cNvSpPr txBox="1"/>
          <p:nvPr/>
        </p:nvSpPr>
        <p:spPr>
          <a:xfrm>
            <a:off x="3637446" y="4726774"/>
            <a:ext cx="1608123" cy="288147"/>
          </a:xfrm>
          <a:prstGeom prst="rect">
            <a:avLst/>
          </a:prstGeom>
          <a:noFill/>
          <a:effectLst>
            <a:outerShdw blurRad="50800" dist="38100" dir="5400000" sx="112000" sy="112000" algn="t" rotWithShape="0">
              <a:schemeClr val="tx1">
                <a:lumMod val="95000"/>
                <a:lumOff val="5000"/>
                <a:alpha val="52000"/>
              </a:schemeClr>
            </a:outerShdw>
          </a:effectLst>
        </p:spPr>
        <p:txBody>
          <a:bodyPr wrap="none" lIns="36000" tIns="36000" rIns="36000" bIns="36000">
            <a:spAutoFit/>
          </a:bodyPr>
          <a:lstStyle/>
          <a:p>
            <a:pPr fontAlgn="auto">
              <a:spcBef>
                <a:spcPts val="0"/>
              </a:spcBef>
              <a:spcAft>
                <a:spcPts val="0"/>
              </a:spcAft>
              <a:defRPr/>
            </a:pPr>
            <a:r>
              <a:rPr lang="en-GB" sz="1400" dirty="0" smtClean="0">
                <a:latin typeface="+mn-lt"/>
              </a:rPr>
              <a:t>Artificial Intelligence</a:t>
            </a:r>
            <a:endParaRPr lang="en-GB" sz="1400" dirty="0">
              <a:latin typeface="+mn-lt"/>
            </a:endParaRPr>
          </a:p>
        </p:txBody>
      </p:sp>
      <p:sp>
        <p:nvSpPr>
          <p:cNvPr id="48" name="TextBox 47"/>
          <p:cNvSpPr txBox="1"/>
          <p:nvPr/>
        </p:nvSpPr>
        <p:spPr>
          <a:xfrm>
            <a:off x="3416440" y="3520784"/>
            <a:ext cx="3465868" cy="288147"/>
          </a:xfrm>
          <a:prstGeom prst="rect">
            <a:avLst/>
          </a:prstGeom>
          <a:noFill/>
          <a:effectLst>
            <a:outerShdw blurRad="50800" dist="38100" dir="5400000" sx="112000" sy="112000" algn="t" rotWithShape="0">
              <a:schemeClr val="tx1">
                <a:lumMod val="95000"/>
                <a:lumOff val="5000"/>
                <a:alpha val="52000"/>
              </a:schemeClr>
            </a:outerShdw>
          </a:effectLst>
        </p:spPr>
        <p:txBody>
          <a:bodyPr wrap="square" lIns="36000" tIns="36000" rIns="36000" bIns="36000">
            <a:spAutoFit/>
          </a:bodyPr>
          <a:lstStyle/>
          <a:p>
            <a:pPr algn="ctr" fontAlgn="auto">
              <a:spcBef>
                <a:spcPts val="0"/>
              </a:spcBef>
              <a:spcAft>
                <a:spcPts val="0"/>
              </a:spcAft>
              <a:defRPr/>
            </a:pPr>
            <a:r>
              <a:rPr lang="en-GB" sz="1400" dirty="0" smtClean="0">
                <a:latin typeface="+mn-lt"/>
              </a:rPr>
              <a:t>Algorithms for agent-based parcel routing</a:t>
            </a:r>
            <a:endParaRPr lang="en-GB" sz="1400" dirty="0">
              <a:latin typeface="+mn-lt"/>
            </a:endParaRPr>
          </a:p>
        </p:txBody>
      </p:sp>
      <p:sp>
        <p:nvSpPr>
          <p:cNvPr id="49" name="TextBox 48"/>
          <p:cNvSpPr txBox="1"/>
          <p:nvPr/>
        </p:nvSpPr>
        <p:spPr>
          <a:xfrm>
            <a:off x="1719742" y="4262454"/>
            <a:ext cx="2037023" cy="288147"/>
          </a:xfrm>
          <a:prstGeom prst="rect">
            <a:avLst/>
          </a:prstGeom>
          <a:noFill/>
          <a:effectLst>
            <a:outerShdw blurRad="50800" dist="38100" dir="5400000" sx="112000" sy="112000" algn="t" rotWithShape="0">
              <a:schemeClr val="tx1">
                <a:lumMod val="95000"/>
                <a:lumOff val="5000"/>
                <a:alpha val="52000"/>
              </a:schemeClr>
            </a:outerShdw>
          </a:effectLst>
        </p:spPr>
        <p:txBody>
          <a:bodyPr wrap="none" lIns="36000" tIns="36000" rIns="36000" bIns="36000">
            <a:spAutoFit/>
          </a:bodyPr>
          <a:lstStyle/>
          <a:p>
            <a:pPr fontAlgn="auto">
              <a:spcBef>
                <a:spcPts val="0"/>
              </a:spcBef>
              <a:spcAft>
                <a:spcPts val="0"/>
              </a:spcAft>
              <a:defRPr/>
            </a:pPr>
            <a:r>
              <a:rPr lang="en-GB" sz="1400" dirty="0" smtClean="0">
                <a:latin typeface="+mn-lt"/>
              </a:rPr>
              <a:t>Sensors &amp; sensor networks</a:t>
            </a:r>
            <a:endParaRPr lang="en-GB" sz="1400" dirty="0">
              <a:latin typeface="+mn-lt"/>
            </a:endParaRPr>
          </a:p>
        </p:txBody>
      </p:sp>
      <p:sp>
        <p:nvSpPr>
          <p:cNvPr id="51" name="TextBox 50"/>
          <p:cNvSpPr txBox="1"/>
          <p:nvPr/>
        </p:nvSpPr>
        <p:spPr>
          <a:xfrm>
            <a:off x="739040" y="5421382"/>
            <a:ext cx="2677400" cy="503590"/>
          </a:xfrm>
          <a:prstGeom prst="rect">
            <a:avLst/>
          </a:prstGeom>
          <a:noFill/>
          <a:effectLst>
            <a:outerShdw blurRad="50800" dist="38100" dir="5400000" sx="112000" sy="112000" algn="t" rotWithShape="0">
              <a:schemeClr val="tx1">
                <a:lumMod val="95000"/>
                <a:lumOff val="5000"/>
                <a:alpha val="52000"/>
              </a:schemeClr>
            </a:outerShdw>
          </a:effectLst>
        </p:spPr>
        <p:txBody>
          <a:bodyPr wrap="square" lIns="36000" tIns="36000" rIns="36000" bIns="36000">
            <a:spAutoFit/>
          </a:bodyPr>
          <a:lstStyle/>
          <a:p>
            <a:pPr algn="ctr" fontAlgn="auto">
              <a:spcBef>
                <a:spcPts val="0"/>
              </a:spcBef>
              <a:spcAft>
                <a:spcPts val="0"/>
              </a:spcAft>
              <a:defRPr/>
            </a:pPr>
            <a:r>
              <a:rPr lang="en-GB" sz="1400" dirty="0" smtClean="0">
                <a:latin typeface="+mn-lt"/>
              </a:rPr>
              <a:t>Sensors suppliers  (e.g., ASML, TNO) </a:t>
            </a:r>
          </a:p>
          <a:p>
            <a:pPr algn="ctr" fontAlgn="auto">
              <a:spcBef>
                <a:spcPts val="0"/>
              </a:spcBef>
              <a:spcAft>
                <a:spcPts val="0"/>
              </a:spcAft>
              <a:defRPr/>
            </a:pPr>
            <a:r>
              <a:rPr lang="en-GB" sz="1400" dirty="0" smtClean="0">
                <a:latin typeface="+mn-lt"/>
              </a:rPr>
              <a:t>&amp; sensor  applications developers</a:t>
            </a:r>
            <a:endParaRPr lang="en-GB" sz="1400" dirty="0">
              <a:latin typeface="+mn-lt"/>
            </a:endParaRPr>
          </a:p>
        </p:txBody>
      </p:sp>
      <p:cxnSp>
        <p:nvCxnSpPr>
          <p:cNvPr id="56" name="Straight Arrow Connector 55"/>
          <p:cNvCxnSpPr>
            <a:stCxn id="49" idx="0"/>
            <a:endCxn id="42" idx="2"/>
          </p:cNvCxnSpPr>
          <p:nvPr/>
        </p:nvCxnSpPr>
        <p:spPr>
          <a:xfrm flipV="1">
            <a:off x="2738254" y="3391133"/>
            <a:ext cx="666529" cy="87132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7" name="Straight Arrow Connector 66"/>
          <p:cNvCxnSpPr>
            <a:stCxn id="42" idx="0"/>
            <a:endCxn id="37" idx="2"/>
          </p:cNvCxnSpPr>
          <p:nvPr/>
        </p:nvCxnSpPr>
        <p:spPr>
          <a:xfrm flipV="1">
            <a:off x="3404783" y="2472095"/>
            <a:ext cx="451265" cy="63089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5" name="Straight Arrow Connector 74"/>
          <p:cNvCxnSpPr>
            <a:stCxn id="43" idx="0"/>
            <a:endCxn id="36" idx="2"/>
          </p:cNvCxnSpPr>
          <p:nvPr/>
        </p:nvCxnSpPr>
        <p:spPr>
          <a:xfrm flipV="1">
            <a:off x="6307145" y="2413190"/>
            <a:ext cx="446725" cy="67537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2" name="Straight Arrow Connector 81"/>
          <p:cNvCxnSpPr>
            <a:stCxn id="46" idx="0"/>
            <a:endCxn id="48" idx="2"/>
          </p:cNvCxnSpPr>
          <p:nvPr/>
        </p:nvCxnSpPr>
        <p:spPr>
          <a:xfrm flipV="1">
            <a:off x="4441508" y="3808931"/>
            <a:ext cx="707866" cy="9178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39" name="Straight Arrow Connector 138"/>
          <p:cNvCxnSpPr>
            <a:stCxn id="51" idx="0"/>
            <a:endCxn id="49" idx="2"/>
          </p:cNvCxnSpPr>
          <p:nvPr/>
        </p:nvCxnSpPr>
        <p:spPr>
          <a:xfrm flipV="1">
            <a:off x="2077740" y="4550601"/>
            <a:ext cx="660514" cy="87078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41" name="TextBox 340"/>
          <p:cNvSpPr txBox="1"/>
          <p:nvPr/>
        </p:nvSpPr>
        <p:spPr>
          <a:xfrm>
            <a:off x="2843808" y="5924971"/>
            <a:ext cx="4608511" cy="503590"/>
          </a:xfrm>
          <a:prstGeom prst="rect">
            <a:avLst/>
          </a:prstGeom>
          <a:noFill/>
          <a:effectLst>
            <a:outerShdw blurRad="50800" dist="38100" dir="5400000" sx="112000" sy="112000" algn="t" rotWithShape="0">
              <a:schemeClr val="tx1">
                <a:lumMod val="95000"/>
                <a:lumOff val="5000"/>
                <a:alpha val="52000"/>
              </a:schemeClr>
            </a:outerShdw>
          </a:effectLst>
        </p:spPr>
        <p:txBody>
          <a:bodyPr wrap="square" lIns="36000" tIns="36000" rIns="36000" bIns="36000">
            <a:spAutoFit/>
          </a:bodyPr>
          <a:lstStyle/>
          <a:p>
            <a:pPr algn="ctr" fontAlgn="auto">
              <a:spcBef>
                <a:spcPts val="0"/>
              </a:spcBef>
              <a:spcAft>
                <a:spcPts val="0"/>
              </a:spcAft>
              <a:defRPr/>
            </a:pPr>
            <a:r>
              <a:rPr lang="en-GB" sz="1400" dirty="0" smtClean="0">
                <a:latin typeface="+mn-lt"/>
              </a:rPr>
              <a:t>Universities (e.g., </a:t>
            </a:r>
            <a:r>
              <a:rPr lang="en-GB" sz="1400" dirty="0" err="1" smtClean="0">
                <a:latin typeface="+mn-lt"/>
              </a:rPr>
              <a:t>TUDelft</a:t>
            </a:r>
            <a:r>
              <a:rPr lang="en-GB" sz="1400" dirty="0" smtClean="0">
                <a:latin typeface="+mn-lt"/>
              </a:rPr>
              <a:t>, </a:t>
            </a:r>
            <a:r>
              <a:rPr lang="en-GB" sz="1400" dirty="0" err="1" smtClean="0">
                <a:latin typeface="+mn-lt"/>
              </a:rPr>
              <a:t>UTwente</a:t>
            </a:r>
            <a:r>
              <a:rPr lang="en-GB" sz="1400" dirty="0" smtClean="0">
                <a:latin typeface="+mn-lt"/>
              </a:rPr>
              <a:t>, </a:t>
            </a:r>
            <a:r>
              <a:rPr lang="en-GB" sz="1400" dirty="0" err="1" smtClean="0">
                <a:latin typeface="+mn-lt"/>
              </a:rPr>
              <a:t>Uni</a:t>
            </a:r>
            <a:r>
              <a:rPr lang="en-GB" sz="1400" dirty="0" smtClean="0">
                <a:latin typeface="+mn-lt"/>
              </a:rPr>
              <a:t> Bremen) </a:t>
            </a:r>
          </a:p>
          <a:p>
            <a:pPr algn="ctr" fontAlgn="auto">
              <a:spcBef>
                <a:spcPts val="0"/>
              </a:spcBef>
              <a:spcAft>
                <a:spcPts val="0"/>
              </a:spcAft>
              <a:defRPr/>
            </a:pPr>
            <a:r>
              <a:rPr lang="en-GB" sz="1400" dirty="0" smtClean="0">
                <a:latin typeface="+mn-lt"/>
              </a:rPr>
              <a:t>&amp; Research Institutes (e.g., TNO, CRC637)</a:t>
            </a:r>
            <a:endParaRPr lang="en-GB" sz="1400" dirty="0">
              <a:latin typeface="+mn-lt"/>
            </a:endParaRPr>
          </a:p>
        </p:txBody>
      </p:sp>
      <p:cxnSp>
        <p:nvCxnSpPr>
          <p:cNvPr id="357" name="Straight Arrow Connector 356"/>
          <p:cNvCxnSpPr>
            <a:endCxn id="46" idx="2"/>
          </p:cNvCxnSpPr>
          <p:nvPr/>
        </p:nvCxnSpPr>
        <p:spPr>
          <a:xfrm flipV="1">
            <a:off x="3756765" y="5014921"/>
            <a:ext cx="684743" cy="9197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04" name="TextBox 103"/>
          <p:cNvSpPr txBox="1"/>
          <p:nvPr/>
        </p:nvSpPr>
        <p:spPr>
          <a:xfrm>
            <a:off x="5137110" y="4243606"/>
            <a:ext cx="1696546" cy="288147"/>
          </a:xfrm>
          <a:prstGeom prst="rect">
            <a:avLst/>
          </a:prstGeom>
          <a:noFill/>
          <a:effectLst>
            <a:outerShdw blurRad="50800" dist="38100" dir="5400000" sx="112000" sy="112000" algn="t" rotWithShape="0">
              <a:schemeClr val="tx1">
                <a:lumMod val="95000"/>
                <a:lumOff val="5000"/>
                <a:alpha val="52000"/>
              </a:schemeClr>
            </a:outerShdw>
          </a:effectLst>
        </p:spPr>
        <p:txBody>
          <a:bodyPr wrap="none" lIns="36000" tIns="36000" rIns="36000" bIns="36000">
            <a:spAutoFit/>
          </a:bodyPr>
          <a:lstStyle/>
          <a:p>
            <a:pPr fontAlgn="auto">
              <a:spcBef>
                <a:spcPts val="0"/>
              </a:spcBef>
              <a:spcAft>
                <a:spcPts val="0"/>
              </a:spcAft>
              <a:defRPr/>
            </a:pPr>
            <a:r>
              <a:rPr lang="en-GB" sz="1400" dirty="0" smtClean="0">
                <a:latin typeface="+mn-lt"/>
              </a:rPr>
              <a:t>Ubiquitous computing</a:t>
            </a:r>
          </a:p>
        </p:txBody>
      </p:sp>
      <p:sp>
        <p:nvSpPr>
          <p:cNvPr id="105" name="TextBox 104"/>
          <p:cNvSpPr txBox="1"/>
          <p:nvPr/>
        </p:nvSpPr>
        <p:spPr>
          <a:xfrm>
            <a:off x="5181321" y="3996419"/>
            <a:ext cx="1483552" cy="288147"/>
          </a:xfrm>
          <a:prstGeom prst="rect">
            <a:avLst/>
          </a:prstGeom>
          <a:noFill/>
          <a:effectLst>
            <a:outerShdw blurRad="50800" dist="38100" dir="5400000" sx="112000" sy="112000" algn="t" rotWithShape="0">
              <a:schemeClr val="tx1">
                <a:lumMod val="95000"/>
                <a:lumOff val="5000"/>
                <a:alpha val="52000"/>
              </a:schemeClr>
            </a:outerShdw>
          </a:effectLst>
        </p:spPr>
        <p:txBody>
          <a:bodyPr wrap="square" lIns="36000" tIns="36000" rIns="36000" bIns="36000">
            <a:spAutoFit/>
          </a:bodyPr>
          <a:lstStyle/>
          <a:p>
            <a:pPr fontAlgn="auto">
              <a:spcBef>
                <a:spcPts val="0"/>
              </a:spcBef>
              <a:spcAft>
                <a:spcPts val="0"/>
              </a:spcAft>
              <a:defRPr/>
            </a:pPr>
            <a:r>
              <a:rPr lang="en-GB" sz="1400" dirty="0" smtClean="0">
                <a:latin typeface="+mn-lt"/>
              </a:rPr>
              <a:t>Cloud computing</a:t>
            </a:r>
          </a:p>
        </p:txBody>
      </p:sp>
      <p:cxnSp>
        <p:nvCxnSpPr>
          <p:cNvPr id="168" name="Straight Arrow Connector 167"/>
          <p:cNvCxnSpPr>
            <a:stCxn id="341" idx="0"/>
            <a:endCxn id="44" idx="2"/>
          </p:cNvCxnSpPr>
          <p:nvPr/>
        </p:nvCxnSpPr>
        <p:spPr>
          <a:xfrm flipV="1">
            <a:off x="5148064" y="4806772"/>
            <a:ext cx="811540" cy="111819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73" name="Straight Arrow Connector 172"/>
          <p:cNvCxnSpPr>
            <a:stCxn id="105" idx="0"/>
            <a:endCxn id="43" idx="2"/>
          </p:cNvCxnSpPr>
          <p:nvPr/>
        </p:nvCxnSpPr>
        <p:spPr>
          <a:xfrm flipV="1">
            <a:off x="5923097" y="3376710"/>
            <a:ext cx="384048" cy="61970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2" name="Straight Arrow Connector 51"/>
          <p:cNvCxnSpPr/>
          <p:nvPr/>
        </p:nvCxnSpPr>
        <p:spPr>
          <a:xfrm>
            <a:off x="8404022" y="1318476"/>
            <a:ext cx="0" cy="411646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179388" y="188913"/>
            <a:ext cx="8229600" cy="381000"/>
          </a:xfrm>
        </p:spPr>
        <p:txBody>
          <a:bodyPr lIns="36000" tIns="36000" rIns="36000" bIns="36000" anchor="t">
            <a:spAutoFit/>
          </a:bodyPr>
          <a:lstStyle/>
          <a:p>
            <a:pPr algn="l"/>
            <a:r>
              <a:rPr lang="en-GB" sz="2000" dirty="0" smtClean="0"/>
              <a:t>Self-organizing parcel delivery system</a:t>
            </a:r>
          </a:p>
        </p:txBody>
      </p:sp>
      <p:graphicFrame>
        <p:nvGraphicFramePr>
          <p:cNvPr id="5" name="Table 4"/>
          <p:cNvGraphicFramePr>
            <a:graphicFrameLocks noGrp="1"/>
          </p:cNvGraphicFramePr>
          <p:nvPr>
            <p:extLst>
              <p:ext uri="{D42A27DB-BD31-4B8C-83A1-F6EECF244321}">
                <p14:modId xmlns:p14="http://schemas.microsoft.com/office/powerpoint/2010/main" val="1993946529"/>
              </p:ext>
            </p:extLst>
          </p:nvPr>
        </p:nvGraphicFramePr>
        <p:xfrm>
          <a:off x="250825" y="692150"/>
          <a:ext cx="8712968" cy="5904656"/>
        </p:xfrm>
        <a:graphic>
          <a:graphicData uri="http://schemas.openxmlformats.org/drawingml/2006/table">
            <a:tbl>
              <a:tblPr firstRow="1" bandRow="1">
                <a:tableStyleId>{69CF1AB2-1976-4502-BF36-3FF5EA218861}</a:tableStyleId>
              </a:tblPr>
              <a:tblGrid>
                <a:gridCol w="2390284"/>
                <a:gridCol w="6322684"/>
              </a:tblGrid>
              <a:tr h="738082">
                <a:tc>
                  <a:txBody>
                    <a:bodyPr/>
                    <a:lstStyle/>
                    <a:p>
                      <a:r>
                        <a:rPr lang="en-GB" sz="1400" dirty="0" smtClean="0">
                          <a:solidFill>
                            <a:srgbClr val="FF0000"/>
                          </a:solidFill>
                        </a:rPr>
                        <a:t>Obstacle</a:t>
                      </a:r>
                      <a:endParaRPr lang="en-GB" sz="1400" dirty="0">
                        <a:solidFill>
                          <a:srgbClr val="FF0000"/>
                        </a:solidFill>
                      </a:endParaRPr>
                    </a:p>
                  </a:txBody>
                  <a:tcPr/>
                </a:tc>
                <a:tc>
                  <a:txBody>
                    <a:bodyPr/>
                    <a:lstStyle/>
                    <a:p>
                      <a:r>
                        <a:rPr lang="en-GB" sz="1400" dirty="0" smtClean="0"/>
                        <a:t>Mitigation by SOAS principle(s)</a:t>
                      </a:r>
                      <a:endParaRPr lang="en-GB" sz="1400" dirty="0"/>
                    </a:p>
                  </a:txBody>
                  <a:tcPr/>
                </a:tc>
              </a:tr>
              <a:tr h="738082">
                <a:tc>
                  <a:txBody>
                    <a:bodyPr/>
                    <a:lstStyle/>
                    <a:p>
                      <a:r>
                        <a:rPr lang="en-GB" sz="1400" dirty="0" smtClean="0"/>
                        <a:t>Sensors</a:t>
                      </a:r>
                      <a:r>
                        <a:rPr lang="en-GB" sz="1400" baseline="0" dirty="0" smtClean="0"/>
                        <a:t> and RFID technology </a:t>
                      </a:r>
                      <a:r>
                        <a:rPr lang="en-GB" sz="1400" dirty="0" smtClean="0"/>
                        <a:t>costs</a:t>
                      </a:r>
                      <a:endParaRPr lang="en-GB" sz="1400" dirty="0"/>
                    </a:p>
                  </a:txBody>
                  <a:tcPr/>
                </a:tc>
                <a:tc>
                  <a:txBody>
                    <a:bodyPr/>
                    <a:lstStyle/>
                    <a:p>
                      <a:r>
                        <a:rPr lang="en-GB" sz="1400" baseline="0" dirty="0" smtClean="0"/>
                        <a:t>We aim at providing eventually even the smallest parcels with smart sensors in order to store/process  information. Costs  of sensors and RFID technology are still too high. </a:t>
                      </a:r>
                      <a:endParaRPr lang="en-GB" sz="1400" dirty="0"/>
                    </a:p>
                  </a:txBody>
                  <a:tcPr/>
                </a:tc>
              </a:tr>
              <a:tr h="738082">
                <a:tc>
                  <a:txBody>
                    <a:bodyPr/>
                    <a:lstStyle/>
                    <a:p>
                      <a:r>
                        <a:rPr lang="en-GB" sz="1400" dirty="0" smtClean="0"/>
                        <a:t>Scalability</a:t>
                      </a:r>
                      <a:r>
                        <a:rPr lang="en-GB" sz="1400" baseline="0" dirty="0" smtClean="0"/>
                        <a:t> of  </a:t>
                      </a:r>
                      <a:r>
                        <a:rPr lang="en-GB" sz="1400" dirty="0" smtClean="0"/>
                        <a:t>agent</a:t>
                      </a:r>
                      <a:r>
                        <a:rPr lang="en-GB" sz="1400" baseline="0" dirty="0" smtClean="0"/>
                        <a:t> technology</a:t>
                      </a:r>
                      <a:endParaRPr lang="en-GB"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Agents are necessary in a decentralized architecture to process </a:t>
                      </a:r>
                      <a:r>
                        <a:rPr lang="en-GB" sz="1400" baseline="0" dirty="0" smtClean="0"/>
                        <a:t>locally </a:t>
                      </a:r>
                      <a:r>
                        <a:rPr lang="en-GB" sz="1400" dirty="0" smtClean="0"/>
                        <a:t>the relevant information coming from</a:t>
                      </a:r>
                      <a:r>
                        <a:rPr lang="en-GB" sz="1400" baseline="0" dirty="0" smtClean="0"/>
                        <a:t> </a:t>
                      </a:r>
                      <a:r>
                        <a:rPr lang="en-GB" sz="1400" dirty="0" smtClean="0"/>
                        <a:t>RFID tags,</a:t>
                      </a:r>
                      <a:r>
                        <a:rPr lang="en-GB" sz="1400" baseline="0" dirty="0" smtClean="0"/>
                        <a:t> </a:t>
                      </a:r>
                      <a:r>
                        <a:rPr lang="en-GB" sz="1400" dirty="0" smtClean="0"/>
                        <a:t>and take</a:t>
                      </a:r>
                      <a:r>
                        <a:rPr lang="en-GB" sz="1400" baseline="0" dirty="0" smtClean="0"/>
                        <a:t> </a:t>
                      </a:r>
                      <a:r>
                        <a:rPr lang="en-GB" sz="1400" dirty="0" smtClean="0"/>
                        <a:t>decisions</a:t>
                      </a:r>
                      <a:r>
                        <a:rPr lang="en-GB" sz="1400" baseline="0" dirty="0" smtClean="0"/>
                        <a:t> based on this information</a:t>
                      </a:r>
                      <a:r>
                        <a:rPr lang="en-GB" sz="1400" dirty="0" smtClean="0"/>
                        <a:t>.</a:t>
                      </a:r>
                      <a:r>
                        <a:rPr lang="en-GB" sz="1400" baseline="0" dirty="0" smtClean="0"/>
                        <a:t> </a:t>
                      </a:r>
                      <a:r>
                        <a:rPr lang="en-GB" sz="1400" baseline="0" dirty="0" smtClean="0">
                          <a:sym typeface="Wingdings" pitchFamily="2" charset="2"/>
                        </a:rPr>
                        <a:t>Are agent-based solutions scalable for huge amounts of parcels to be delivered? </a:t>
                      </a:r>
                      <a:endParaRPr lang="en-GB" sz="1400" baseline="0" dirty="0" smtClean="0"/>
                    </a:p>
                  </a:txBody>
                  <a:tcPr/>
                </a:tc>
              </a:tr>
              <a:tr h="738082">
                <a:tc>
                  <a:txBody>
                    <a:bodyPr/>
                    <a:lstStyle/>
                    <a:p>
                      <a:r>
                        <a:rPr lang="en-GB" sz="1400" dirty="0" smtClean="0"/>
                        <a:t>Granularity level of agent-based</a:t>
                      </a:r>
                      <a:r>
                        <a:rPr lang="en-GB" sz="1400" baseline="0" dirty="0" smtClean="0"/>
                        <a:t> solutions</a:t>
                      </a:r>
                      <a:endParaRPr lang="en-GB" sz="1400" dirty="0"/>
                    </a:p>
                  </a:txBody>
                  <a:tcPr/>
                </a:tc>
                <a:tc>
                  <a:txBody>
                    <a:bodyPr/>
                    <a:lstStyle/>
                    <a:p>
                      <a:pPr marL="0" indent="0">
                        <a:buFontTx/>
                        <a:buNone/>
                      </a:pPr>
                      <a:r>
                        <a:rPr lang="en-GB" sz="1400" baseline="0" dirty="0" smtClean="0"/>
                        <a:t>Where the agents should be for optimal and scalable solutions? E.g., (ordered from low to high granularity) parcels, packages, containers, vehicles, hubs, etc.</a:t>
                      </a:r>
                    </a:p>
                  </a:txBody>
                  <a:tcPr/>
                </a:tc>
              </a:tr>
              <a:tr h="7380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aseline="0" dirty="0" smtClean="0"/>
                        <a:t>Reusability of technological solutions</a:t>
                      </a:r>
                      <a:endParaRPr lang="en-GB"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aseline="0" dirty="0" smtClean="0"/>
                        <a:t>To what extent can technological solutions, such as sensors and agents,  be reused? E.g., products (no reusability), packages (low reusability), containers (good reusability) , vehicles (high reusability)</a:t>
                      </a:r>
                    </a:p>
                  </a:txBody>
                  <a:tcPr/>
                </a:tc>
              </a:tr>
              <a:tr h="7380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400" dirty="0"/>
                    </a:p>
                  </a:txBody>
                  <a:tcPr/>
                </a:tc>
                <a:tc>
                  <a:txBody>
                    <a:bodyPr/>
                    <a:lstStyle/>
                    <a:p>
                      <a:endParaRPr lang="en-GB" sz="1400" dirty="0"/>
                    </a:p>
                  </a:txBody>
                  <a:tcPr/>
                </a:tc>
              </a:tr>
              <a:tr h="7380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400" dirty="0" smtClean="0"/>
                    </a:p>
                  </a:txBody>
                  <a:tcPr/>
                </a:tc>
                <a:tc>
                  <a:txBody>
                    <a:bodyPr/>
                    <a:lstStyle/>
                    <a:p>
                      <a:endParaRPr lang="en-GB" sz="1400" dirty="0"/>
                    </a:p>
                  </a:txBody>
                  <a:tcPr/>
                </a:tc>
              </a:tr>
              <a:tr h="738082">
                <a:tc>
                  <a:txBody>
                    <a:bodyPr/>
                    <a:lstStyle/>
                    <a:p>
                      <a:endParaRPr lang="en-GB" sz="1400" dirty="0"/>
                    </a:p>
                  </a:txBody>
                  <a:tcPr/>
                </a:tc>
                <a:tc>
                  <a:txBody>
                    <a:bodyPr/>
                    <a:lstStyle/>
                    <a:p>
                      <a:endParaRPr lang="en-GB" sz="1400" dirty="0"/>
                    </a:p>
                  </a:txBody>
                  <a:tcPr/>
                </a:tc>
              </a:tr>
            </a:tbl>
          </a:graphicData>
        </a:graphic>
      </p:graphicFrame>
      <p:sp>
        <p:nvSpPr>
          <p:cNvPr id="4" name="Hexagon 3"/>
          <p:cNvSpPr/>
          <p:nvPr/>
        </p:nvSpPr>
        <p:spPr>
          <a:xfrm>
            <a:off x="467544" y="1038288"/>
            <a:ext cx="252000" cy="216000"/>
          </a:xfrm>
          <a:prstGeom prst="hexagon">
            <a:avLst/>
          </a:prstGeom>
          <a:solidFill>
            <a:srgbClr val="FF0000"/>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15362" name="Title 29"/>
          <p:cNvSpPr>
            <a:spLocks noGrp="1"/>
          </p:cNvSpPr>
          <p:nvPr>
            <p:ph type="title"/>
          </p:nvPr>
        </p:nvSpPr>
        <p:spPr>
          <a:xfrm>
            <a:off x="1042988" y="-3175"/>
            <a:ext cx="5832475" cy="274638"/>
          </a:xfrm>
        </p:spPr>
        <p:txBody>
          <a:bodyPr wrap="none"/>
          <a:lstStyle/>
          <a:p>
            <a:pPr algn="l"/>
            <a:r>
              <a:rPr lang="en-GB" sz="1600" dirty="0" smtClean="0">
                <a:solidFill>
                  <a:srgbClr val="002060"/>
                </a:solidFill>
              </a:rPr>
              <a:t>Container capacity management system </a:t>
            </a:r>
          </a:p>
        </p:txBody>
      </p:sp>
      <p:sp>
        <p:nvSpPr>
          <p:cNvPr id="34" name="TextBox 33"/>
          <p:cNvSpPr txBox="1"/>
          <p:nvPr/>
        </p:nvSpPr>
        <p:spPr>
          <a:xfrm>
            <a:off x="5060160" y="937027"/>
            <a:ext cx="4017629" cy="288147"/>
          </a:xfrm>
          <a:prstGeom prst="rect">
            <a:avLst/>
          </a:prstGeom>
          <a:noFill/>
          <a:effectLst>
            <a:outerShdw blurRad="50800" dist="38100" dir="5400000" sx="112000" sy="112000" algn="t" rotWithShape="0">
              <a:schemeClr val="tx1">
                <a:lumMod val="95000"/>
                <a:lumOff val="5000"/>
                <a:alpha val="52000"/>
              </a:schemeClr>
            </a:outerShdw>
          </a:effectLst>
        </p:spPr>
        <p:txBody>
          <a:bodyPr wrap="none" lIns="36000" tIns="36000" rIns="36000" bIns="36000">
            <a:spAutoFit/>
          </a:bodyPr>
          <a:lstStyle/>
          <a:p>
            <a:pPr fontAlgn="auto">
              <a:spcBef>
                <a:spcPts val="0"/>
              </a:spcBef>
              <a:spcAft>
                <a:spcPts val="0"/>
              </a:spcAft>
              <a:defRPr/>
            </a:pPr>
            <a:r>
              <a:rPr lang="en-GB" sz="1400" dirty="0" smtClean="0">
                <a:latin typeface="+mn-lt"/>
              </a:rPr>
              <a:t>Optimized costs and movements for carrier collectives</a:t>
            </a:r>
            <a:endParaRPr lang="en-GB" sz="1400" dirty="0">
              <a:latin typeface="+mn-lt"/>
            </a:endParaRPr>
          </a:p>
        </p:txBody>
      </p:sp>
      <p:sp>
        <p:nvSpPr>
          <p:cNvPr id="35" name="TextBox 34"/>
          <p:cNvSpPr txBox="1"/>
          <p:nvPr/>
        </p:nvSpPr>
        <p:spPr>
          <a:xfrm>
            <a:off x="6280176" y="589631"/>
            <a:ext cx="2808517" cy="288147"/>
          </a:xfrm>
          <a:prstGeom prst="rect">
            <a:avLst/>
          </a:prstGeom>
          <a:noFill/>
          <a:effectLst>
            <a:outerShdw blurRad="50800" dist="38100" dir="5400000" sx="112000" sy="112000" algn="t" rotWithShape="0">
              <a:schemeClr val="tx1">
                <a:lumMod val="95000"/>
                <a:lumOff val="5000"/>
                <a:alpha val="52000"/>
              </a:schemeClr>
            </a:outerShdw>
          </a:effectLst>
        </p:spPr>
        <p:txBody>
          <a:bodyPr wrap="none" lIns="36000" tIns="36000" rIns="36000" bIns="36000">
            <a:spAutoFit/>
          </a:bodyPr>
          <a:lstStyle/>
          <a:p>
            <a:pPr fontAlgn="auto">
              <a:spcBef>
                <a:spcPts val="0"/>
              </a:spcBef>
              <a:spcAft>
                <a:spcPts val="0"/>
              </a:spcAft>
              <a:defRPr/>
            </a:pPr>
            <a:r>
              <a:rPr lang="en-GB" sz="1400" dirty="0" smtClean="0">
                <a:latin typeface="+mn-lt"/>
              </a:rPr>
              <a:t>  Shorter delivery times for customers</a:t>
            </a:r>
            <a:endParaRPr lang="en-GB" sz="1400" dirty="0">
              <a:latin typeface="+mn-lt"/>
            </a:endParaRPr>
          </a:p>
        </p:txBody>
      </p:sp>
      <p:sp>
        <p:nvSpPr>
          <p:cNvPr id="36" name="TextBox 35"/>
          <p:cNvSpPr txBox="1"/>
          <p:nvPr/>
        </p:nvSpPr>
        <p:spPr>
          <a:xfrm>
            <a:off x="2693402" y="2312370"/>
            <a:ext cx="1615984" cy="288147"/>
          </a:xfrm>
          <a:prstGeom prst="rect">
            <a:avLst/>
          </a:prstGeom>
          <a:noFill/>
          <a:effectLst>
            <a:outerShdw blurRad="50800" dist="38100" dir="5400000" sx="112000" sy="112000" algn="t" rotWithShape="0">
              <a:schemeClr val="tx1">
                <a:lumMod val="95000"/>
                <a:lumOff val="5000"/>
                <a:alpha val="52000"/>
              </a:schemeClr>
            </a:outerShdw>
          </a:effectLst>
        </p:spPr>
        <p:txBody>
          <a:bodyPr wrap="square" lIns="36000" tIns="36000" rIns="36000" bIns="36000">
            <a:spAutoFit/>
          </a:bodyPr>
          <a:lstStyle/>
          <a:p>
            <a:pPr fontAlgn="auto">
              <a:spcBef>
                <a:spcPts val="0"/>
              </a:spcBef>
              <a:spcAft>
                <a:spcPts val="0"/>
              </a:spcAft>
              <a:defRPr/>
            </a:pPr>
            <a:r>
              <a:rPr lang="en-GB" sz="1400" dirty="0" smtClean="0">
                <a:latin typeface="+mn-lt"/>
              </a:rPr>
              <a:t>  Container carriers</a:t>
            </a:r>
            <a:endParaRPr lang="en-GB" sz="1400" dirty="0">
              <a:latin typeface="+mn-lt"/>
            </a:endParaRPr>
          </a:p>
        </p:txBody>
      </p:sp>
      <p:sp>
        <p:nvSpPr>
          <p:cNvPr id="39" name="TextBox 38"/>
          <p:cNvSpPr txBox="1"/>
          <p:nvPr/>
        </p:nvSpPr>
        <p:spPr>
          <a:xfrm>
            <a:off x="3159244" y="6117249"/>
            <a:ext cx="2088127" cy="288147"/>
          </a:xfrm>
          <a:prstGeom prst="rect">
            <a:avLst/>
          </a:prstGeom>
          <a:noFill/>
          <a:effectLst>
            <a:outerShdw blurRad="50800" dist="38100" dir="5400000" sx="112000" sy="112000" algn="t" rotWithShape="0">
              <a:schemeClr val="tx1">
                <a:lumMod val="95000"/>
                <a:lumOff val="5000"/>
                <a:alpha val="52000"/>
              </a:schemeClr>
            </a:outerShdw>
          </a:effectLst>
        </p:spPr>
        <p:txBody>
          <a:bodyPr wrap="none" lIns="36000" tIns="36000" rIns="36000" bIns="36000">
            <a:spAutoFit/>
          </a:bodyPr>
          <a:lstStyle/>
          <a:p>
            <a:pPr algn="ctr" fontAlgn="auto">
              <a:spcBef>
                <a:spcPts val="0"/>
              </a:spcBef>
              <a:spcAft>
                <a:spcPts val="0"/>
              </a:spcAft>
              <a:defRPr/>
            </a:pPr>
            <a:r>
              <a:rPr lang="en-GB" sz="1400" dirty="0" smtClean="0">
                <a:latin typeface="+mn-lt"/>
              </a:rPr>
              <a:t>Planning systems </a:t>
            </a:r>
            <a:r>
              <a:rPr lang="en-GB" sz="1400" dirty="0">
                <a:latin typeface="+mn-lt"/>
              </a:rPr>
              <a:t>p</a:t>
            </a:r>
            <a:r>
              <a:rPr lang="en-GB" sz="1400" dirty="0" smtClean="0">
                <a:latin typeface="+mn-lt"/>
              </a:rPr>
              <a:t>roviders </a:t>
            </a:r>
          </a:p>
        </p:txBody>
      </p:sp>
      <p:sp>
        <p:nvSpPr>
          <p:cNvPr id="42" name="TextBox 41"/>
          <p:cNvSpPr txBox="1"/>
          <p:nvPr/>
        </p:nvSpPr>
        <p:spPr>
          <a:xfrm>
            <a:off x="3835870" y="3528054"/>
            <a:ext cx="2581231" cy="288147"/>
          </a:xfrm>
          <a:prstGeom prst="rect">
            <a:avLst/>
          </a:prstGeom>
          <a:noFill/>
          <a:effectLst>
            <a:outerShdw blurRad="50800" dist="38100" dir="5400000" sx="112000" sy="112000" algn="t" rotWithShape="0">
              <a:schemeClr val="tx1">
                <a:lumMod val="95000"/>
                <a:lumOff val="5000"/>
                <a:alpha val="52000"/>
              </a:schemeClr>
            </a:outerShdw>
          </a:effectLst>
        </p:spPr>
        <p:txBody>
          <a:bodyPr wrap="square" lIns="36000" tIns="36000" rIns="36000" bIns="36000">
            <a:spAutoFit/>
          </a:bodyPr>
          <a:lstStyle/>
          <a:p>
            <a:pPr algn="ctr" fontAlgn="auto">
              <a:spcBef>
                <a:spcPts val="0"/>
              </a:spcBef>
              <a:spcAft>
                <a:spcPts val="0"/>
              </a:spcAft>
              <a:defRPr/>
            </a:pPr>
            <a:r>
              <a:rPr lang="en-GB" sz="1400" dirty="0" smtClean="0">
                <a:latin typeface="+mn-lt"/>
              </a:rPr>
              <a:t>Collaborative planning tools</a:t>
            </a:r>
          </a:p>
        </p:txBody>
      </p:sp>
      <p:sp>
        <p:nvSpPr>
          <p:cNvPr id="44" name="TextBox 43"/>
          <p:cNvSpPr txBox="1"/>
          <p:nvPr/>
        </p:nvSpPr>
        <p:spPr>
          <a:xfrm>
            <a:off x="3320164" y="4211387"/>
            <a:ext cx="3226255" cy="288147"/>
          </a:xfrm>
          <a:prstGeom prst="rect">
            <a:avLst/>
          </a:prstGeom>
          <a:noFill/>
          <a:effectLst>
            <a:outerShdw blurRad="50800" dist="38100" dir="5400000" sx="112000" sy="112000" algn="t" rotWithShape="0">
              <a:schemeClr val="tx1">
                <a:lumMod val="95000"/>
                <a:lumOff val="5000"/>
                <a:alpha val="52000"/>
              </a:schemeClr>
            </a:outerShdw>
          </a:effectLst>
        </p:spPr>
        <p:txBody>
          <a:bodyPr wrap="square" lIns="36000" tIns="36000" rIns="36000" bIns="36000">
            <a:spAutoFit/>
          </a:bodyPr>
          <a:lstStyle/>
          <a:p>
            <a:pPr algn="ctr" fontAlgn="auto">
              <a:spcBef>
                <a:spcPts val="0"/>
              </a:spcBef>
              <a:spcAft>
                <a:spcPts val="0"/>
              </a:spcAft>
              <a:defRPr/>
            </a:pPr>
            <a:r>
              <a:rPr lang="en-GB" sz="1400" dirty="0" smtClean="0">
                <a:latin typeface="+mn-lt"/>
              </a:rPr>
              <a:t>Computer Supported Collaboration</a:t>
            </a:r>
          </a:p>
        </p:txBody>
      </p:sp>
      <p:cxnSp>
        <p:nvCxnSpPr>
          <p:cNvPr id="82" name="Straight Arrow Connector 81"/>
          <p:cNvCxnSpPr>
            <a:stCxn id="44" idx="0"/>
            <a:endCxn id="42" idx="2"/>
          </p:cNvCxnSpPr>
          <p:nvPr/>
        </p:nvCxnSpPr>
        <p:spPr>
          <a:xfrm flipV="1">
            <a:off x="4933292" y="3816201"/>
            <a:ext cx="193194" cy="39518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7" name="TextBox 56"/>
          <p:cNvSpPr txBox="1"/>
          <p:nvPr/>
        </p:nvSpPr>
        <p:spPr>
          <a:xfrm>
            <a:off x="4082777" y="1848575"/>
            <a:ext cx="3560257" cy="288147"/>
          </a:xfrm>
          <a:prstGeom prst="rect">
            <a:avLst/>
          </a:prstGeom>
          <a:noFill/>
          <a:effectLst>
            <a:outerShdw blurRad="50800" dist="38100" dir="5400000" sx="112000" sy="112000" algn="t" rotWithShape="0">
              <a:schemeClr val="tx1">
                <a:lumMod val="95000"/>
                <a:lumOff val="5000"/>
                <a:alpha val="52000"/>
              </a:schemeClr>
            </a:outerShdw>
          </a:effectLst>
        </p:spPr>
        <p:txBody>
          <a:bodyPr wrap="square" lIns="36000" tIns="36000" rIns="36000" bIns="36000">
            <a:spAutoFit/>
          </a:bodyPr>
          <a:lstStyle/>
          <a:p>
            <a:pPr algn="ctr" fontAlgn="auto">
              <a:spcBef>
                <a:spcPts val="0"/>
              </a:spcBef>
              <a:spcAft>
                <a:spcPts val="0"/>
              </a:spcAft>
              <a:defRPr/>
            </a:pPr>
            <a:r>
              <a:rPr lang="en-GB" sz="1400" dirty="0" smtClean="0">
                <a:latin typeface="+mn-lt"/>
              </a:rPr>
              <a:t>Planning systems  for carrier collectives</a:t>
            </a:r>
            <a:endParaRPr lang="en-GB" sz="1400" dirty="0">
              <a:latin typeface="+mn-lt"/>
            </a:endParaRPr>
          </a:p>
        </p:txBody>
      </p:sp>
      <p:sp>
        <p:nvSpPr>
          <p:cNvPr id="58" name="TextBox 57"/>
          <p:cNvSpPr txBox="1"/>
          <p:nvPr/>
        </p:nvSpPr>
        <p:spPr>
          <a:xfrm>
            <a:off x="3582468" y="3120131"/>
            <a:ext cx="1602687" cy="288147"/>
          </a:xfrm>
          <a:prstGeom prst="rect">
            <a:avLst/>
          </a:prstGeom>
          <a:noFill/>
          <a:effectLst>
            <a:outerShdw blurRad="50800" dist="38100" dir="5400000" sx="112000" sy="112000" algn="t" rotWithShape="0">
              <a:schemeClr val="tx1">
                <a:lumMod val="95000"/>
                <a:lumOff val="5000"/>
                <a:alpha val="52000"/>
              </a:schemeClr>
            </a:outerShdw>
          </a:effectLst>
        </p:spPr>
        <p:txBody>
          <a:bodyPr wrap="square" lIns="36000" tIns="36000" rIns="36000" bIns="36000">
            <a:spAutoFit/>
          </a:bodyPr>
          <a:lstStyle/>
          <a:p>
            <a:pPr algn="ctr" fontAlgn="auto">
              <a:spcBef>
                <a:spcPts val="0"/>
              </a:spcBef>
              <a:spcAft>
                <a:spcPts val="0"/>
              </a:spcAft>
              <a:defRPr/>
            </a:pPr>
            <a:r>
              <a:rPr lang="en-GB" sz="1400" dirty="0" smtClean="0">
                <a:latin typeface="+mn-lt"/>
              </a:rPr>
              <a:t>Dynamic planning</a:t>
            </a:r>
            <a:endParaRPr lang="en-GB" sz="1400" dirty="0">
              <a:latin typeface="+mn-lt"/>
            </a:endParaRPr>
          </a:p>
        </p:txBody>
      </p:sp>
      <p:cxnSp>
        <p:nvCxnSpPr>
          <p:cNvPr id="179" name="Straight Arrow Connector 178"/>
          <p:cNvCxnSpPr>
            <a:stCxn id="39" idx="0"/>
            <a:endCxn id="44" idx="2"/>
          </p:cNvCxnSpPr>
          <p:nvPr/>
        </p:nvCxnSpPr>
        <p:spPr>
          <a:xfrm flipV="1">
            <a:off x="4203308" y="4499534"/>
            <a:ext cx="729984" cy="161771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97" name="TextBox 296"/>
          <p:cNvSpPr txBox="1"/>
          <p:nvPr/>
        </p:nvSpPr>
        <p:spPr>
          <a:xfrm>
            <a:off x="2899960" y="4758444"/>
            <a:ext cx="1608123" cy="288147"/>
          </a:xfrm>
          <a:prstGeom prst="rect">
            <a:avLst/>
          </a:prstGeom>
          <a:noFill/>
          <a:effectLst>
            <a:outerShdw blurRad="50800" dist="38100" dir="5400000" sx="112000" sy="112000" algn="t" rotWithShape="0">
              <a:schemeClr val="tx1">
                <a:lumMod val="95000"/>
                <a:lumOff val="5000"/>
                <a:alpha val="52000"/>
              </a:schemeClr>
            </a:outerShdw>
          </a:effectLst>
        </p:spPr>
        <p:txBody>
          <a:bodyPr wrap="none" lIns="36000" tIns="36000" rIns="36000" bIns="36000">
            <a:spAutoFit/>
          </a:bodyPr>
          <a:lstStyle/>
          <a:p>
            <a:pPr fontAlgn="auto">
              <a:spcBef>
                <a:spcPts val="0"/>
              </a:spcBef>
              <a:spcAft>
                <a:spcPts val="0"/>
              </a:spcAft>
              <a:defRPr/>
            </a:pPr>
            <a:r>
              <a:rPr lang="en-GB" sz="1400" dirty="0" smtClean="0">
                <a:latin typeface="+mn-lt"/>
              </a:rPr>
              <a:t>Artificial Intelligence</a:t>
            </a:r>
            <a:endParaRPr lang="en-GB" sz="1400" dirty="0">
              <a:latin typeface="+mn-lt"/>
            </a:endParaRPr>
          </a:p>
        </p:txBody>
      </p:sp>
      <p:cxnSp>
        <p:nvCxnSpPr>
          <p:cNvPr id="298" name="Straight Arrow Connector 297"/>
          <p:cNvCxnSpPr>
            <a:stCxn id="297" idx="0"/>
            <a:endCxn id="58" idx="2"/>
          </p:cNvCxnSpPr>
          <p:nvPr/>
        </p:nvCxnSpPr>
        <p:spPr>
          <a:xfrm flipV="1">
            <a:off x="3704022" y="3408278"/>
            <a:ext cx="679790" cy="135016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01" name="TextBox 300"/>
          <p:cNvSpPr txBox="1"/>
          <p:nvPr/>
        </p:nvSpPr>
        <p:spPr>
          <a:xfrm>
            <a:off x="3126076" y="2826187"/>
            <a:ext cx="2696117" cy="288147"/>
          </a:xfrm>
          <a:prstGeom prst="rect">
            <a:avLst/>
          </a:prstGeom>
          <a:noFill/>
          <a:effectLst>
            <a:outerShdw blurRad="50800" dist="38100" dir="5400000" sx="112000" sy="112000" algn="t" rotWithShape="0">
              <a:schemeClr val="tx1">
                <a:lumMod val="95000"/>
                <a:lumOff val="5000"/>
                <a:alpha val="52000"/>
              </a:schemeClr>
            </a:outerShdw>
          </a:effectLst>
        </p:spPr>
        <p:txBody>
          <a:bodyPr wrap="square" lIns="36000" tIns="36000" rIns="36000" bIns="36000">
            <a:spAutoFit/>
          </a:bodyPr>
          <a:lstStyle/>
          <a:p>
            <a:pPr algn="ctr" fontAlgn="auto">
              <a:spcBef>
                <a:spcPts val="0"/>
              </a:spcBef>
              <a:spcAft>
                <a:spcPts val="0"/>
              </a:spcAft>
              <a:defRPr/>
            </a:pPr>
            <a:r>
              <a:rPr lang="en-GB" sz="1400" dirty="0" smtClean="0">
                <a:latin typeface="+mn-lt"/>
              </a:rPr>
              <a:t>Agent-based technology,</a:t>
            </a:r>
            <a:endParaRPr lang="en-GB" sz="1400" dirty="0">
              <a:latin typeface="+mn-lt"/>
            </a:endParaRPr>
          </a:p>
        </p:txBody>
      </p:sp>
      <p:cxnSp>
        <p:nvCxnSpPr>
          <p:cNvPr id="372" name="Straight Arrow Connector 371"/>
          <p:cNvCxnSpPr>
            <a:stCxn id="92" idx="0"/>
            <a:endCxn id="297" idx="2"/>
          </p:cNvCxnSpPr>
          <p:nvPr/>
        </p:nvCxnSpPr>
        <p:spPr>
          <a:xfrm flipV="1">
            <a:off x="3460914" y="5046591"/>
            <a:ext cx="243108" cy="56706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5" name="TextBox 44"/>
          <p:cNvSpPr txBox="1"/>
          <p:nvPr/>
        </p:nvSpPr>
        <p:spPr>
          <a:xfrm>
            <a:off x="1945015" y="3264205"/>
            <a:ext cx="1759006" cy="288147"/>
          </a:xfrm>
          <a:prstGeom prst="rect">
            <a:avLst/>
          </a:prstGeom>
          <a:noFill/>
          <a:effectLst>
            <a:outerShdw blurRad="50800" dist="38100" dir="5400000" sx="112000" sy="112000" algn="t" rotWithShape="0">
              <a:schemeClr val="tx1">
                <a:lumMod val="95000"/>
                <a:lumOff val="5000"/>
                <a:alpha val="52000"/>
              </a:schemeClr>
            </a:outerShdw>
          </a:effectLst>
        </p:spPr>
        <p:txBody>
          <a:bodyPr wrap="square" lIns="36000" tIns="36000" rIns="36000" bIns="36000">
            <a:spAutoFit/>
          </a:bodyPr>
          <a:lstStyle/>
          <a:p>
            <a:pPr algn="ctr" fontAlgn="auto">
              <a:spcBef>
                <a:spcPts val="0"/>
              </a:spcBef>
              <a:spcAft>
                <a:spcPts val="0"/>
              </a:spcAft>
              <a:defRPr/>
            </a:pPr>
            <a:r>
              <a:rPr lang="en-GB" sz="1400" dirty="0" smtClean="0">
                <a:latin typeface="+mn-lt"/>
              </a:rPr>
              <a:t>RFID technology</a:t>
            </a:r>
            <a:endParaRPr lang="en-GB" sz="1400" dirty="0">
              <a:latin typeface="+mn-lt"/>
            </a:endParaRPr>
          </a:p>
        </p:txBody>
      </p:sp>
      <p:sp>
        <p:nvSpPr>
          <p:cNvPr id="46" name="TextBox 45"/>
          <p:cNvSpPr txBox="1"/>
          <p:nvPr/>
        </p:nvSpPr>
        <p:spPr>
          <a:xfrm>
            <a:off x="1747177" y="4355461"/>
            <a:ext cx="1285086" cy="288147"/>
          </a:xfrm>
          <a:prstGeom prst="rect">
            <a:avLst/>
          </a:prstGeom>
          <a:noFill/>
          <a:effectLst>
            <a:outerShdw blurRad="50800" dist="38100" dir="5400000" sx="112000" sy="112000" algn="t" rotWithShape="0">
              <a:schemeClr val="tx1">
                <a:lumMod val="95000"/>
                <a:lumOff val="5000"/>
                <a:alpha val="52000"/>
              </a:schemeClr>
            </a:outerShdw>
          </a:effectLst>
        </p:spPr>
        <p:txBody>
          <a:bodyPr wrap="none" lIns="36000" tIns="36000" rIns="36000" bIns="36000">
            <a:spAutoFit/>
          </a:bodyPr>
          <a:lstStyle/>
          <a:p>
            <a:pPr fontAlgn="auto">
              <a:spcBef>
                <a:spcPts val="0"/>
              </a:spcBef>
              <a:spcAft>
                <a:spcPts val="0"/>
              </a:spcAft>
              <a:defRPr/>
            </a:pPr>
            <a:r>
              <a:rPr lang="en-GB" sz="1400" dirty="0" smtClean="0">
                <a:latin typeface="+mn-lt"/>
              </a:rPr>
              <a:t>Sensor networks</a:t>
            </a:r>
            <a:endParaRPr lang="en-GB" sz="1400" dirty="0">
              <a:latin typeface="+mn-lt"/>
            </a:endParaRPr>
          </a:p>
        </p:txBody>
      </p:sp>
      <p:cxnSp>
        <p:nvCxnSpPr>
          <p:cNvPr id="48" name="Straight Arrow Connector 47"/>
          <p:cNvCxnSpPr>
            <a:stCxn id="46" idx="0"/>
            <a:endCxn id="45" idx="2"/>
          </p:cNvCxnSpPr>
          <p:nvPr/>
        </p:nvCxnSpPr>
        <p:spPr>
          <a:xfrm flipV="1">
            <a:off x="2389720" y="3552352"/>
            <a:ext cx="434798" cy="80310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0" name="Straight Arrow Connector 49"/>
          <p:cNvCxnSpPr>
            <a:stCxn id="30" idx="0"/>
            <a:endCxn id="46" idx="2"/>
          </p:cNvCxnSpPr>
          <p:nvPr/>
        </p:nvCxnSpPr>
        <p:spPr>
          <a:xfrm flipV="1">
            <a:off x="2122214" y="4643608"/>
            <a:ext cx="267506" cy="48333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92" name="TextBox 91"/>
          <p:cNvSpPr txBox="1"/>
          <p:nvPr/>
        </p:nvSpPr>
        <p:spPr>
          <a:xfrm>
            <a:off x="1360278" y="5613659"/>
            <a:ext cx="4201272" cy="503590"/>
          </a:xfrm>
          <a:prstGeom prst="rect">
            <a:avLst/>
          </a:prstGeom>
          <a:noFill/>
          <a:effectLst>
            <a:outerShdw blurRad="50800" dist="38100" dir="5400000" sx="112000" sy="112000" algn="t" rotWithShape="0">
              <a:schemeClr val="tx1">
                <a:lumMod val="95000"/>
                <a:lumOff val="5000"/>
                <a:alpha val="52000"/>
              </a:schemeClr>
            </a:outerShdw>
          </a:effectLst>
        </p:spPr>
        <p:txBody>
          <a:bodyPr wrap="square" lIns="36000" tIns="36000" rIns="36000" bIns="36000">
            <a:spAutoFit/>
          </a:bodyPr>
          <a:lstStyle/>
          <a:p>
            <a:pPr algn="ctr" fontAlgn="auto">
              <a:spcBef>
                <a:spcPts val="0"/>
              </a:spcBef>
              <a:spcAft>
                <a:spcPts val="0"/>
              </a:spcAft>
              <a:defRPr/>
            </a:pPr>
            <a:r>
              <a:rPr lang="en-GB" sz="1400" dirty="0">
                <a:latin typeface="+mn-lt"/>
              </a:rPr>
              <a:t>Universities (e.g., </a:t>
            </a:r>
            <a:r>
              <a:rPr lang="en-GB" sz="1400" dirty="0" err="1" smtClean="0">
                <a:latin typeface="+mn-lt"/>
              </a:rPr>
              <a:t>TUDelft</a:t>
            </a:r>
            <a:r>
              <a:rPr lang="en-GB" sz="1400" dirty="0" smtClean="0">
                <a:latin typeface="+mn-lt"/>
              </a:rPr>
              <a:t>, </a:t>
            </a:r>
            <a:r>
              <a:rPr lang="en-GB" sz="1400" dirty="0" err="1" smtClean="0">
                <a:latin typeface="+mn-lt"/>
              </a:rPr>
              <a:t>Utwente</a:t>
            </a:r>
            <a:r>
              <a:rPr lang="en-GB" sz="1400" dirty="0" smtClean="0">
                <a:latin typeface="+mn-lt"/>
              </a:rPr>
              <a:t>, </a:t>
            </a:r>
            <a:r>
              <a:rPr lang="en-GB" sz="1400" dirty="0" err="1" smtClean="0">
                <a:latin typeface="+mn-lt"/>
              </a:rPr>
              <a:t>Uni</a:t>
            </a:r>
            <a:r>
              <a:rPr lang="en-GB" sz="1400" dirty="0" smtClean="0">
                <a:latin typeface="+mn-lt"/>
              </a:rPr>
              <a:t> </a:t>
            </a:r>
            <a:r>
              <a:rPr lang="en-GB" sz="1400" dirty="0">
                <a:latin typeface="+mn-lt"/>
              </a:rPr>
              <a:t>Bremen)</a:t>
            </a:r>
          </a:p>
          <a:p>
            <a:pPr algn="ctr" fontAlgn="auto">
              <a:spcBef>
                <a:spcPts val="0"/>
              </a:spcBef>
              <a:spcAft>
                <a:spcPts val="0"/>
              </a:spcAft>
              <a:defRPr/>
            </a:pPr>
            <a:r>
              <a:rPr lang="en-GB" sz="1400" dirty="0">
                <a:latin typeface="+mn-lt"/>
              </a:rPr>
              <a:t> &amp; Research Institutes (e.g., </a:t>
            </a:r>
            <a:r>
              <a:rPr lang="en-GB" sz="1400" dirty="0" smtClean="0">
                <a:latin typeface="+mn-lt"/>
              </a:rPr>
              <a:t>TNO, CRC637)</a:t>
            </a:r>
            <a:endParaRPr lang="en-GB" sz="1400" dirty="0">
              <a:latin typeface="+mn-lt"/>
            </a:endParaRPr>
          </a:p>
        </p:txBody>
      </p:sp>
      <p:sp>
        <p:nvSpPr>
          <p:cNvPr id="29" name="TextBox 28"/>
          <p:cNvSpPr txBox="1"/>
          <p:nvPr/>
        </p:nvSpPr>
        <p:spPr>
          <a:xfrm>
            <a:off x="6012159" y="5396576"/>
            <a:ext cx="2880321" cy="719034"/>
          </a:xfrm>
          <a:prstGeom prst="rect">
            <a:avLst/>
          </a:prstGeom>
          <a:noFill/>
          <a:effectLst>
            <a:outerShdw blurRad="50800" dist="38100" dir="5400000" sx="112000" sy="112000" algn="t" rotWithShape="0">
              <a:schemeClr val="tx1">
                <a:lumMod val="95000"/>
                <a:lumOff val="5000"/>
                <a:alpha val="52000"/>
              </a:schemeClr>
            </a:outerShdw>
          </a:effectLst>
        </p:spPr>
        <p:txBody>
          <a:bodyPr wrap="square" lIns="36000" tIns="36000" rIns="36000" bIns="36000">
            <a:spAutoFit/>
          </a:bodyPr>
          <a:lstStyle/>
          <a:p>
            <a:pPr algn="ctr" fontAlgn="auto">
              <a:spcBef>
                <a:spcPts val="0"/>
              </a:spcBef>
              <a:spcAft>
                <a:spcPts val="0"/>
              </a:spcAft>
              <a:defRPr/>
            </a:pPr>
            <a:r>
              <a:rPr lang="en-GB" sz="1400" dirty="0" smtClean="0">
                <a:latin typeface="+mn-lt"/>
              </a:rPr>
              <a:t>Regional</a:t>
            </a:r>
            <a:r>
              <a:rPr lang="en-GB" sz="1400" dirty="0" smtClean="0">
                <a:latin typeface="+mn-lt"/>
              </a:rPr>
              <a:t> </a:t>
            </a:r>
            <a:r>
              <a:rPr lang="en-GB" sz="1400" dirty="0" smtClean="0">
                <a:latin typeface="+mn-lt"/>
              </a:rPr>
              <a:t>providers /collectives </a:t>
            </a:r>
          </a:p>
          <a:p>
            <a:pPr algn="ctr" fontAlgn="auto">
              <a:spcBef>
                <a:spcPts val="0"/>
              </a:spcBef>
              <a:spcAft>
                <a:spcPts val="0"/>
              </a:spcAft>
              <a:defRPr/>
            </a:pPr>
            <a:r>
              <a:rPr lang="en-GB" sz="1400" dirty="0" smtClean="0">
                <a:latin typeface="+mn-lt"/>
              </a:rPr>
              <a:t>(e.g., PAT-Planning Apart Together</a:t>
            </a:r>
            <a:r>
              <a:rPr lang="nl-NL" sz="1400" dirty="0" smtClean="0">
                <a:latin typeface="+mn-lt"/>
              </a:rPr>
              <a:t>, </a:t>
            </a:r>
            <a:r>
              <a:rPr lang="nl-NL" sz="1400" dirty="0" err="1" smtClean="0">
                <a:latin typeface="+mn-lt"/>
              </a:rPr>
              <a:t>TransMission</a:t>
            </a:r>
            <a:r>
              <a:rPr lang="nl-NL" sz="1400" dirty="0" smtClean="0">
                <a:latin typeface="+mn-lt"/>
              </a:rPr>
              <a:t>, </a:t>
            </a:r>
            <a:r>
              <a:rPr lang="nl-NL" sz="1400" dirty="0" err="1" smtClean="0">
                <a:latin typeface="+mn-lt"/>
              </a:rPr>
              <a:t>Nabuurs</a:t>
            </a:r>
            <a:r>
              <a:rPr lang="nl-NL" sz="1400" dirty="0" smtClean="0">
                <a:latin typeface="+mn-lt"/>
              </a:rPr>
              <a:t> &amp; Bakker</a:t>
            </a:r>
            <a:r>
              <a:rPr lang="en-GB" sz="1400" dirty="0" smtClean="0">
                <a:latin typeface="+mn-lt"/>
              </a:rPr>
              <a:t>)</a:t>
            </a:r>
            <a:endParaRPr lang="en-GB" sz="1400" dirty="0">
              <a:latin typeface="+mn-lt"/>
            </a:endParaRPr>
          </a:p>
        </p:txBody>
      </p:sp>
      <p:sp>
        <p:nvSpPr>
          <p:cNvPr id="30" name="TextBox 29"/>
          <p:cNvSpPr txBox="1"/>
          <p:nvPr/>
        </p:nvSpPr>
        <p:spPr>
          <a:xfrm>
            <a:off x="783514" y="5126938"/>
            <a:ext cx="2677400" cy="503590"/>
          </a:xfrm>
          <a:prstGeom prst="rect">
            <a:avLst/>
          </a:prstGeom>
          <a:noFill/>
          <a:effectLst>
            <a:outerShdw blurRad="50800" dist="38100" dir="5400000" sx="112000" sy="112000" algn="t" rotWithShape="0">
              <a:schemeClr val="tx1">
                <a:lumMod val="95000"/>
                <a:lumOff val="5000"/>
                <a:alpha val="52000"/>
              </a:schemeClr>
            </a:outerShdw>
          </a:effectLst>
        </p:spPr>
        <p:txBody>
          <a:bodyPr wrap="square" lIns="36000" tIns="36000" rIns="36000" bIns="36000">
            <a:spAutoFit/>
          </a:bodyPr>
          <a:lstStyle/>
          <a:p>
            <a:pPr algn="ctr" fontAlgn="auto">
              <a:spcBef>
                <a:spcPts val="0"/>
              </a:spcBef>
              <a:spcAft>
                <a:spcPts val="0"/>
              </a:spcAft>
              <a:defRPr/>
            </a:pPr>
            <a:r>
              <a:rPr lang="en-GB" sz="1400" dirty="0" smtClean="0">
                <a:latin typeface="+mn-lt"/>
              </a:rPr>
              <a:t>Sensors suppliers  (e.g., ASML, TNO) </a:t>
            </a:r>
          </a:p>
          <a:p>
            <a:pPr algn="ctr" fontAlgn="auto">
              <a:spcBef>
                <a:spcPts val="0"/>
              </a:spcBef>
              <a:spcAft>
                <a:spcPts val="0"/>
              </a:spcAft>
              <a:defRPr/>
            </a:pPr>
            <a:r>
              <a:rPr lang="en-GB" sz="1400" dirty="0" smtClean="0">
                <a:latin typeface="+mn-lt"/>
              </a:rPr>
              <a:t>&amp; sensor  applications developers</a:t>
            </a:r>
            <a:endParaRPr lang="en-GB" sz="1400" dirty="0">
              <a:latin typeface="+mn-lt"/>
            </a:endParaRPr>
          </a:p>
        </p:txBody>
      </p:sp>
      <p:cxnSp>
        <p:nvCxnSpPr>
          <p:cNvPr id="49" name="Straight Arrow Connector 48"/>
          <p:cNvCxnSpPr/>
          <p:nvPr/>
        </p:nvCxnSpPr>
        <p:spPr>
          <a:xfrm>
            <a:off x="7600412" y="1292160"/>
            <a:ext cx="0" cy="403796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9764649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4047</TotalTime>
  <Words>1211</Words>
  <Application>Microsoft Office PowerPoint</Application>
  <PresentationFormat>On-screen Show (4:3)</PresentationFormat>
  <Paragraphs>208</Paragraphs>
  <Slides>13</Slides>
  <Notes>6</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Adaptive tour planning system </vt:lpstr>
      <vt:lpstr>Adaptive tour planning system</vt:lpstr>
      <vt:lpstr>Self-organizing parcel delivery system  </vt:lpstr>
      <vt:lpstr>Self-organizing parcel delivery system</vt:lpstr>
      <vt:lpstr>Container capacity management system </vt:lpstr>
      <vt:lpstr>Container capacity management system </vt:lpstr>
      <vt:lpstr>Hybrid freight market  </vt:lpstr>
      <vt:lpstr>Hybrid freight market</vt:lpstr>
      <vt:lpstr>TNO input &amp; impact</vt:lpstr>
    </vt:vector>
  </TitlesOfParts>
  <Company>TNO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Tony van Vliet</dc:creator>
  <cp:lastModifiedBy>Laura Daniele</cp:lastModifiedBy>
  <cp:revision>251</cp:revision>
  <dcterms:created xsi:type="dcterms:W3CDTF">2012-04-10T14:17:17Z</dcterms:created>
  <dcterms:modified xsi:type="dcterms:W3CDTF">2012-06-18T19:45:06Z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Date">
    <vt:lpwstr>18-6-2012 21:44:25</vt:lpwstr>
  </property>
</Properties>
</file>