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handoutMasterIdLst>
    <p:handoutMasterId r:id="rId18"/>
  </p:handoutMasterIdLst>
  <p:sldIdLst>
    <p:sldId id="256" r:id="rId2"/>
    <p:sldId id="277" r:id="rId3"/>
    <p:sldId id="262" r:id="rId4"/>
    <p:sldId id="263" r:id="rId5"/>
    <p:sldId id="264" r:id="rId6"/>
    <p:sldId id="265" r:id="rId7"/>
    <p:sldId id="266" r:id="rId8"/>
    <p:sldId id="281" r:id="rId9"/>
    <p:sldId id="273" r:id="rId10"/>
    <p:sldId id="278" r:id="rId11"/>
    <p:sldId id="279" r:id="rId12"/>
    <p:sldId id="280" r:id="rId13"/>
    <p:sldId id="267" r:id="rId14"/>
    <p:sldId id="271" r:id="rId15"/>
    <p:sldId id="275" r:id="rId16"/>
  </p:sldIdLst>
  <p:sldSz cx="9144000" cy="6858000" type="screen4x3"/>
  <p:notesSz cx="6775450"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9" autoAdjust="0"/>
    <p:restoredTop sz="95733" autoAdjust="0"/>
  </p:normalViewPr>
  <p:slideViewPr>
    <p:cSldViewPr>
      <p:cViewPr>
        <p:scale>
          <a:sx n="100" d="100"/>
          <a:sy n="100" d="100"/>
        </p:scale>
        <p:origin x="-1314" y="-294"/>
      </p:cViewPr>
      <p:guideLst>
        <p:guide orient="horz" pos="4020"/>
        <p:guide orient="horz" pos="2205"/>
        <p:guide orient="horz" pos="1434"/>
        <p:guide pos="884"/>
        <p:guide pos="5465"/>
        <p:guide pos="2971"/>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3120"/>
        <p:guide pos="21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6-21T16:02:43.363"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36028" cy="495301"/>
          </a:xfrm>
          <a:prstGeom prst="rect">
            <a:avLst/>
          </a:prstGeom>
        </p:spPr>
        <p:txBody>
          <a:bodyPr vert="horz" lIns="91440" tIns="45720" rIns="91440" bIns="45720" rtlCol="0"/>
          <a:lstStyle>
            <a:lvl1pPr algn="l">
              <a:defRPr sz="1200"/>
            </a:lvl1pPr>
          </a:lstStyle>
          <a:p>
            <a:r>
              <a:rPr lang="nl-NL" dirty="0" smtClean="0"/>
              <a:t>Titel van de presentatie</a:t>
            </a:r>
            <a:endParaRPr lang="nl-NL" dirty="0"/>
          </a:p>
        </p:txBody>
      </p:sp>
      <p:sp>
        <p:nvSpPr>
          <p:cNvPr id="3" name="Tijdelijke aanduiding voor datum 2"/>
          <p:cNvSpPr>
            <a:spLocks noGrp="1"/>
          </p:cNvSpPr>
          <p:nvPr>
            <p:ph type="dt" sz="quarter" idx="1"/>
          </p:nvPr>
        </p:nvSpPr>
        <p:spPr>
          <a:xfrm>
            <a:off x="3837854" y="1"/>
            <a:ext cx="2936028" cy="495301"/>
          </a:xfrm>
          <a:prstGeom prst="rect">
            <a:avLst/>
          </a:prstGeom>
        </p:spPr>
        <p:txBody>
          <a:bodyPr vert="horz" lIns="91440" tIns="45720" rIns="91440" bIns="45720" rtlCol="0"/>
          <a:lstStyle>
            <a:lvl1pPr algn="r">
              <a:defRPr sz="1200"/>
            </a:lvl1pPr>
          </a:lstStyle>
          <a:p>
            <a:fld id="{C5EEFA4B-77C2-481A-ABD0-DB23CAD51848}" type="datetime8">
              <a:rPr lang="nl-NL" smtClean="0"/>
              <a:t>28-6-2012 10:38</a:t>
            </a:fld>
            <a:endParaRPr lang="nl-NL" dirty="0"/>
          </a:p>
        </p:txBody>
      </p:sp>
      <p:sp>
        <p:nvSpPr>
          <p:cNvPr id="4" name="Tijdelijke aanduiding voor voettekst 3"/>
          <p:cNvSpPr>
            <a:spLocks noGrp="1"/>
          </p:cNvSpPr>
          <p:nvPr>
            <p:ph type="ftr" sz="quarter" idx="2"/>
          </p:nvPr>
        </p:nvSpPr>
        <p:spPr>
          <a:xfrm>
            <a:off x="0" y="9408981"/>
            <a:ext cx="2936028" cy="495301"/>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37854" y="9408981"/>
            <a:ext cx="2936028" cy="495301"/>
          </a:xfrm>
          <a:prstGeom prst="rect">
            <a:avLst/>
          </a:prstGeom>
        </p:spPr>
        <p:txBody>
          <a:bodyPr vert="horz" lIns="91440" tIns="45720" rIns="91440" bIns="45720" rtlCol="0" anchor="b"/>
          <a:lstStyle>
            <a:lvl1pPr algn="r">
              <a:defRPr sz="1200"/>
            </a:lvl1pPr>
          </a:lstStyle>
          <a:p>
            <a:fld id="{E667C337-BE69-40D5-A2C3-B572D8434EAF}" type="slidenum">
              <a:rPr lang="nl-NL" smtClean="0"/>
              <a:t>‹#›</a:t>
            </a:fld>
            <a:endParaRPr lang="nl-NL" dirty="0"/>
          </a:p>
        </p:txBody>
      </p:sp>
    </p:spTree>
    <p:extLst>
      <p:ext uri="{BB962C8B-B14F-4D97-AF65-F5344CB8AC3E}">
        <p14:creationId xmlns:p14="http://schemas.microsoft.com/office/powerpoint/2010/main" val="21427937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36028" cy="495301"/>
          </a:xfrm>
          <a:prstGeom prst="rect">
            <a:avLst/>
          </a:prstGeom>
        </p:spPr>
        <p:txBody>
          <a:bodyPr vert="horz" lIns="91440" tIns="45720" rIns="91440" bIns="45720" rtlCol="0"/>
          <a:lstStyle>
            <a:lvl1pPr algn="l">
              <a:defRPr sz="1200"/>
            </a:lvl1pPr>
          </a:lstStyle>
          <a:p>
            <a:r>
              <a:rPr lang="nl-NL" dirty="0" smtClean="0"/>
              <a:t>Titel van de presentatie</a:t>
            </a:r>
            <a:endParaRPr lang="nl-NL" dirty="0"/>
          </a:p>
        </p:txBody>
      </p:sp>
      <p:sp>
        <p:nvSpPr>
          <p:cNvPr id="3" name="Tijdelijke aanduiding voor datum 2"/>
          <p:cNvSpPr>
            <a:spLocks noGrp="1"/>
          </p:cNvSpPr>
          <p:nvPr>
            <p:ph type="dt" idx="1"/>
          </p:nvPr>
        </p:nvSpPr>
        <p:spPr>
          <a:xfrm>
            <a:off x="3837854" y="1"/>
            <a:ext cx="2936028" cy="495301"/>
          </a:xfrm>
          <a:prstGeom prst="rect">
            <a:avLst/>
          </a:prstGeom>
        </p:spPr>
        <p:txBody>
          <a:bodyPr vert="horz" lIns="91440" tIns="45720" rIns="91440" bIns="45720" rtlCol="0"/>
          <a:lstStyle>
            <a:lvl1pPr algn="r">
              <a:defRPr sz="1200"/>
            </a:lvl1pPr>
          </a:lstStyle>
          <a:p>
            <a:fld id="{E6EC21D8-2BA0-4B3C-980A-4A3FF683EAE5}" type="datetime8">
              <a:rPr lang="nl-NL" smtClean="0"/>
              <a:t>28-6-2012 10:38</a:t>
            </a:fld>
            <a:endParaRPr lang="nl-NL" dirty="0"/>
          </a:p>
        </p:txBody>
      </p:sp>
      <p:sp>
        <p:nvSpPr>
          <p:cNvPr id="4" name="Tijdelijke aanduiding voor dia-afbeelding 3"/>
          <p:cNvSpPr>
            <a:spLocks noGrp="1" noRot="1" noChangeAspect="1"/>
          </p:cNvSpPr>
          <p:nvPr>
            <p:ph type="sldImg" idx="2"/>
          </p:nvPr>
        </p:nvSpPr>
        <p:spPr>
          <a:xfrm>
            <a:off x="911225" y="742950"/>
            <a:ext cx="4953000" cy="37163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7545" y="4705351"/>
            <a:ext cx="5420360" cy="445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08981"/>
            <a:ext cx="2936028" cy="495301"/>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37854" y="9408981"/>
            <a:ext cx="2936028" cy="495301"/>
          </a:xfrm>
          <a:prstGeom prst="rect">
            <a:avLst/>
          </a:prstGeom>
        </p:spPr>
        <p:txBody>
          <a:bodyPr vert="horz" lIns="91440" tIns="45720" rIns="91440" bIns="45720" rtlCol="0" anchor="b"/>
          <a:lstStyle>
            <a:lvl1pPr algn="r">
              <a:defRPr sz="1200"/>
            </a:lvl1pPr>
          </a:lstStyle>
          <a:p>
            <a:fld id="{801935DF-413D-4C75-8A60-925A728E0BBB}" type="slidenum">
              <a:rPr lang="nl-NL" smtClean="0"/>
              <a:t>‹#›</a:t>
            </a:fld>
            <a:endParaRPr lang="nl-NL" dirty="0"/>
          </a:p>
        </p:txBody>
      </p:sp>
    </p:spTree>
    <p:extLst>
      <p:ext uri="{BB962C8B-B14F-4D97-AF65-F5344CB8AC3E}">
        <p14:creationId xmlns:p14="http://schemas.microsoft.com/office/powerpoint/2010/main" val="392576607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heet met TNO-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F2D879E-9944-4F15-9807-E20DFF00BDFD}" type="datetime8">
              <a:rPr lang="nl-NL" smtClean="0"/>
              <a:t>28-6-2012 10:38</a:t>
            </a:fld>
            <a:endParaRPr lang="nl-NL"/>
          </a:p>
        </p:txBody>
      </p:sp>
      <p:sp>
        <p:nvSpPr>
          <p:cNvPr id="5" name="Tijdelijke aanduiding voor voettekst 4"/>
          <p:cNvSpPr>
            <a:spLocks noGrp="1"/>
          </p:cNvSpPr>
          <p:nvPr>
            <p:ph type="ftr" sz="quarter" idx="11"/>
          </p:nvPr>
        </p:nvSpPr>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10" name="Rechthoek 9"/>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smtClean="0"/>
              <a:t>Klik om de stijl te bewerken</a:t>
            </a:r>
            <a:endParaRPr lang="nl-NL" dirty="0"/>
          </a:p>
        </p:txBody>
      </p:sp>
      <p:sp>
        <p:nvSpPr>
          <p:cNvPr id="8" name="Ondertitel 2"/>
          <p:cNvSpPr>
            <a:spLocks noGrp="1"/>
          </p:cNvSpPr>
          <p:nvPr>
            <p:ph type="subTitle" idx="1"/>
          </p:nvPr>
        </p:nvSpPr>
        <p:spPr>
          <a:xfrm>
            <a:off x="1403350" y="234888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2729985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klein beeld">
    <p:spTree>
      <p:nvGrpSpPr>
        <p:cNvPr id="1" name=""/>
        <p:cNvGrpSpPr/>
        <p:nvPr/>
      </p:nvGrpSpPr>
      <p:grpSpPr>
        <a:xfrm>
          <a:off x="0" y="0"/>
          <a:ext cx="0" cy="0"/>
          <a:chOff x="0" y="0"/>
          <a:chExt cx="0" cy="0"/>
        </a:xfrm>
      </p:grpSpPr>
      <p:sp>
        <p:nvSpPr>
          <p:cNvPr id="2"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smtClean="0"/>
              <a:t>Klik om de stijl te bewerken</a:t>
            </a:r>
            <a:endParaRPr lang="nl-NL" dirty="0"/>
          </a:p>
        </p:txBody>
      </p:sp>
      <p:sp>
        <p:nvSpPr>
          <p:cNvPr id="3" name="Ondertitel 2"/>
          <p:cNvSpPr>
            <a:spLocks noGrp="1"/>
          </p:cNvSpPr>
          <p:nvPr>
            <p:ph type="subTitle" idx="1"/>
          </p:nvPr>
        </p:nvSpPr>
        <p:spPr>
          <a:xfrm>
            <a:off x="1403350" y="235080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BD4FC00D-D065-4E17-B6F4-A58419CB088E}" type="datetime8">
              <a:rPr lang="nl-NL" smtClean="0"/>
              <a:t>28-6-2012 10:38</a:t>
            </a:fld>
            <a:endParaRPr lang="nl-NL"/>
          </a:p>
        </p:txBody>
      </p:sp>
      <p:sp>
        <p:nvSpPr>
          <p:cNvPr id="5" name="Tijdelijke aanduiding voor voettekst 4"/>
          <p:cNvSpPr>
            <a:spLocks noGrp="1"/>
          </p:cNvSpPr>
          <p:nvPr>
            <p:ph type="ftr" sz="quarter" idx="11"/>
          </p:nvPr>
        </p:nvSpPr>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Rechthoek 6"/>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3" hasCustomPrompt="1"/>
          </p:nvPr>
        </p:nvSpPr>
        <p:spPr>
          <a:xfrm>
            <a:off x="1403350" y="4293096"/>
            <a:ext cx="3024188" cy="2088654"/>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afbeelding toe en plaats deze linksonder</a:t>
            </a:r>
            <a:endParaRPr lang="nl-NL" dirty="0"/>
          </a:p>
        </p:txBody>
      </p:sp>
    </p:spTree>
    <p:extLst>
      <p:ext uri="{BB962C8B-B14F-4D97-AF65-F5344CB8AC3E}">
        <p14:creationId xmlns:p14="http://schemas.microsoft.com/office/powerpoint/2010/main" val="3432130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en of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73A5A1A4-FA1D-4AF7-9C01-7FA5207CDF2B}" type="datetime8">
              <a:rPr lang="nl-NL" smtClean="0"/>
              <a:t>28-6-2012 10:38</a:t>
            </a:fld>
            <a:endParaRPr lang="nl-NL"/>
          </a:p>
        </p:txBody>
      </p:sp>
      <p:sp>
        <p:nvSpPr>
          <p:cNvPr id="5" name="Tijdelijke aanduiding voor voettekst 4"/>
          <p:cNvSpPr>
            <a:spLocks noGrp="1"/>
          </p:cNvSpPr>
          <p:nvPr>
            <p:ph type="ftr" sz="quarter" idx="11"/>
          </p:nvPr>
        </p:nvSpPr>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8069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box  of groo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08360EBB-4EF7-4157-AE1A-B9415883D627}" type="datetime8">
              <a:rPr lang="nl-NL" smtClean="0"/>
              <a:t>28-6-2012 10:38</a:t>
            </a:fld>
            <a:endParaRPr lang="nl-NL"/>
          </a:p>
        </p:txBody>
      </p:sp>
      <p:sp>
        <p:nvSpPr>
          <p:cNvPr id="5" name="Tijdelijke aanduiding voor voettekst 4"/>
          <p:cNvSpPr>
            <a:spLocks noGrp="1"/>
          </p:cNvSpPr>
          <p:nvPr>
            <p:ph type="ftr" sz="quarter" idx="11"/>
          </p:nvPr>
        </p:nvSpPr>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7781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naas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716462" y="2199600"/>
            <a:ext cx="3959225"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61564190-653A-491D-9900-8E919D870D84}" type="datetime8">
              <a:rPr lang="nl-NL" smtClean="0"/>
              <a:t>28-6-2012 10:38</a:t>
            </a:fld>
            <a:endParaRPr lang="nl-NL"/>
          </a:p>
        </p:txBody>
      </p:sp>
      <p:sp>
        <p:nvSpPr>
          <p:cNvPr id="5" name="Tijdelijke aanduiding voor voettekst 4"/>
          <p:cNvSpPr>
            <a:spLocks noGrp="1"/>
          </p:cNvSpPr>
          <p:nvPr>
            <p:ph type="ftr" sz="quarter" idx="11"/>
          </p:nvPr>
        </p:nvSpPr>
        <p:spPr>
          <a:xfrm>
            <a:off x="4816800" y="370800"/>
            <a:ext cx="2275480" cy="105872"/>
          </a:xfrm>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staande afbeelding  toe en plaats deze vullend binnen dit kader</a:t>
            </a:r>
            <a:endParaRPr lang="nl-NL" dirty="0"/>
          </a:p>
        </p:txBody>
      </p:sp>
    </p:spTree>
    <p:extLst>
      <p:ext uri="{BB962C8B-B14F-4D97-AF65-F5344CB8AC3E}">
        <p14:creationId xmlns:p14="http://schemas.microsoft.com/office/powerpoint/2010/main" val="16122928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naast tekstbox">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a:xfrm>
            <a:off x="4716462" y="2199600"/>
            <a:ext cx="3959225"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BF57CC78-726C-49B8-BFA9-37652BB1F9AA}" type="datetime8">
              <a:rPr lang="nl-NL" smtClean="0"/>
              <a:t>28-6-2012 10:38</a:t>
            </a:fld>
            <a:endParaRPr lang="nl-NL"/>
          </a:p>
        </p:txBody>
      </p:sp>
      <p:sp>
        <p:nvSpPr>
          <p:cNvPr id="5" name="Tijdelijke aanduiding voor voettekst 4"/>
          <p:cNvSpPr>
            <a:spLocks noGrp="1"/>
          </p:cNvSpPr>
          <p:nvPr>
            <p:ph type="ftr" sz="quarter" idx="11"/>
          </p:nvPr>
        </p:nvSpPr>
        <p:spPr/>
        <p:txBody>
          <a:bodyPr/>
          <a:lstStyle/>
          <a:p>
            <a:r>
              <a:rPr lang="nl-NL" smtClean="0"/>
              <a:t>Tony van Vliet
Self Organizing &amp; Autonomous S</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staande afbeelding  toe en plaats deze vullend binnen dit kader</a:t>
            </a:r>
            <a:endParaRPr lang="nl-NL" dirty="0"/>
          </a:p>
        </p:txBody>
      </p:sp>
      <p:cxnSp>
        <p:nvCxnSpPr>
          <p:cNvPr id="8"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5101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65C934A-AD8E-42A8-8446-32838244F817}" type="datetime8">
              <a:rPr lang="nl-NL" smtClean="0"/>
              <a:t>28-6-2012 10:38</a:t>
            </a:fld>
            <a:endParaRPr lang="nl-NL" dirty="0"/>
          </a:p>
        </p:txBody>
      </p:sp>
      <p:sp>
        <p:nvSpPr>
          <p:cNvPr id="3" name="Tijdelijke aanduiding voor voettekst 2"/>
          <p:cNvSpPr>
            <a:spLocks noGrp="1"/>
          </p:cNvSpPr>
          <p:nvPr>
            <p:ph type="ftr" sz="quarter" idx="11"/>
          </p:nvPr>
        </p:nvSpPr>
        <p:spPr/>
        <p:txBody>
          <a:bodyPr/>
          <a:lstStyle/>
          <a:p>
            <a:r>
              <a:rPr lang="nl-NL" smtClean="0"/>
              <a:t>Tony van Vliet
Self Organizing &amp; Autonomous S</a:t>
            </a:r>
            <a:endParaRPr lang="nl-NL" dirty="0"/>
          </a:p>
        </p:txBody>
      </p:sp>
      <p:sp>
        <p:nvSpPr>
          <p:cNvPr id="4" name="Tijdelijke aanduiding voor dianummer 3"/>
          <p:cNvSpPr>
            <a:spLocks noGrp="1"/>
          </p:cNvSpPr>
          <p:nvPr>
            <p:ph type="sldNum" sz="quarter" idx="12"/>
          </p:nvPr>
        </p:nvSpPr>
        <p:spPr/>
        <p:txBody>
          <a:bodyPr/>
          <a:lstStyle/>
          <a:p>
            <a:fld id="{52236286-4DC8-46DE-9269-8F728FBC0641}" type="slidenum">
              <a:rPr lang="nl-NL" smtClean="0"/>
              <a:t>‹#›</a:t>
            </a:fld>
            <a:endParaRPr lang="nl-NL" dirty="0"/>
          </a:p>
        </p:txBody>
      </p:sp>
      <p:sp>
        <p:nvSpPr>
          <p:cNvPr id="6" name="Tijdelijke aanduiding voor inhoud 2"/>
          <p:cNvSpPr>
            <a:spLocks noGrp="1"/>
          </p:cNvSpPr>
          <p:nvPr>
            <p:ph idx="13" hasCustomPrompt="1"/>
          </p:nvPr>
        </p:nvSpPr>
        <p:spPr>
          <a:xfrm>
            <a:off x="1403350" y="1412875"/>
            <a:ext cx="727233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afbeelding toe en plaats deze linksonder</a:t>
            </a:r>
            <a:endParaRPr lang="nl-NL" dirty="0"/>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401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1.xml"/><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48680"/>
            <a:ext cx="9144000" cy="261469"/>
          </a:xfrm>
          <a:prstGeom prst="rect">
            <a:avLst/>
          </a:prstGeom>
        </p:spPr>
      </p:pic>
      <p:sp>
        <p:nvSpPr>
          <p:cNvPr id="2" name="Tijdelijke aanduiding voor titel 1"/>
          <p:cNvSpPr>
            <a:spLocks noGrp="1"/>
          </p:cNvSpPr>
          <p:nvPr>
            <p:ph type="title"/>
          </p:nvPr>
        </p:nvSpPr>
        <p:spPr>
          <a:xfrm>
            <a:off x="1403350" y="1342800"/>
            <a:ext cx="7272338" cy="720000"/>
          </a:xfrm>
          <a:prstGeom prst="rect">
            <a:avLst/>
          </a:prstGeom>
        </p:spPr>
        <p:txBody>
          <a:bodyPr vert="horz" lIns="0" tIns="0" rIns="0" bIns="0" rtlCol="0" anchor="t" anchorCtr="0">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403350" y="2199600"/>
            <a:ext cx="7272338" cy="4320480"/>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816800" y="262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r>
              <a:rPr lang="nl-NL" smtClean="0"/>
              <a:t>June 12, 2012</a:t>
            </a:r>
            <a:endParaRPr lang="nl-NL" dirty="0"/>
          </a:p>
        </p:txBody>
      </p:sp>
      <p:sp>
        <p:nvSpPr>
          <p:cNvPr id="5" name="Tijdelijke aanduiding voor voettekst 4"/>
          <p:cNvSpPr>
            <a:spLocks noGrp="1"/>
          </p:cNvSpPr>
          <p:nvPr>
            <p:ph type="ftr" sz="quarter" idx="3"/>
          </p:nvPr>
        </p:nvSpPr>
        <p:spPr>
          <a:xfrm>
            <a:off x="4816800" y="370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r>
              <a:rPr lang="nl-NL" smtClean="0"/>
              <a:t>Self Organizing &amp; Autonomous S</a:t>
            </a:r>
            <a:endParaRPr lang="nl-NL" dirty="0"/>
          </a:p>
        </p:txBody>
      </p:sp>
      <p:sp>
        <p:nvSpPr>
          <p:cNvPr id="6" name="Tijdelijke aanduiding voor dianummer 5"/>
          <p:cNvSpPr>
            <a:spLocks noGrp="1"/>
          </p:cNvSpPr>
          <p:nvPr>
            <p:ph type="sldNum" sz="quarter" idx="4"/>
          </p:nvPr>
        </p:nvSpPr>
        <p:spPr>
          <a:xfrm>
            <a:off x="4816800" y="153968"/>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fld id="{52236286-4DC8-46DE-9269-8F728FBC0641}" type="slidenum">
              <a:rPr lang="nl-NL" smtClean="0"/>
              <a:pPr/>
              <a:t>‹#›</a:t>
            </a:fld>
            <a:endParaRPr lang="nl-NL" dirty="0"/>
          </a:p>
        </p:txBody>
      </p:sp>
      <p:cxnSp>
        <p:nvCxnSpPr>
          <p:cNvPr id="8" name="Rechte verbindingslijn 7"/>
          <p:cNvCxnSpPr/>
          <p:nvPr/>
        </p:nvCxnSpPr>
        <p:spPr>
          <a:xfrm flipV="1">
            <a:off x="248400" y="162000"/>
            <a:ext cx="0" cy="540000"/>
          </a:xfrm>
          <a:prstGeom prst="line">
            <a:avLst/>
          </a:prstGeom>
          <a:ln w="3175"/>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V="1">
            <a:off x="2336400" y="162000"/>
            <a:ext cx="0" cy="540000"/>
          </a:xfrm>
          <a:prstGeom prst="line">
            <a:avLst/>
          </a:prstGeom>
          <a:ln w="3175"/>
        </p:spPr>
        <p:style>
          <a:lnRef idx="1">
            <a:schemeClr val="dk1"/>
          </a:lnRef>
          <a:fillRef idx="0">
            <a:schemeClr val="dk1"/>
          </a:fillRef>
          <a:effectRef idx="0">
            <a:schemeClr val="dk1"/>
          </a:effectRef>
          <a:fontRef idx="minor">
            <a:schemeClr val="tx1"/>
          </a:fontRef>
        </p:style>
      </p:cxnSp>
      <p:pic>
        <p:nvPicPr>
          <p:cNvPr id="11" name="Afbeelding 1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403" y="162000"/>
            <a:ext cx="619016" cy="493200"/>
          </a:xfrm>
          <a:prstGeom prst="rect">
            <a:avLst/>
          </a:prstGeom>
          <a:blipFill>
            <a:blip r:embed="rId12"/>
            <a:stretch>
              <a:fillRect/>
            </a:stretch>
          </a:blipFill>
          <a:effectLst>
            <a:outerShdw blurRad="101600" dist="12700" dir="2700000" algn="ctr" rotWithShape="0">
              <a:prstClr val="black">
                <a:alpha val="50000"/>
              </a:prstClr>
            </a:outerShdw>
          </a:effectLst>
        </p:spPr>
      </p:pic>
      <p:pic>
        <p:nvPicPr>
          <p:cNvPr id="12" name="Afbeelding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5403" y="162000"/>
            <a:ext cx="619016" cy="493200"/>
          </a:xfrm>
          <a:prstGeom prst="rect">
            <a:avLst/>
          </a:prstGeom>
          <a:blipFill>
            <a:blip r:embed="rId13"/>
            <a:stretch>
              <a:fillRect/>
            </a:stretch>
          </a:blipFill>
          <a:effectLst>
            <a:outerShdw blurRad="101600" dist="12700" dir="2700000" algn="ctr" rotWithShape="0">
              <a:prstClr val="black">
                <a:alpha val="50000"/>
              </a:prstClr>
            </a:outerShdw>
          </a:effectLst>
        </p:spPr>
      </p:pic>
      <p:cxnSp>
        <p:nvCxnSpPr>
          <p:cNvPr id="15" name="Rechte verbindingslijn 14"/>
          <p:cNvCxnSpPr/>
          <p:nvPr/>
        </p:nvCxnSpPr>
        <p:spPr>
          <a:xfrm flipV="1">
            <a:off x="4708800" y="162000"/>
            <a:ext cx="0" cy="54000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43337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62" r:id="rId5"/>
    <p:sldLayoutId id="2147483663" r:id="rId6"/>
    <p:sldLayoutId id="2147483655" r:id="rId7"/>
  </p:sldLayoutIdLst>
  <p:timing>
    <p:tnLst>
      <p:par>
        <p:cTn id="1" dur="indefinite" restart="never" nodeType="tmRoot"/>
      </p:par>
    </p:tnLst>
  </p:timing>
  <p:hf hdr="0" dt="0"/>
  <p:txStyles>
    <p:titleStyle>
      <a:lvl1pPr algn="l" defTabSz="914400" rtl="0" eaLnBrk="1" latinLnBrk="0" hangingPunct="1">
        <a:lnSpc>
          <a:spcPts val="2800"/>
        </a:lnSpc>
        <a:spcBef>
          <a:spcPct val="0"/>
        </a:spcBef>
        <a:buNone/>
        <a:defRPr sz="2400" b="1" kern="1200">
          <a:solidFill>
            <a:schemeClr val="tx1"/>
          </a:solidFill>
          <a:latin typeface="Arial" pitchFamily="34" charset="0"/>
          <a:ea typeface="+mj-ea"/>
          <a:cs typeface="Arial" pitchFamily="34" charset="0"/>
        </a:defRPr>
      </a:lvl1pPr>
    </p:titleStyle>
    <p:bodyStyle>
      <a:lvl1pPr marL="185738"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mapspublic3.ihmc.us/rid=1KJ0KSXTK-4YQ7BP-1R7K/zoas%20overview.cmap"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saso-conference.or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42_(number)"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t&amp;rct=j&amp;q=&amp;esrc=s&amp;frm=1&amp;source=web&amp;cd=4&amp;ved=0CGoQFjAD&amp;url=http://www.iscpif.fr/tiki-download_wiki_attachment.php?attId=469&amp;ei=EdvdT9iwJYiL0AXT66nCCg&amp;usg=AFQjCNEHbNyRYurvcDGZoxqGXbtiYByZug&amp;sig2=JTuB4_UXnfrrR3aHdEGmtg" TargetMode="External"/><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Self-organization"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8110682" cy="410369"/>
          </a:xfrm>
        </p:spPr>
        <p:txBody>
          <a:bodyPr wrap="none">
            <a:spAutoFit/>
          </a:bodyPr>
          <a:lstStyle/>
          <a:p>
            <a:r>
              <a:rPr lang="en-GB" dirty="0" smtClean="0"/>
              <a:t>SOAS: Self Organizing &amp; Autonomous Systems</a:t>
            </a:r>
            <a:endParaRPr lang="en-GB" dirty="0"/>
          </a:p>
        </p:txBody>
      </p:sp>
      <p:sp>
        <p:nvSpPr>
          <p:cNvPr id="3" name="Subtitle 2"/>
          <p:cNvSpPr>
            <a:spLocks noGrp="1"/>
          </p:cNvSpPr>
          <p:nvPr>
            <p:ph type="subTitle" idx="1"/>
          </p:nvPr>
        </p:nvSpPr>
        <p:spPr>
          <a:xfrm>
            <a:off x="1299668" y="1916832"/>
            <a:ext cx="7022755" cy="615553"/>
          </a:xfrm>
        </p:spPr>
        <p:txBody>
          <a:bodyPr wrap="none">
            <a:spAutoFit/>
          </a:bodyPr>
          <a:lstStyle/>
          <a:p>
            <a:pPr algn="ctr"/>
            <a:r>
              <a:rPr lang="en-GB" sz="2000" i="1" dirty="0" smtClean="0">
                <a:solidFill>
                  <a:srgbClr val="FF9933"/>
                </a:solidFill>
              </a:rPr>
              <a:t>from</a:t>
            </a:r>
            <a:r>
              <a:rPr lang="en-GB" sz="2000" dirty="0" smtClean="0">
                <a:solidFill>
                  <a:srgbClr val="FF9933"/>
                </a:solidFill>
              </a:rPr>
              <a:t> controlling the predictable to managing the unpredictable</a:t>
            </a:r>
          </a:p>
          <a:p>
            <a:pPr algn="ctr"/>
            <a:endParaRPr lang="en-GB" sz="2000" dirty="0"/>
          </a:p>
          <a:p>
            <a:pPr algn="ctr"/>
            <a:r>
              <a:rPr lang="en-GB" sz="1600" i="1" dirty="0" smtClean="0"/>
              <a:t>Research funded by ETP AMSN (200 KEURO phase 1)</a:t>
            </a:r>
            <a:endParaRPr lang="en-GB" sz="1600" i="1" dirty="0"/>
          </a:p>
        </p:txBody>
      </p:sp>
      <p:sp>
        <p:nvSpPr>
          <p:cNvPr id="7" name="Subtitle 2"/>
          <p:cNvSpPr txBox="1">
            <a:spLocks/>
          </p:cNvSpPr>
          <p:nvPr/>
        </p:nvSpPr>
        <p:spPr>
          <a:xfrm>
            <a:off x="1259632" y="6453336"/>
            <a:ext cx="6554679" cy="205184"/>
          </a:xfrm>
          <a:prstGeom prst="rect">
            <a:avLst/>
          </a:prstGeom>
        </p:spPr>
        <p:txBody>
          <a:bodyPr vert="horz" wrap="none" lIns="0" tIns="0" rIns="0" bIns="0" rtlCol="0">
            <a:spAutoFit/>
          </a:bodyPr>
          <a:lstStyle>
            <a:lvl1pPr marL="0" indent="0" algn="l" defTabSz="914400" rtl="0" eaLnBrk="1" latinLnBrk="0" hangingPunct="1">
              <a:lnSpc>
                <a:spcPts val="1600"/>
              </a:lnSpc>
              <a:spcBef>
                <a:spcPts val="0"/>
              </a:spcBef>
              <a:buFontTx/>
              <a:buNone/>
              <a:defRPr sz="1400" kern="1200">
                <a:solidFill>
                  <a:schemeClr val="tx1"/>
                </a:solidFill>
                <a:latin typeface="Arial" pitchFamily="34" charset="0"/>
                <a:ea typeface="+mn-ea"/>
                <a:cs typeface="Arial" pitchFamily="34" charset="0"/>
              </a:defRPr>
            </a:lvl1pPr>
            <a:lvl2pPr marL="4572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i="1" dirty="0" smtClean="0"/>
              <a:t>For detailed information and documentation click: </a:t>
            </a:r>
            <a:r>
              <a:rPr lang="en-GB" sz="1600" i="1" dirty="0" err="1" smtClean="0">
                <a:hlinkClick r:id="rId3"/>
              </a:rPr>
              <a:t>CMap</a:t>
            </a:r>
            <a:r>
              <a:rPr lang="en-GB" sz="1600" i="1" dirty="0" smtClean="0">
                <a:hlinkClick r:id="rId3"/>
              </a:rPr>
              <a:t> ZOAS overview</a:t>
            </a:r>
            <a:endParaRPr lang="en-GB" sz="1600" i="1" dirty="0"/>
          </a:p>
        </p:txBody>
      </p:sp>
      <p:graphicFrame>
        <p:nvGraphicFramePr>
          <p:cNvPr id="5" name="Table 4"/>
          <p:cNvGraphicFramePr>
            <a:graphicFrameLocks noGrp="1"/>
          </p:cNvGraphicFramePr>
          <p:nvPr>
            <p:extLst>
              <p:ext uri="{D42A27DB-BD31-4B8C-83A1-F6EECF244321}">
                <p14:modId xmlns:p14="http://schemas.microsoft.com/office/powerpoint/2010/main" val="2090963158"/>
              </p:ext>
            </p:extLst>
          </p:nvPr>
        </p:nvGraphicFramePr>
        <p:xfrm>
          <a:off x="1331640" y="2852936"/>
          <a:ext cx="2448272" cy="2595880"/>
        </p:xfrm>
        <a:graphic>
          <a:graphicData uri="http://schemas.openxmlformats.org/drawingml/2006/table">
            <a:tbl>
              <a:tblPr firstRow="1" bandRow="1">
                <a:tableStyleId>{17292A2E-F333-43FB-9621-5CBBE7FDCDCB}</a:tableStyleId>
              </a:tblPr>
              <a:tblGrid>
                <a:gridCol w="2448272"/>
              </a:tblGrid>
              <a:tr h="370840">
                <a:tc>
                  <a:txBody>
                    <a:bodyPr/>
                    <a:lstStyle/>
                    <a:p>
                      <a:r>
                        <a:rPr lang="en-GB" sz="1200" dirty="0" smtClean="0"/>
                        <a:t>SOAS</a:t>
                      </a:r>
                      <a:r>
                        <a:rPr lang="en-GB" sz="1200" baseline="0" dirty="0" smtClean="0"/>
                        <a:t>-team</a:t>
                      </a:r>
                      <a:endParaRPr lang="en-GB" sz="1200" dirty="0"/>
                    </a:p>
                  </a:txBody>
                  <a:tcPr/>
                </a:tc>
              </a:tr>
              <a:tr h="370840">
                <a:tc>
                  <a:txBody>
                    <a:bodyPr/>
                    <a:lstStyle/>
                    <a:p>
                      <a:r>
                        <a:rPr lang="en-GB" sz="1200" dirty="0" smtClean="0"/>
                        <a:t>Vliet, A.J. (Tony) van [</a:t>
                      </a:r>
                      <a:r>
                        <a:rPr lang="en-GB" sz="1200" dirty="0" err="1" smtClean="0"/>
                        <a:t>pl</a:t>
                      </a:r>
                      <a:r>
                        <a:rPr lang="en-GB" sz="1200" dirty="0" smtClean="0"/>
                        <a:t>]</a:t>
                      </a:r>
                      <a:endParaRPr lang="en-GB"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Huis in 't Veld, M.A.A. (Mirjam)</a:t>
                      </a:r>
                    </a:p>
                  </a:txBody>
                  <a:tcPr/>
                </a:tc>
              </a:tr>
              <a:tr h="370840">
                <a:tc>
                  <a:txBody>
                    <a:bodyPr/>
                    <a:lstStyle/>
                    <a:p>
                      <a:r>
                        <a:rPr lang="en-GB" sz="1200" dirty="0" smtClean="0"/>
                        <a:t>Ouboter, T.M. (Tanneke)</a:t>
                      </a:r>
                      <a:endParaRPr lang="en-GB" sz="1200" dirty="0"/>
                    </a:p>
                  </a:txBody>
                  <a:tcPr/>
                </a:tc>
              </a:tr>
              <a:tr h="370840">
                <a:tc>
                  <a:txBody>
                    <a:bodyPr/>
                    <a:lstStyle/>
                    <a:p>
                      <a:r>
                        <a:rPr lang="en-GB" sz="1200" dirty="0" smtClean="0"/>
                        <a:t>Daniele, L.M. (Laura)</a:t>
                      </a:r>
                      <a:endParaRPr lang="en-GB" sz="1200" dirty="0"/>
                    </a:p>
                  </a:txBody>
                  <a:tcPr/>
                </a:tc>
              </a:tr>
              <a:tr h="370840">
                <a:tc>
                  <a:txBody>
                    <a:bodyPr/>
                    <a:lstStyle/>
                    <a:p>
                      <a:r>
                        <a:rPr lang="en-GB" sz="1200" dirty="0" smtClean="0"/>
                        <a:t>Keijser, B.J.F. (Bart)</a:t>
                      </a:r>
                      <a:endParaRPr lang="en-GB" sz="1200" dirty="0"/>
                    </a:p>
                  </a:txBody>
                  <a:tcPr/>
                </a:tc>
              </a:tr>
              <a:tr h="370840">
                <a:tc>
                  <a:txBody>
                    <a:bodyPr/>
                    <a:lstStyle/>
                    <a:p>
                      <a:r>
                        <a:rPr lang="en-GB" sz="1200" dirty="0" smtClean="0"/>
                        <a:t>Oeij, P.R.A. (Peter)</a:t>
                      </a:r>
                      <a:endParaRPr lang="en-GB" sz="12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1154995"/>
              </p:ext>
            </p:extLst>
          </p:nvPr>
        </p:nvGraphicFramePr>
        <p:xfrm>
          <a:off x="5436096" y="2852936"/>
          <a:ext cx="2736304" cy="2595880"/>
        </p:xfrm>
        <a:graphic>
          <a:graphicData uri="http://schemas.openxmlformats.org/drawingml/2006/table">
            <a:tbl>
              <a:tblPr firstRow="1" bandRow="1">
                <a:tableStyleId>{17292A2E-F333-43FB-9621-5CBBE7FDCDCB}</a:tableStyleId>
              </a:tblPr>
              <a:tblGrid>
                <a:gridCol w="2736304"/>
              </a:tblGrid>
              <a:tr h="370840">
                <a:tc>
                  <a:txBody>
                    <a:bodyPr/>
                    <a:lstStyle/>
                    <a:p>
                      <a:r>
                        <a:rPr lang="en-GB" sz="1400" noProof="0" dirty="0" smtClean="0"/>
                        <a:t>SOAS-commission</a:t>
                      </a:r>
                      <a:endParaRPr lang="en-GB" sz="1400" noProof="0" dirty="0"/>
                    </a:p>
                  </a:txBody>
                  <a:tcPr/>
                </a:tc>
              </a:tr>
              <a:tr h="370840">
                <a:tc>
                  <a:txBody>
                    <a:bodyPr/>
                    <a:lstStyle/>
                    <a:p>
                      <a:r>
                        <a:rPr lang="en-GB" sz="1400" dirty="0" smtClean="0"/>
                        <a:t>Essens, P.J.M.D. (Peter), [chair]</a:t>
                      </a:r>
                      <a:endParaRPr lang="en-GB" sz="1400" dirty="0"/>
                    </a:p>
                  </a:txBody>
                  <a:tcPr/>
                </a:tc>
              </a:tr>
              <a:tr h="370840">
                <a:tc>
                  <a:txBody>
                    <a:bodyPr/>
                    <a:lstStyle/>
                    <a:p>
                      <a:r>
                        <a:rPr lang="en-GB" sz="1400" dirty="0" smtClean="0"/>
                        <a:t>Berg, J.L. (Hans) van den</a:t>
                      </a:r>
                      <a:endParaRPr lang="en-GB" sz="1400" dirty="0"/>
                    </a:p>
                  </a:txBody>
                  <a:tcPr/>
                </a:tc>
              </a:tr>
              <a:tr h="370840">
                <a:tc>
                  <a:txBody>
                    <a:bodyPr/>
                    <a:lstStyle/>
                    <a:p>
                      <a:r>
                        <a:rPr lang="en-GB" sz="1400" dirty="0" smtClean="0"/>
                        <a:t>Tavasszy, L.A. (Lori)</a:t>
                      </a:r>
                      <a:endParaRPr lang="en-GB" sz="1400" dirty="0"/>
                    </a:p>
                  </a:txBody>
                  <a:tcPr/>
                </a:tc>
              </a:tr>
              <a:tr h="370840">
                <a:tc>
                  <a:txBody>
                    <a:bodyPr/>
                    <a:lstStyle/>
                    <a:p>
                      <a:r>
                        <a:rPr lang="en-GB" sz="1400" dirty="0" smtClean="0"/>
                        <a:t>Frissen, V.A.J. (Valerie)</a:t>
                      </a:r>
                      <a:endParaRPr lang="en-GB" sz="1400" dirty="0"/>
                    </a:p>
                  </a:txBody>
                  <a:tcPr/>
                </a:tc>
              </a:tr>
              <a:tr h="370840">
                <a:tc>
                  <a:txBody>
                    <a:bodyPr/>
                    <a:lstStyle/>
                    <a:p>
                      <a:pPr algn="r"/>
                      <a:r>
                        <a:rPr lang="en-GB" sz="1400" i="1" dirty="0" smtClean="0"/>
                        <a:t>Greef, J. (Jan) van der</a:t>
                      </a:r>
                      <a:endParaRPr lang="en-GB" sz="1400" i="1" dirty="0"/>
                    </a:p>
                  </a:txBody>
                  <a:tcPr/>
                </a:tc>
              </a:tr>
              <a:tr h="370840">
                <a:tc>
                  <a:txBody>
                    <a:bodyPr/>
                    <a:lstStyle/>
                    <a:p>
                      <a:pPr algn="r"/>
                      <a:r>
                        <a:rPr lang="en-GB" sz="1400" i="1" dirty="0" smtClean="0"/>
                        <a:t>Bongers, P.M. (Paulien)</a:t>
                      </a:r>
                      <a:endParaRPr lang="en-GB" sz="1400" i="1" dirty="0"/>
                    </a:p>
                  </a:txBody>
                  <a:tcPr/>
                </a:tc>
              </a:tr>
            </a:tbl>
          </a:graphicData>
        </a:graphic>
      </p:graphicFrame>
    </p:spTree>
    <p:extLst>
      <p:ext uri="{BB962C8B-B14F-4D97-AF65-F5344CB8AC3E}">
        <p14:creationId xmlns:p14="http://schemas.microsoft.com/office/powerpoint/2010/main" val="38935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7">
                                            <p:txEl>
                                              <p:pRg st="0" end="0"/>
                                            </p:txEl>
                                          </p:spTgt>
                                        </p:tgtEl>
                                      </p:cBhvr>
                                      <p:to x="80000" y="100000"/>
                                    </p:animScale>
                                    <p:anim by="(#ppt_w*0.10)" calcmode="lin" valueType="num">
                                      <p:cBhvr>
                                        <p:cTn id="7" dur="250" autoRev="1" fill="hold">
                                          <p:stCondLst>
                                            <p:cond delay="0"/>
                                          </p:stCondLst>
                                        </p:cTn>
                                        <p:tgtEl>
                                          <p:spTgt spid="7">
                                            <p:txEl>
                                              <p:pRg st="0" end="0"/>
                                            </p:txEl>
                                          </p:spTgt>
                                        </p:tgtEl>
                                        <p:attrNameLst>
                                          <p:attrName>ppt_x</p:attrName>
                                        </p:attrNameLst>
                                      </p:cBhvr>
                                    </p:anim>
                                    <p:anim by="(-#ppt_w*0.10)" calcmode="lin" valueType="num">
                                      <p:cBhvr>
                                        <p:cTn id="8" dur="250" autoRev="1" fill="hold">
                                          <p:stCondLst>
                                            <p:cond delay="0"/>
                                          </p:stCondLst>
                                        </p:cTn>
                                        <p:tgtEl>
                                          <p:spTgt spid="7">
                                            <p:txEl>
                                              <p:pRg st="0" end="0"/>
                                            </p:txEl>
                                          </p:spTgt>
                                        </p:tgtEl>
                                        <p:attrNameLst>
                                          <p:attrName>ppt_y</p:attrName>
                                        </p:attrNameLst>
                                      </p:cBhvr>
                                    </p:anim>
                                    <p:animRot by="-480000">
                                      <p:cBhvr>
                                        <p:cTn id="9" dur="250" autoRev="1"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62711" cy="359073"/>
          </a:xfrm>
        </p:spPr>
        <p:txBody>
          <a:bodyPr wrap="none">
            <a:spAutoFit/>
          </a:bodyPr>
          <a:lstStyle/>
          <a:p>
            <a:r>
              <a:rPr lang="en-GB" dirty="0" smtClean="0"/>
              <a:t>Results: </a:t>
            </a:r>
            <a:r>
              <a:rPr lang="en-GB" dirty="0" smtClean="0">
                <a:solidFill>
                  <a:srgbClr val="FF9933"/>
                </a:solidFill>
              </a:rPr>
              <a:t>SOAS like projects @TNO (SAP data week 1-22)</a:t>
            </a:r>
            <a:endParaRPr lang="en-GB" dirty="0">
              <a:solidFill>
                <a:srgbClr val="FF9933"/>
              </a:solidFill>
            </a:endParaRPr>
          </a:p>
        </p:txBody>
      </p:sp>
      <p:sp>
        <p:nvSpPr>
          <p:cNvPr id="5" name="Slide Number Placeholder 4"/>
          <p:cNvSpPr>
            <a:spLocks noGrp="1"/>
          </p:cNvSpPr>
          <p:nvPr>
            <p:ph type="sldNum" sz="quarter" idx="12"/>
          </p:nvPr>
        </p:nvSpPr>
        <p:spPr/>
        <p:txBody>
          <a:bodyPr/>
          <a:lstStyle/>
          <a:p>
            <a:fld id="{52236286-4DC8-46DE-9269-8F728FBC0641}" type="slidenum">
              <a:rPr lang="en-GB" smtClean="0"/>
              <a:t>10</a:t>
            </a:fld>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67576"/>
            <a:ext cx="7560840" cy="542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313954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6617196" cy="359073"/>
          </a:xfrm>
        </p:spPr>
        <p:txBody>
          <a:bodyPr wrap="none">
            <a:spAutoFit/>
          </a:bodyPr>
          <a:lstStyle/>
          <a:p>
            <a:r>
              <a:rPr lang="en-GB" dirty="0" smtClean="0"/>
              <a:t>Results: </a:t>
            </a:r>
            <a:r>
              <a:rPr lang="en-GB" dirty="0">
                <a:solidFill>
                  <a:srgbClr val="FF9933"/>
                </a:solidFill>
              </a:rPr>
              <a:t>SOAS </a:t>
            </a:r>
            <a:r>
              <a:rPr lang="en-GB" dirty="0" smtClean="0">
                <a:solidFill>
                  <a:srgbClr val="FF9933"/>
                </a:solidFill>
              </a:rPr>
              <a:t>issues and their Stakeholders</a:t>
            </a:r>
            <a:endParaRPr lang="en-GB" dirty="0">
              <a:solidFill>
                <a:srgbClr val="FF9933"/>
              </a:solidFill>
            </a:endParaRPr>
          </a:p>
        </p:txBody>
      </p:sp>
      <p:sp>
        <p:nvSpPr>
          <p:cNvPr id="5" name="Slide Number Placeholder 4"/>
          <p:cNvSpPr>
            <a:spLocks noGrp="1"/>
          </p:cNvSpPr>
          <p:nvPr>
            <p:ph type="sldNum" sz="quarter" idx="12"/>
          </p:nvPr>
        </p:nvSpPr>
        <p:spPr/>
        <p:txBody>
          <a:bodyPr/>
          <a:lstStyle/>
          <a:p>
            <a:fld id="{52236286-4DC8-46DE-9269-8F728FBC0641}" type="slidenum">
              <a:rPr lang="en-GB" smtClean="0"/>
              <a:t>11</a:t>
            </a:fld>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3766"/>
            <a:ext cx="8100392" cy="50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2106842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02" y="935329"/>
            <a:ext cx="8491107" cy="718145"/>
          </a:xfrm>
        </p:spPr>
        <p:txBody>
          <a:bodyPr wrap="none">
            <a:spAutoFit/>
          </a:bodyPr>
          <a:lstStyle/>
          <a:p>
            <a:r>
              <a:rPr lang="en-GB" sz="2000" dirty="0"/>
              <a:t>Results: </a:t>
            </a:r>
            <a:r>
              <a:rPr lang="en-GB" sz="2000" dirty="0">
                <a:solidFill>
                  <a:srgbClr val="FF9933"/>
                </a:solidFill>
              </a:rPr>
              <a:t>Connecting Stakeholder networks and Researcher networks </a:t>
            </a:r>
            <a:br>
              <a:rPr lang="en-GB" sz="2000" dirty="0">
                <a:solidFill>
                  <a:srgbClr val="FF9933"/>
                </a:solidFill>
              </a:rPr>
            </a:br>
            <a:r>
              <a:rPr lang="en-GB" sz="2000" dirty="0">
                <a:solidFill>
                  <a:srgbClr val="FF9933"/>
                </a:solidFill>
              </a:rPr>
              <a:t>through </a:t>
            </a:r>
            <a:r>
              <a:rPr lang="en-GB" sz="2000" dirty="0" smtClean="0">
                <a:solidFill>
                  <a:srgbClr val="FF9933"/>
                </a:solidFill>
              </a:rPr>
              <a:t>SOAS</a:t>
            </a:r>
            <a:endParaRPr lang="en-GB" sz="2000" dirty="0"/>
          </a:p>
        </p:txBody>
      </p:sp>
      <p:sp>
        <p:nvSpPr>
          <p:cNvPr id="5" name="Slide Number Placeholder 4"/>
          <p:cNvSpPr>
            <a:spLocks noGrp="1"/>
          </p:cNvSpPr>
          <p:nvPr>
            <p:ph type="sldNum" sz="quarter" idx="12"/>
          </p:nvPr>
        </p:nvSpPr>
        <p:spPr>
          <a:xfrm>
            <a:off x="4532960" y="348174"/>
            <a:ext cx="1800000" cy="106680"/>
          </a:xfrm>
        </p:spPr>
        <p:txBody>
          <a:bodyPr/>
          <a:lstStyle/>
          <a:p>
            <a:fld id="{52236286-4DC8-46DE-9269-8F728FBC0641}" type="slidenum">
              <a:rPr lang="en-GB" smtClean="0"/>
              <a:t>12</a:t>
            </a:fld>
            <a:endParaRPr lang="en-GB" dirty="0"/>
          </a:p>
        </p:txBody>
      </p:sp>
      <p:grpSp>
        <p:nvGrpSpPr>
          <p:cNvPr id="11" name="Group 10"/>
          <p:cNvGrpSpPr/>
          <p:nvPr/>
        </p:nvGrpSpPr>
        <p:grpSpPr>
          <a:xfrm>
            <a:off x="255712" y="4316794"/>
            <a:ext cx="6229074" cy="1495704"/>
            <a:chOff x="575174" y="1916832"/>
            <a:chExt cx="6229074" cy="6048672"/>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74" y="2564904"/>
              <a:ext cx="5881489" cy="412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55576" y="1916832"/>
              <a:ext cx="6048672" cy="604867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Curved Connector 14"/>
          <p:cNvCxnSpPr/>
          <p:nvPr/>
        </p:nvCxnSpPr>
        <p:spPr>
          <a:xfrm flipV="1">
            <a:off x="2631976" y="3780122"/>
            <a:ext cx="1080120" cy="779188"/>
          </a:xfrm>
          <a:prstGeom prst="curvedConnector3">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775992" y="1844824"/>
            <a:ext cx="5760640" cy="1080120"/>
            <a:chOff x="1470262" y="1097360"/>
            <a:chExt cx="6492947" cy="5760640"/>
          </a:xfrm>
          <a:noFill/>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262" y="1628800"/>
              <a:ext cx="6492947" cy="4824536"/>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619672" y="1097360"/>
              <a:ext cx="5760640" cy="57606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183704" y="5914543"/>
            <a:ext cx="3012752" cy="369332"/>
          </a:xfrm>
          <a:prstGeom prst="rect">
            <a:avLst/>
          </a:prstGeom>
          <a:noFill/>
        </p:spPr>
        <p:txBody>
          <a:bodyPr wrap="square" rtlCol="0">
            <a:spAutoFit/>
          </a:bodyPr>
          <a:lstStyle/>
          <a:p>
            <a:r>
              <a:rPr lang="en-GB" i="1" dirty="0"/>
              <a:t>SOAS like </a:t>
            </a:r>
            <a:r>
              <a:rPr lang="en-GB" i="1" dirty="0" smtClean="0"/>
              <a:t>projects @TNO </a:t>
            </a:r>
            <a:endParaRPr lang="en-GB" i="1" dirty="0"/>
          </a:p>
        </p:txBody>
      </p:sp>
      <p:sp>
        <p:nvSpPr>
          <p:cNvPr id="21" name="TextBox 20"/>
          <p:cNvSpPr txBox="1"/>
          <p:nvPr/>
        </p:nvSpPr>
        <p:spPr>
          <a:xfrm>
            <a:off x="4258174" y="1468808"/>
            <a:ext cx="3942105" cy="369332"/>
          </a:xfrm>
          <a:prstGeom prst="rect">
            <a:avLst/>
          </a:prstGeom>
          <a:noFill/>
        </p:spPr>
        <p:txBody>
          <a:bodyPr wrap="none" rtlCol="0">
            <a:spAutoFit/>
          </a:bodyPr>
          <a:lstStyle/>
          <a:p>
            <a:r>
              <a:rPr lang="en-GB" i="1" dirty="0" smtClean="0"/>
              <a:t>SOAS issues and their stakeholders </a:t>
            </a:r>
            <a:endParaRPr lang="en-GB" i="1" dirty="0"/>
          </a:p>
        </p:txBody>
      </p:sp>
      <p:cxnSp>
        <p:nvCxnSpPr>
          <p:cNvPr id="36" name="Curved Connector 35"/>
          <p:cNvCxnSpPr/>
          <p:nvPr/>
        </p:nvCxnSpPr>
        <p:spPr>
          <a:xfrm flipV="1">
            <a:off x="1119808" y="3932522"/>
            <a:ext cx="2744688" cy="1132124"/>
          </a:xfrm>
          <a:prstGeom prst="curvedConnector3">
            <a:avLst>
              <a:gd name="adj1" fmla="val 89445"/>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16200000" flipV="1">
            <a:off x="4429918" y="4222812"/>
            <a:ext cx="868614" cy="288033"/>
          </a:xfrm>
          <a:prstGeom prst="curvedConnector3">
            <a:avLst>
              <a:gd name="adj1" fmla="val 50000"/>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flipV="1">
            <a:off x="2703984" y="3932522"/>
            <a:ext cx="1800200" cy="1346868"/>
          </a:xfrm>
          <a:prstGeom prst="curvedConnector3">
            <a:avLst>
              <a:gd name="adj1" fmla="val 80477"/>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96456" y="2759110"/>
            <a:ext cx="2736304" cy="2042025"/>
          </a:xfrm>
          <a:prstGeom prst="ellipse">
            <a:avLst/>
          </a:prstGeom>
          <a:solidFill>
            <a:schemeClr val="accent1">
              <a:lumMod val="75000"/>
              <a:alpha val="80000"/>
            </a:schemeClr>
          </a:solidFill>
          <a:scene3d>
            <a:camera prst="orthographicFront">
              <a:rot lat="45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SOAS</a:t>
            </a:r>
          </a:p>
        </p:txBody>
      </p:sp>
      <p:cxnSp>
        <p:nvCxnSpPr>
          <p:cNvPr id="19" name="Curved Connector 18"/>
          <p:cNvCxnSpPr/>
          <p:nvPr/>
        </p:nvCxnSpPr>
        <p:spPr>
          <a:xfrm rot="5400000" flipH="1" flipV="1">
            <a:off x="3964124" y="2651098"/>
            <a:ext cx="1368152" cy="576064"/>
          </a:xfrm>
          <a:prstGeom prst="curvedConnector3">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3712096" y="2687102"/>
            <a:ext cx="1152128" cy="720080"/>
          </a:xfrm>
          <a:prstGeom prst="curvedConnector3">
            <a:avLst>
              <a:gd name="adj1" fmla="val 50000"/>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5400000" flipH="1" flipV="1">
            <a:off x="5569020" y="2412054"/>
            <a:ext cx="1326713" cy="1296144"/>
          </a:xfrm>
          <a:prstGeom prst="curvedConnector3">
            <a:avLst>
              <a:gd name="adj1" fmla="val 40626"/>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5199119" y="2151551"/>
            <a:ext cx="1496800" cy="1446510"/>
          </a:xfrm>
          <a:prstGeom prst="curvedConnector3">
            <a:avLst>
              <a:gd name="adj1" fmla="val 50000"/>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254965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492389" cy="359073"/>
          </a:xfrm>
        </p:spPr>
        <p:txBody>
          <a:bodyPr wrap="none">
            <a:spAutoFit/>
          </a:bodyPr>
          <a:lstStyle/>
          <a:p>
            <a:r>
              <a:rPr lang="en-GB" dirty="0" smtClean="0"/>
              <a:t>Results: </a:t>
            </a:r>
            <a:r>
              <a:rPr lang="en-GB" dirty="0" smtClean="0">
                <a:solidFill>
                  <a:srgbClr val="FF9933"/>
                </a:solidFill>
              </a:rPr>
              <a:t>Validation SOAS approach with ‘SOAS’ scientists</a:t>
            </a:r>
            <a:endParaRPr lang="en-GB" dirty="0">
              <a:solidFill>
                <a:srgbClr val="FF9933"/>
              </a:solidFill>
            </a:endParaRPr>
          </a:p>
        </p:txBody>
      </p:sp>
      <p:sp>
        <p:nvSpPr>
          <p:cNvPr id="3" name="Content Placeholder 2"/>
          <p:cNvSpPr>
            <a:spLocks noGrp="1"/>
          </p:cNvSpPr>
          <p:nvPr>
            <p:ph idx="1"/>
          </p:nvPr>
        </p:nvSpPr>
        <p:spPr>
          <a:xfrm>
            <a:off x="467544" y="1556792"/>
            <a:ext cx="8208144" cy="4308872"/>
          </a:xfrm>
        </p:spPr>
        <p:txBody>
          <a:bodyPr wrap="square">
            <a:spAutoFit/>
          </a:bodyPr>
          <a:lstStyle/>
          <a:p>
            <a:r>
              <a:rPr lang="en-GB" dirty="0" smtClean="0"/>
              <a:t>Wander </a:t>
            </a:r>
            <a:r>
              <a:rPr lang="en-GB" dirty="0" err="1" smtClean="0"/>
              <a:t>Jager</a:t>
            </a:r>
            <a:r>
              <a:rPr lang="en-GB" dirty="0" smtClean="0"/>
              <a:t> [director GCSCS] (supports/validates approach)</a:t>
            </a:r>
          </a:p>
          <a:p>
            <a:r>
              <a:rPr lang="en-GB" dirty="0" smtClean="0"/>
              <a:t>Maarten van Steen [chairman NWO theme complexity] (SOAS is inevitable)</a:t>
            </a:r>
          </a:p>
          <a:p>
            <a:r>
              <a:rPr lang="en-GB" dirty="0" smtClean="0"/>
              <a:t>Santa Fe (contact established, appointment not yet realized)</a:t>
            </a:r>
          </a:p>
          <a:p>
            <a:r>
              <a:rPr lang="en-GB" dirty="0" err="1" smtClean="0"/>
              <a:t>Stichting</a:t>
            </a:r>
            <a:r>
              <a:rPr lang="en-GB" dirty="0" smtClean="0"/>
              <a:t> </a:t>
            </a:r>
            <a:r>
              <a:rPr lang="en-GB" dirty="0" err="1" smtClean="0"/>
              <a:t>Zelforganisatie</a:t>
            </a:r>
            <a:r>
              <a:rPr lang="en-GB" dirty="0" smtClean="0"/>
              <a:t> (SOAS is inevitable)</a:t>
            </a:r>
          </a:p>
          <a:p>
            <a:r>
              <a:rPr lang="en-GB" dirty="0" smtClean="0"/>
              <a:t>prof </a:t>
            </a:r>
            <a:r>
              <a:rPr lang="en-GB" dirty="0" err="1" smtClean="0"/>
              <a:t>dr</a:t>
            </a:r>
            <a:r>
              <a:rPr lang="en-GB" dirty="0" smtClean="0"/>
              <a:t> Ralph Stacey (SOAS is inevitable)</a:t>
            </a:r>
          </a:p>
          <a:p>
            <a:endParaRPr lang="en-GB" dirty="0"/>
          </a:p>
          <a:p>
            <a:r>
              <a:rPr lang="en-GB" dirty="0"/>
              <a:t>H. van den Berg (invited speaker at </a:t>
            </a:r>
            <a:r>
              <a:rPr lang="nl-NL" dirty="0"/>
              <a:t>International Workshop on </a:t>
            </a:r>
            <a:r>
              <a:rPr lang="nl-NL" dirty="0" err="1"/>
              <a:t>Self</a:t>
            </a:r>
            <a:r>
              <a:rPr lang="nl-NL" dirty="0"/>
              <a:t>-managing </a:t>
            </a:r>
            <a:r>
              <a:rPr lang="nl-NL" dirty="0" err="1"/>
              <a:t>and</a:t>
            </a:r>
            <a:r>
              <a:rPr lang="nl-NL" dirty="0"/>
              <a:t>  </a:t>
            </a:r>
            <a:r>
              <a:rPr lang="nl-NL" dirty="0" err="1"/>
              <a:t>Autonomous</a:t>
            </a:r>
            <a:r>
              <a:rPr lang="nl-NL" dirty="0"/>
              <a:t> Networks (SAN 2012)</a:t>
            </a:r>
            <a:endParaRPr lang="en-GB" dirty="0"/>
          </a:p>
          <a:p>
            <a:endParaRPr lang="en-GB" dirty="0" smtClean="0"/>
          </a:p>
          <a:p>
            <a:r>
              <a:rPr lang="en-US" dirty="0" smtClean="0"/>
              <a:t>The topics in the call for papers of SASO the “IEEE </a:t>
            </a:r>
            <a:r>
              <a:rPr lang="en-US" dirty="0"/>
              <a:t>International Conference on Self-Adaptive and Self-Organizing Systems</a:t>
            </a:r>
            <a:r>
              <a:rPr lang="en-US" dirty="0" smtClean="0"/>
              <a:t>” </a:t>
            </a:r>
            <a:r>
              <a:rPr lang="nl-NL" u="sng" dirty="0">
                <a:hlinkClick r:id="rId2"/>
              </a:rPr>
              <a:t>http://www.saso-conference.org</a:t>
            </a:r>
            <a:r>
              <a:rPr lang="nl-NL" u="sng" dirty="0" smtClean="0">
                <a:hlinkClick r:id="rId2"/>
              </a:rPr>
              <a:t>/</a:t>
            </a:r>
            <a:r>
              <a:rPr lang="nl-NL" u="sng" dirty="0" smtClean="0"/>
              <a:t> </a:t>
            </a:r>
            <a:r>
              <a:rPr lang="en-US" dirty="0" smtClean="0"/>
              <a:t>can be seen as confirmation of SOAS approach.</a:t>
            </a:r>
            <a:endParaRPr lang="en-GB" dirty="0" smtClean="0"/>
          </a:p>
        </p:txBody>
      </p:sp>
      <p:sp>
        <p:nvSpPr>
          <p:cNvPr id="5" name="Slide Number Placeholder 4"/>
          <p:cNvSpPr>
            <a:spLocks noGrp="1"/>
          </p:cNvSpPr>
          <p:nvPr>
            <p:ph type="sldNum" sz="quarter" idx="12"/>
          </p:nvPr>
        </p:nvSpPr>
        <p:spPr/>
        <p:txBody>
          <a:bodyPr/>
          <a:lstStyle/>
          <a:p>
            <a:fld id="{52236286-4DC8-46DE-9269-8F728FBC0641}" type="slidenum">
              <a:rPr lang="en-GB" smtClean="0"/>
              <a:t>13</a:t>
            </a:fld>
            <a:endParaRPr lang="en-GB" dirty="0"/>
          </a:p>
        </p:txBody>
      </p:sp>
      <p:sp>
        <p:nvSpPr>
          <p:cNvPr id="6" name="Footer Placeholder 5"/>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55505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4853893" cy="359073"/>
          </a:xfrm>
        </p:spPr>
        <p:txBody>
          <a:bodyPr wrap="none">
            <a:spAutoFit/>
          </a:bodyPr>
          <a:lstStyle/>
          <a:p>
            <a:r>
              <a:rPr lang="en-GB" dirty="0" smtClean="0"/>
              <a:t>Consequences: </a:t>
            </a:r>
            <a:r>
              <a:rPr lang="en-GB" dirty="0" smtClean="0">
                <a:solidFill>
                  <a:srgbClr val="FF9933"/>
                </a:solidFill>
              </a:rPr>
              <a:t>of SOAS for TNO</a:t>
            </a:r>
            <a:endParaRPr lang="en-GB" dirty="0">
              <a:solidFill>
                <a:srgbClr val="FF9933"/>
              </a:solidFill>
            </a:endParaRPr>
          </a:p>
        </p:txBody>
      </p:sp>
      <p:sp>
        <p:nvSpPr>
          <p:cNvPr id="3" name="Content Placeholder 2"/>
          <p:cNvSpPr>
            <a:spLocks noGrp="1"/>
          </p:cNvSpPr>
          <p:nvPr>
            <p:ph idx="1"/>
          </p:nvPr>
        </p:nvSpPr>
        <p:spPr>
          <a:xfrm>
            <a:off x="467544" y="1494547"/>
            <a:ext cx="8136904" cy="4001095"/>
          </a:xfrm>
        </p:spPr>
        <p:txBody>
          <a:bodyPr wrap="square">
            <a:spAutoFit/>
          </a:bodyPr>
          <a:lstStyle/>
          <a:p>
            <a:pPr>
              <a:lnSpc>
                <a:spcPct val="100000"/>
              </a:lnSpc>
              <a:spcAft>
                <a:spcPts val="200"/>
              </a:spcAft>
            </a:pPr>
            <a:r>
              <a:rPr lang="en-GB" sz="1600" dirty="0" smtClean="0"/>
              <a:t>Managing relationships instead of controlling entities</a:t>
            </a:r>
          </a:p>
          <a:p>
            <a:pPr>
              <a:lnSpc>
                <a:spcPct val="100000"/>
              </a:lnSpc>
              <a:spcAft>
                <a:spcPts val="200"/>
              </a:spcAft>
            </a:pPr>
            <a:r>
              <a:rPr lang="en-GB" sz="1600" dirty="0" smtClean="0"/>
              <a:t>Develop, formulate and up-date ‘system’ RoadMaps (standardized) with stakeholders</a:t>
            </a:r>
          </a:p>
          <a:p>
            <a:pPr>
              <a:lnSpc>
                <a:spcPct val="100000"/>
              </a:lnSpc>
              <a:spcAft>
                <a:spcPts val="200"/>
              </a:spcAft>
            </a:pPr>
            <a:r>
              <a:rPr lang="en-GB" sz="1600" dirty="0" smtClean="0"/>
              <a:t>System(Network) approach as SOP</a:t>
            </a:r>
          </a:p>
          <a:p>
            <a:pPr lvl="1">
              <a:lnSpc>
                <a:spcPct val="100000"/>
              </a:lnSpc>
              <a:spcAft>
                <a:spcPts val="200"/>
              </a:spcAft>
            </a:pPr>
            <a:r>
              <a:rPr lang="en-GB" sz="1600" dirty="0"/>
              <a:t>System </a:t>
            </a:r>
            <a:r>
              <a:rPr lang="en-GB" sz="1600" dirty="0" err="1"/>
              <a:t>behavior</a:t>
            </a:r>
            <a:r>
              <a:rPr lang="en-GB" sz="1600" dirty="0"/>
              <a:t> is emergent, </a:t>
            </a:r>
          </a:p>
          <a:p>
            <a:pPr lvl="2">
              <a:lnSpc>
                <a:spcPct val="100000"/>
              </a:lnSpc>
              <a:spcAft>
                <a:spcPts val="200"/>
              </a:spcAft>
            </a:pPr>
            <a:r>
              <a:rPr lang="en-GB" sz="1600" dirty="0" smtClean="0"/>
              <a:t>Use </a:t>
            </a:r>
            <a:r>
              <a:rPr lang="en-GB" sz="1600" i="1" dirty="0"/>
              <a:t>system dynamics </a:t>
            </a:r>
            <a:r>
              <a:rPr lang="en-GB" sz="1600" dirty="0"/>
              <a:t>to identify ‘targeted’ system </a:t>
            </a:r>
            <a:r>
              <a:rPr lang="en-GB" sz="1600" dirty="0" err="1"/>
              <a:t>behaviors</a:t>
            </a:r>
            <a:endParaRPr lang="en-GB" sz="1600" dirty="0"/>
          </a:p>
          <a:p>
            <a:pPr lvl="2">
              <a:lnSpc>
                <a:spcPct val="100000"/>
              </a:lnSpc>
              <a:spcAft>
                <a:spcPts val="200"/>
              </a:spcAft>
            </a:pPr>
            <a:r>
              <a:rPr lang="en-GB" sz="1600" dirty="0"/>
              <a:t>Use </a:t>
            </a:r>
            <a:r>
              <a:rPr lang="en-GB" sz="1600" i="1" dirty="0" smtClean="0"/>
              <a:t>agent based models </a:t>
            </a:r>
            <a:r>
              <a:rPr lang="en-GB" sz="1600" dirty="0"/>
              <a:t>to </a:t>
            </a:r>
            <a:r>
              <a:rPr lang="en-GB" sz="1600" dirty="0" smtClean="0"/>
              <a:t>make sense of underlying mechanisms and validate with empirical evidence</a:t>
            </a:r>
            <a:endParaRPr lang="en-GB" sz="1600" dirty="0"/>
          </a:p>
          <a:p>
            <a:pPr lvl="1">
              <a:lnSpc>
                <a:spcPct val="100000"/>
              </a:lnSpc>
              <a:spcAft>
                <a:spcPts val="200"/>
              </a:spcAft>
            </a:pPr>
            <a:r>
              <a:rPr lang="en-GB" sz="1600" dirty="0" smtClean="0"/>
              <a:t>Use </a:t>
            </a:r>
            <a:r>
              <a:rPr lang="en-GB" sz="1600" dirty="0"/>
              <a:t>intended system </a:t>
            </a:r>
            <a:r>
              <a:rPr lang="en-GB" sz="1600" dirty="0" err="1"/>
              <a:t>behavior</a:t>
            </a:r>
            <a:r>
              <a:rPr lang="en-GB" sz="1600" dirty="0"/>
              <a:t> change as departing point, </a:t>
            </a:r>
            <a:r>
              <a:rPr lang="en-GB" sz="1600" dirty="0" smtClean="0"/>
              <a:t>reduces </a:t>
            </a:r>
            <a:r>
              <a:rPr lang="en-GB" sz="1600" dirty="0"/>
              <a:t>problem space, total system description is not possible / </a:t>
            </a:r>
            <a:r>
              <a:rPr lang="en-GB" sz="1600" dirty="0" smtClean="0"/>
              <a:t>feasible / </a:t>
            </a:r>
            <a:r>
              <a:rPr lang="en-GB" sz="1600" dirty="0" smtClean="0">
                <a:hlinkClick r:id="rId2"/>
              </a:rPr>
              <a:t>42</a:t>
            </a:r>
            <a:endParaRPr lang="en-GB" sz="1600" dirty="0"/>
          </a:p>
          <a:p>
            <a:pPr lvl="1">
              <a:lnSpc>
                <a:spcPct val="100000"/>
              </a:lnSpc>
              <a:spcAft>
                <a:spcPts val="200"/>
              </a:spcAft>
            </a:pPr>
            <a:r>
              <a:rPr lang="en-GB" sz="1600" dirty="0" smtClean="0"/>
              <a:t>Visualize networks (these represent states </a:t>
            </a:r>
            <a:r>
              <a:rPr lang="en-GB" sz="1600" b="1" dirty="0" smtClean="0"/>
              <a:t>and relationships</a:t>
            </a:r>
            <a:r>
              <a:rPr lang="en-GB" sz="1600" dirty="0" smtClean="0"/>
              <a:t>)</a:t>
            </a:r>
          </a:p>
          <a:p>
            <a:pPr lvl="1">
              <a:lnSpc>
                <a:spcPct val="100000"/>
              </a:lnSpc>
              <a:spcAft>
                <a:spcPts val="200"/>
              </a:spcAft>
            </a:pPr>
            <a:r>
              <a:rPr lang="en-GB" sz="1600" dirty="0" smtClean="0"/>
              <a:t>Facilitate links between and within knowledge networks</a:t>
            </a:r>
          </a:p>
          <a:p>
            <a:pPr lvl="1">
              <a:lnSpc>
                <a:spcPct val="100000"/>
              </a:lnSpc>
              <a:spcAft>
                <a:spcPts val="200"/>
              </a:spcAft>
            </a:pPr>
            <a:r>
              <a:rPr lang="en-GB" sz="1600" dirty="0"/>
              <a:t>Facilitate links </a:t>
            </a:r>
            <a:r>
              <a:rPr lang="en-GB" sz="1600" dirty="0" smtClean="0"/>
              <a:t>between and within actor networks</a:t>
            </a:r>
          </a:p>
          <a:p>
            <a:pPr lvl="1">
              <a:lnSpc>
                <a:spcPct val="100000"/>
              </a:lnSpc>
              <a:spcAft>
                <a:spcPts val="200"/>
              </a:spcAft>
            </a:pPr>
            <a:r>
              <a:rPr lang="en-GB" sz="1600" dirty="0" smtClean="0"/>
              <a:t>Detect change, not only α-changes, but also β-changes and γ-changes</a:t>
            </a:r>
          </a:p>
          <a:p>
            <a:pPr>
              <a:lnSpc>
                <a:spcPct val="100000"/>
              </a:lnSpc>
              <a:spcAft>
                <a:spcPts val="200"/>
              </a:spcAft>
            </a:pPr>
            <a:r>
              <a:rPr lang="en-GB" sz="1600" dirty="0" smtClean="0"/>
              <a:t>Dissemination strategy (multi modal: papers, wiki, </a:t>
            </a:r>
            <a:r>
              <a:rPr lang="en-GB" sz="1600" dirty="0" err="1" smtClean="0"/>
              <a:t>CMaps</a:t>
            </a:r>
            <a:r>
              <a:rPr lang="en-GB" sz="1600" dirty="0" smtClean="0"/>
              <a:t>, video, demo,…)</a:t>
            </a:r>
          </a:p>
          <a:p>
            <a:pPr>
              <a:lnSpc>
                <a:spcPct val="100000"/>
              </a:lnSpc>
              <a:spcAft>
                <a:spcPts val="200"/>
              </a:spcAft>
            </a:pPr>
            <a:r>
              <a:rPr lang="en-GB" sz="1600" dirty="0" smtClean="0"/>
              <a:t>Setup a program to achieve the above suggestions</a:t>
            </a:r>
          </a:p>
        </p:txBody>
      </p:sp>
      <p:sp>
        <p:nvSpPr>
          <p:cNvPr id="5" name="Slide Number Placeholder 4"/>
          <p:cNvSpPr>
            <a:spLocks noGrp="1"/>
          </p:cNvSpPr>
          <p:nvPr>
            <p:ph type="sldNum" sz="quarter" idx="12"/>
          </p:nvPr>
        </p:nvSpPr>
        <p:spPr/>
        <p:txBody>
          <a:bodyPr/>
          <a:lstStyle/>
          <a:p>
            <a:fld id="{52236286-4DC8-46DE-9269-8F728FBC0641}" type="slidenum">
              <a:rPr lang="en-GB" smtClean="0"/>
              <a:t>14</a:t>
            </a:fld>
            <a:endParaRPr lang="en-GB" dirty="0"/>
          </a:p>
        </p:txBody>
      </p:sp>
      <p:sp>
        <p:nvSpPr>
          <p:cNvPr id="6" name="Footer Placeholder 5"/>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800767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236286-4DC8-46DE-9269-8F728FBC0641}" type="slidenum">
              <a:rPr lang="en-GB" smtClean="0"/>
              <a:t>15</a:t>
            </a:fld>
            <a:endParaRPr lang="en-GB" dirty="0"/>
          </a:p>
        </p:txBody>
      </p:sp>
      <p:sp>
        <p:nvSpPr>
          <p:cNvPr id="11" name="TextBox 10"/>
          <p:cNvSpPr txBox="1"/>
          <p:nvPr/>
        </p:nvSpPr>
        <p:spPr>
          <a:xfrm>
            <a:off x="185922" y="1347203"/>
            <a:ext cx="4392488" cy="222581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lnSpc>
                <a:spcPct val="100000"/>
              </a:lnSpc>
            </a:pPr>
            <a:r>
              <a:rPr lang="en-GB" sz="1200" i="1" u="sng" dirty="0" smtClean="0"/>
              <a:t>Issue</a:t>
            </a:r>
          </a:p>
          <a:p>
            <a:pPr marL="357188" indent="-357188">
              <a:lnSpc>
                <a:spcPct val="100000"/>
              </a:lnSpc>
            </a:pPr>
            <a:endParaRPr lang="en-GB" sz="1200" i="1" dirty="0" smtClean="0"/>
          </a:p>
          <a:p>
            <a:pPr marL="357188" indent="-357188">
              <a:lnSpc>
                <a:spcPct val="100000"/>
              </a:lnSpc>
            </a:pPr>
            <a:r>
              <a:rPr lang="en-GB" sz="1200" i="1" dirty="0" smtClean="0"/>
              <a:t>Strengths</a:t>
            </a:r>
            <a:r>
              <a:rPr lang="en-GB" sz="1200" dirty="0" smtClean="0"/>
              <a:t>: </a:t>
            </a:r>
            <a:br>
              <a:rPr lang="en-GB" sz="1200" dirty="0" smtClean="0"/>
            </a:br>
            <a:r>
              <a:rPr lang="en-GB" sz="1200" dirty="0" smtClean="0"/>
              <a:t>rich assets, multi-sector, multi-domain, multi-disciplinary, multiple applicable technologies</a:t>
            </a:r>
          </a:p>
          <a:p>
            <a:pPr marL="357188" indent="-357188">
              <a:lnSpc>
                <a:spcPct val="100000"/>
              </a:lnSpc>
            </a:pPr>
            <a:r>
              <a:rPr lang="en-GB" sz="1200" i="1" dirty="0" smtClean="0"/>
              <a:t>Weakness</a:t>
            </a:r>
            <a:r>
              <a:rPr lang="en-GB" sz="1200" dirty="0" smtClean="0"/>
              <a:t>: </a:t>
            </a:r>
            <a:br>
              <a:rPr lang="en-GB" sz="1200" dirty="0" smtClean="0"/>
            </a:br>
            <a:r>
              <a:rPr lang="en-GB" sz="1200" dirty="0" smtClean="0"/>
              <a:t>fragmented, ‘</a:t>
            </a:r>
            <a:r>
              <a:rPr lang="en-GB" sz="1200" dirty="0" err="1" smtClean="0"/>
              <a:t>bewust</a:t>
            </a:r>
            <a:r>
              <a:rPr lang="en-GB" sz="1200" dirty="0" smtClean="0"/>
              <a:t> </a:t>
            </a:r>
            <a:r>
              <a:rPr lang="en-GB" sz="1200" dirty="0" err="1" smtClean="0"/>
              <a:t>onbekwaam</a:t>
            </a:r>
            <a:r>
              <a:rPr lang="en-GB" sz="1200" dirty="0" smtClean="0"/>
              <a:t>’</a:t>
            </a:r>
          </a:p>
          <a:p>
            <a:pPr marL="357188" indent="-357188"/>
            <a:r>
              <a:rPr lang="en-GB" sz="1200" i="1" dirty="0" smtClean="0"/>
              <a:t>Opportunities</a:t>
            </a:r>
            <a:r>
              <a:rPr lang="en-GB" sz="1200" dirty="0" smtClean="0"/>
              <a:t>: </a:t>
            </a:r>
            <a:br>
              <a:rPr lang="en-GB" sz="1200" dirty="0" smtClean="0"/>
            </a:br>
            <a:r>
              <a:rPr lang="en-GB" sz="1200" dirty="0"/>
              <a:t>complex (wicked) problems  (Grand Challenges, </a:t>
            </a:r>
            <a:r>
              <a:rPr lang="en-GB" sz="1200" dirty="0" err="1"/>
              <a:t>TopSectoren</a:t>
            </a:r>
            <a:r>
              <a:rPr lang="en-GB" sz="1200" dirty="0"/>
              <a:t>, </a:t>
            </a:r>
            <a:r>
              <a:rPr lang="en-GB" sz="1200" dirty="0" err="1"/>
              <a:t>BigSociety</a:t>
            </a:r>
            <a:r>
              <a:rPr lang="en-GB" sz="1200" dirty="0" smtClean="0"/>
              <a:t>,….)</a:t>
            </a:r>
          </a:p>
          <a:p>
            <a:pPr marL="357188" indent="-357188">
              <a:lnSpc>
                <a:spcPct val="100000"/>
              </a:lnSpc>
            </a:pPr>
            <a:r>
              <a:rPr lang="en-GB" sz="1200" i="1" dirty="0" smtClean="0"/>
              <a:t>Threats</a:t>
            </a:r>
            <a:r>
              <a:rPr lang="en-GB" sz="1200" dirty="0" smtClean="0"/>
              <a:t>:</a:t>
            </a:r>
            <a:br>
              <a:rPr lang="en-GB" sz="1200" dirty="0" smtClean="0"/>
            </a:br>
            <a:r>
              <a:rPr lang="en-GB" sz="1200" dirty="0" smtClean="0"/>
              <a:t>losing ‘right to play’</a:t>
            </a:r>
          </a:p>
        </p:txBody>
      </p:sp>
      <p:sp>
        <p:nvSpPr>
          <p:cNvPr id="13" name="TextBox 12"/>
          <p:cNvSpPr txBox="1"/>
          <p:nvPr/>
        </p:nvSpPr>
        <p:spPr>
          <a:xfrm>
            <a:off x="4578410" y="1347204"/>
            <a:ext cx="4176464" cy="222581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oAutofit/>
          </a:bodyPr>
          <a:lstStyle/>
          <a:p>
            <a:pPr algn="ctr">
              <a:lnSpc>
                <a:spcPct val="100000"/>
              </a:lnSpc>
            </a:pPr>
            <a:r>
              <a:rPr lang="en-GB" sz="1200" i="1" u="sng" dirty="0" smtClean="0"/>
              <a:t>(expected) Results</a:t>
            </a:r>
          </a:p>
          <a:p>
            <a:pPr algn="ctr">
              <a:lnSpc>
                <a:spcPct val="100000"/>
              </a:lnSpc>
            </a:pPr>
            <a:endParaRPr lang="en-GB" sz="1200" i="1" u="sng" dirty="0" smtClean="0"/>
          </a:p>
          <a:p>
            <a:pPr marL="541338" indent="-271463">
              <a:lnSpc>
                <a:spcPct val="100000"/>
              </a:lnSpc>
              <a:buFont typeface="Arial" pitchFamily="34" charset="0"/>
              <a:buChar char="•"/>
            </a:pPr>
            <a:r>
              <a:rPr lang="en-GB" sz="1200" dirty="0" smtClean="0"/>
              <a:t>Targeted </a:t>
            </a:r>
            <a:r>
              <a:rPr lang="en-GB" sz="1200" dirty="0"/>
              <a:t>sensor development  (AMSN</a:t>
            </a:r>
            <a:r>
              <a:rPr lang="en-GB" sz="1200" dirty="0" smtClean="0"/>
              <a:t>) </a:t>
            </a:r>
          </a:p>
          <a:p>
            <a:pPr marL="541338" indent="-271463">
              <a:lnSpc>
                <a:spcPct val="100000"/>
              </a:lnSpc>
              <a:buFont typeface="Arial" pitchFamily="34" charset="0"/>
              <a:buChar char="•"/>
            </a:pPr>
            <a:r>
              <a:rPr lang="en-GB" sz="1200" dirty="0" smtClean="0"/>
              <a:t>Control Rooms (interaction design)</a:t>
            </a:r>
          </a:p>
          <a:p>
            <a:pPr marL="541338" indent="-271463">
              <a:lnSpc>
                <a:spcPct val="100000"/>
              </a:lnSpc>
              <a:buFont typeface="Arial" pitchFamily="34" charset="0"/>
              <a:buChar char="•"/>
            </a:pPr>
            <a:r>
              <a:rPr lang="en-GB" sz="1200" dirty="0" smtClean="0"/>
              <a:t>Multi-stakeholder collaboration (goal setting)</a:t>
            </a:r>
            <a:endParaRPr lang="en-GB" sz="1200" dirty="0"/>
          </a:p>
          <a:p>
            <a:pPr marL="541338" indent="-271463">
              <a:lnSpc>
                <a:spcPct val="100000"/>
              </a:lnSpc>
              <a:buFont typeface="Arial" pitchFamily="34" charset="0"/>
              <a:buChar char="•"/>
            </a:pPr>
            <a:r>
              <a:rPr lang="en-GB" sz="1200" dirty="0" smtClean="0"/>
              <a:t>(Cyber)security (anomaly detection)</a:t>
            </a:r>
          </a:p>
          <a:p>
            <a:pPr marL="541338" indent="-271463">
              <a:lnSpc>
                <a:spcPct val="100000"/>
              </a:lnSpc>
              <a:buFont typeface="Arial" pitchFamily="34" charset="0"/>
              <a:buChar char="•"/>
            </a:pPr>
            <a:r>
              <a:rPr lang="en-GB" sz="1200" dirty="0" smtClean="0"/>
              <a:t>E-freight systems</a:t>
            </a:r>
            <a:r>
              <a:rPr lang="en-GB" sz="1200" dirty="0"/>
              <a:t> </a:t>
            </a:r>
            <a:r>
              <a:rPr lang="en-GB" sz="1200" dirty="0" smtClean="0"/>
              <a:t>(autonomous parcels)</a:t>
            </a:r>
          </a:p>
          <a:p>
            <a:pPr marL="541338" indent="-271463">
              <a:lnSpc>
                <a:spcPct val="100000"/>
              </a:lnSpc>
              <a:buFont typeface="Arial" pitchFamily="34" charset="0"/>
              <a:buChar char="•"/>
            </a:pPr>
            <a:r>
              <a:rPr lang="en-GB" sz="1200" dirty="0" smtClean="0"/>
              <a:t>Smart Grids (distributed power generation)</a:t>
            </a:r>
          </a:p>
          <a:p>
            <a:pPr marL="541338" indent="-271463">
              <a:lnSpc>
                <a:spcPct val="100000"/>
              </a:lnSpc>
              <a:buFont typeface="Arial" pitchFamily="34" charset="0"/>
              <a:buChar char="•"/>
            </a:pPr>
            <a:r>
              <a:rPr lang="en-GB" sz="1200" dirty="0" smtClean="0"/>
              <a:t>Living Labs (evidence based CD&amp;E)</a:t>
            </a:r>
          </a:p>
          <a:p>
            <a:pPr marL="541338" indent="-271463">
              <a:lnSpc>
                <a:spcPct val="100000"/>
              </a:lnSpc>
              <a:buFont typeface="Arial" pitchFamily="34" charset="0"/>
              <a:buChar char="•"/>
            </a:pPr>
            <a:r>
              <a:rPr lang="en-GB" sz="1200" dirty="0" smtClean="0"/>
              <a:t>………………………..</a:t>
            </a:r>
          </a:p>
          <a:p>
            <a:pPr marL="541338" indent="-271463">
              <a:lnSpc>
                <a:spcPct val="100000"/>
              </a:lnSpc>
              <a:buFont typeface="Arial" pitchFamily="34" charset="0"/>
              <a:buChar char="•"/>
            </a:pPr>
            <a:endParaRPr lang="en-GB" sz="1200" dirty="0"/>
          </a:p>
        </p:txBody>
      </p:sp>
      <p:sp>
        <p:nvSpPr>
          <p:cNvPr id="14" name="TextBox 13"/>
          <p:cNvSpPr txBox="1"/>
          <p:nvPr/>
        </p:nvSpPr>
        <p:spPr>
          <a:xfrm>
            <a:off x="199949" y="3573015"/>
            <a:ext cx="4377983" cy="3174788"/>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lnSpc>
                <a:spcPct val="100000"/>
              </a:lnSpc>
            </a:pPr>
            <a:r>
              <a:rPr lang="en-GB" sz="1200" i="1" u="sng" dirty="0" smtClean="0"/>
              <a:t>Approach</a:t>
            </a:r>
          </a:p>
          <a:p>
            <a:pPr marL="357188" indent="-357188">
              <a:lnSpc>
                <a:spcPct val="100000"/>
              </a:lnSpc>
            </a:pPr>
            <a:endParaRPr lang="en-GB" sz="1200" i="1" dirty="0" smtClean="0"/>
          </a:p>
          <a:p>
            <a:pPr marL="357188" indent="-357188">
              <a:lnSpc>
                <a:spcPct val="100000"/>
              </a:lnSpc>
            </a:pPr>
            <a:r>
              <a:rPr lang="en-GB" sz="1200" i="1" dirty="0" smtClean="0"/>
              <a:t>ETP SOAS</a:t>
            </a:r>
            <a:r>
              <a:rPr lang="en-GB" sz="1200" dirty="0" smtClean="0"/>
              <a:t/>
            </a:r>
            <a:br>
              <a:rPr lang="en-GB" sz="1200" dirty="0" smtClean="0"/>
            </a:br>
            <a:r>
              <a:rPr lang="en-GB" sz="1200" dirty="0" smtClean="0"/>
              <a:t>roadmaps with stakeholders</a:t>
            </a:r>
            <a:br>
              <a:rPr lang="en-GB" sz="1200" dirty="0" smtClean="0"/>
            </a:br>
            <a:r>
              <a:rPr lang="en-GB" sz="1200" dirty="0" smtClean="0"/>
              <a:t>network thinking and representation</a:t>
            </a:r>
            <a:br>
              <a:rPr lang="en-GB" sz="1200" dirty="0" smtClean="0"/>
            </a:br>
            <a:r>
              <a:rPr lang="en-GB" sz="1200" dirty="0" smtClean="0"/>
              <a:t>system dynamics &amp; agent based modelling</a:t>
            </a:r>
            <a:br>
              <a:rPr lang="en-GB" sz="1200" dirty="0" smtClean="0"/>
            </a:br>
            <a:r>
              <a:rPr lang="en-GB" sz="1200" dirty="0" smtClean="0"/>
              <a:t>anomaly detection &amp; pattern recognition</a:t>
            </a:r>
            <a:br>
              <a:rPr lang="en-GB" sz="1200" dirty="0" smtClean="0"/>
            </a:br>
            <a:r>
              <a:rPr lang="en-GB" sz="1200" dirty="0" smtClean="0"/>
              <a:t>self learning algorithms</a:t>
            </a:r>
            <a:br>
              <a:rPr lang="en-GB" sz="1200" dirty="0" smtClean="0"/>
            </a:br>
            <a:r>
              <a:rPr lang="en-GB" sz="1200" dirty="0" smtClean="0"/>
              <a:t>meta data architecture </a:t>
            </a:r>
          </a:p>
          <a:p>
            <a:pPr marL="357188" indent="-357188">
              <a:lnSpc>
                <a:spcPct val="100000"/>
              </a:lnSpc>
            </a:pPr>
            <a:r>
              <a:rPr lang="en-GB" sz="1200" dirty="0" smtClean="0"/>
              <a:t>Community building</a:t>
            </a:r>
            <a:br>
              <a:rPr lang="en-GB" sz="1200" dirty="0" smtClean="0"/>
            </a:br>
            <a:r>
              <a:rPr lang="en-GB" sz="1200" dirty="0" smtClean="0"/>
              <a:t>within and between stakeholders and disciplines</a:t>
            </a:r>
            <a:br>
              <a:rPr lang="en-GB" sz="1200" dirty="0" smtClean="0"/>
            </a:br>
            <a:r>
              <a:rPr lang="en-GB" sz="1200" dirty="0" smtClean="0"/>
              <a:t>goal synchronization, shared values, appreciation of diversity, crowd sourcing</a:t>
            </a:r>
          </a:p>
          <a:p>
            <a:pPr marL="357188" indent="-357188">
              <a:lnSpc>
                <a:spcPct val="100000"/>
              </a:lnSpc>
            </a:pPr>
            <a:r>
              <a:rPr lang="en-GB" sz="1200" dirty="0" smtClean="0"/>
              <a:t>R&amp;D enhancement in ETP’s &amp; VP’s</a:t>
            </a:r>
            <a:br>
              <a:rPr lang="en-GB" sz="1200" dirty="0" smtClean="0"/>
            </a:br>
            <a:r>
              <a:rPr lang="en-GB" sz="1200" dirty="0" smtClean="0"/>
              <a:t>awareness of ‘adaption, robustness &amp; learning’</a:t>
            </a:r>
            <a:br>
              <a:rPr lang="en-GB" sz="1200" dirty="0" smtClean="0"/>
            </a:br>
            <a:r>
              <a:rPr lang="en-GB" sz="1200" dirty="0" smtClean="0"/>
              <a:t>system </a:t>
            </a:r>
            <a:r>
              <a:rPr lang="en-GB" sz="1200" dirty="0" err="1" smtClean="0"/>
              <a:t>behavior</a:t>
            </a:r>
            <a:r>
              <a:rPr lang="en-GB" sz="1200" dirty="0" smtClean="0"/>
              <a:t> is emergent in complex systems</a:t>
            </a:r>
          </a:p>
        </p:txBody>
      </p:sp>
      <p:sp>
        <p:nvSpPr>
          <p:cNvPr id="15" name="TextBox 14"/>
          <p:cNvSpPr txBox="1"/>
          <p:nvPr/>
        </p:nvSpPr>
        <p:spPr>
          <a:xfrm>
            <a:off x="4577932" y="3573016"/>
            <a:ext cx="4176942" cy="3174787"/>
          </a:xfrm>
          <a:prstGeom prst="rect">
            <a:avLst/>
          </a:prstGeom>
          <a:ln/>
        </p:spPr>
        <p:style>
          <a:lnRef idx="1">
            <a:schemeClr val="dk1"/>
          </a:lnRef>
          <a:fillRef idx="2">
            <a:schemeClr val="dk1"/>
          </a:fillRef>
          <a:effectRef idx="1">
            <a:schemeClr val="dk1"/>
          </a:effectRef>
          <a:fontRef idx="minor">
            <a:schemeClr val="dk1"/>
          </a:fontRef>
        </p:style>
        <p:txBody>
          <a:bodyPr wrap="square" rtlCol="0" anchor="t" anchorCtr="0">
            <a:noAutofit/>
          </a:bodyPr>
          <a:lstStyle/>
          <a:p>
            <a:pPr algn="ctr"/>
            <a:r>
              <a:rPr lang="en-GB" sz="1200" i="1" u="sng" dirty="0" smtClean="0"/>
              <a:t>Impact</a:t>
            </a:r>
          </a:p>
          <a:p>
            <a:pPr algn="ctr"/>
            <a:endParaRPr lang="en-GB" sz="1200" i="1" u="sng" dirty="0" smtClean="0"/>
          </a:p>
          <a:p>
            <a:pPr algn="ctr"/>
            <a:endParaRPr lang="en-GB" sz="1200" i="1" u="sng" dirty="0" smtClean="0"/>
          </a:p>
          <a:p>
            <a:pPr algn="ctr"/>
            <a:endParaRPr lang="en-GB" sz="1200" i="1" u="sng" dirty="0" smtClean="0"/>
          </a:p>
          <a:p>
            <a:pPr algn="ctr"/>
            <a:endParaRPr lang="en-GB" sz="1200" i="1" u="sng" dirty="0" smtClean="0"/>
          </a:p>
          <a:p>
            <a:pPr algn="ctr"/>
            <a:endParaRPr lang="en-GB" sz="1200" i="1" u="sng" dirty="0" smtClean="0"/>
          </a:p>
          <a:p>
            <a:pPr marL="357188" indent="-357188"/>
            <a:r>
              <a:rPr lang="en-GB" sz="1200" dirty="0" smtClean="0"/>
              <a:t>External</a:t>
            </a:r>
          </a:p>
          <a:p>
            <a:pPr marL="357188" indent="-357188"/>
            <a:r>
              <a:rPr lang="en-GB" sz="1200" dirty="0" smtClean="0"/>
              <a:t>	Enhancing competiveness</a:t>
            </a:r>
            <a:br>
              <a:rPr lang="en-GB" sz="1200" dirty="0" smtClean="0"/>
            </a:br>
            <a:r>
              <a:rPr lang="en-GB" sz="1200" dirty="0" smtClean="0"/>
              <a:t>Facilitating fair and sustainable societies</a:t>
            </a:r>
            <a:br>
              <a:rPr lang="en-GB" sz="1200" dirty="0" smtClean="0"/>
            </a:br>
            <a:r>
              <a:rPr lang="en-GB" sz="1200" dirty="0" smtClean="0"/>
              <a:t>Combining people and knowledge</a:t>
            </a:r>
          </a:p>
          <a:p>
            <a:pPr marL="357188" indent="-357188"/>
            <a:endParaRPr lang="en-GB" sz="1200" dirty="0" smtClean="0"/>
          </a:p>
          <a:p>
            <a:pPr marL="357188" indent="-357188"/>
            <a:r>
              <a:rPr lang="en-GB" sz="1200" dirty="0" smtClean="0"/>
              <a:t>Internal</a:t>
            </a:r>
            <a:br>
              <a:rPr lang="en-GB" sz="1200" dirty="0" smtClean="0"/>
            </a:br>
            <a:r>
              <a:rPr lang="en-GB" sz="1200" dirty="0" smtClean="0"/>
              <a:t>Satisfaction &amp; Productivity</a:t>
            </a:r>
            <a:br>
              <a:rPr lang="en-GB" sz="1200" dirty="0" smtClean="0"/>
            </a:br>
            <a:r>
              <a:rPr lang="en-GB" sz="1200" dirty="0" smtClean="0"/>
              <a:t>Creativity &amp; Innovation</a:t>
            </a:r>
            <a:br>
              <a:rPr lang="en-GB" sz="1200" dirty="0" smtClean="0"/>
            </a:br>
            <a:r>
              <a:rPr lang="en-GB" sz="1200" dirty="0" smtClean="0"/>
              <a:t>Adaption, Robustness &amp; Learning</a:t>
            </a:r>
            <a:br>
              <a:rPr lang="en-GB" sz="1200" dirty="0" smtClean="0"/>
            </a:br>
            <a:r>
              <a:rPr lang="en-GB" sz="1200" dirty="0" smtClean="0"/>
              <a:t>Trust &amp; Prosperity</a:t>
            </a:r>
          </a:p>
        </p:txBody>
      </p:sp>
      <p:sp>
        <p:nvSpPr>
          <p:cNvPr id="2" name="Title 1"/>
          <p:cNvSpPr>
            <a:spLocks noGrp="1"/>
          </p:cNvSpPr>
          <p:nvPr>
            <p:ph type="ctrTitle"/>
          </p:nvPr>
        </p:nvSpPr>
        <p:spPr>
          <a:xfrm rot="2655285">
            <a:off x="3566894" y="2822935"/>
            <a:ext cx="2097478" cy="2081336"/>
          </a:xfrm>
          <a:prstGeom prst="quadArrowCallout">
            <a:avLst/>
          </a:prstGeom>
        </p:spPr>
        <p:style>
          <a:lnRef idx="0">
            <a:schemeClr val="accent6"/>
          </a:lnRef>
          <a:fillRef idx="3">
            <a:schemeClr val="accent6"/>
          </a:fillRef>
          <a:effectRef idx="3">
            <a:schemeClr val="accent6"/>
          </a:effectRef>
          <a:fontRef idx="minor">
            <a:schemeClr val="lt1"/>
          </a:fontRef>
        </p:style>
        <p:txBody>
          <a:bodyPr wrap="none" anchor="ctr" anchorCtr="0">
            <a:noAutofit/>
          </a:bodyPr>
          <a:lstStyle/>
          <a:p>
            <a:pPr algn="ctr"/>
            <a:r>
              <a:rPr lang="en-GB" dirty="0" smtClean="0"/>
              <a:t>SOAS</a:t>
            </a:r>
            <a:endParaRPr lang="en-GB" dirty="0"/>
          </a:p>
        </p:txBody>
      </p:sp>
      <p:sp>
        <p:nvSpPr>
          <p:cNvPr id="3" name="Rectangle 2"/>
          <p:cNvSpPr/>
          <p:nvPr/>
        </p:nvSpPr>
        <p:spPr>
          <a:xfrm>
            <a:off x="1114088" y="850060"/>
            <a:ext cx="6506909" cy="369332"/>
          </a:xfrm>
          <a:prstGeom prst="rect">
            <a:avLst/>
          </a:prstGeom>
        </p:spPr>
        <p:txBody>
          <a:bodyPr wrap="none">
            <a:spAutoFit/>
          </a:bodyPr>
          <a:lstStyle/>
          <a:p>
            <a:pPr algn="ctr"/>
            <a:r>
              <a:rPr lang="en-GB" i="1" dirty="0"/>
              <a:t>from</a:t>
            </a:r>
            <a:r>
              <a:rPr lang="en-GB" dirty="0"/>
              <a:t> controlling the predictable to managing the unpredictable</a:t>
            </a:r>
          </a:p>
        </p:txBody>
      </p:sp>
      <p:sp>
        <p:nvSpPr>
          <p:cNvPr id="4" name="TextBox 3"/>
          <p:cNvSpPr txBox="1"/>
          <p:nvPr/>
        </p:nvSpPr>
        <p:spPr>
          <a:xfrm>
            <a:off x="185922" y="1347203"/>
            <a:ext cx="8568952" cy="5400600"/>
          </a:xfrm>
          <a:prstGeom prst="rect">
            <a:avLst/>
          </a:prstGeom>
          <a:solidFill>
            <a:srgbClr val="0070C0">
              <a:alpha val="68000"/>
            </a:srgbClr>
          </a:solidFill>
        </p:spPr>
        <p:txBody>
          <a:bodyPr wrap="none" rtlCol="0" anchor="ctr" anchorCtr="0">
            <a:noAutofit/>
          </a:bodyPr>
          <a:lstStyle/>
          <a:p>
            <a:pPr algn="ctr"/>
            <a:r>
              <a:rPr lang="en-GB" sz="6000" dirty="0" smtClean="0">
                <a:solidFill>
                  <a:schemeClr val="bg1"/>
                </a:solidFill>
              </a:rPr>
              <a:t>t</a:t>
            </a:r>
            <a:r>
              <a:rPr lang="en-GB" sz="6000" dirty="0">
                <a:solidFill>
                  <a:schemeClr val="bg1"/>
                </a:solidFill>
              </a:rPr>
              <a:t>o</a:t>
            </a:r>
            <a:r>
              <a:rPr lang="en-GB" sz="6000" dirty="0" smtClean="0">
                <a:solidFill>
                  <a:schemeClr val="bg1"/>
                </a:solidFill>
              </a:rPr>
              <a:t> be continued…</a:t>
            </a:r>
            <a:endParaRPr lang="en-GB" sz="6000" dirty="0">
              <a:solidFill>
                <a:schemeClr val="bg1"/>
              </a:solidFill>
            </a:endParaRPr>
          </a:p>
        </p:txBody>
      </p:sp>
      <p:sp>
        <p:nvSpPr>
          <p:cNvPr id="7" name="Footer Placeholder 6"/>
          <p:cNvSpPr>
            <a:spLocks noGrp="1"/>
          </p:cNvSpPr>
          <p:nvPr>
            <p:ph type="ftr" sz="quarter" idx="11"/>
          </p:nvPr>
        </p:nvSpPr>
        <p:spPr>
          <a:xfrm>
            <a:off x="4816800" y="370800"/>
            <a:ext cx="180000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11093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236286-4DC8-46DE-9269-8F728FBC0641}" type="slidenum">
              <a:rPr lang="en-GB" smtClean="0"/>
              <a:t>2</a:t>
            </a:fld>
            <a:endParaRPr lang="en-GB" dirty="0"/>
          </a:p>
        </p:txBody>
      </p:sp>
      <p:sp>
        <p:nvSpPr>
          <p:cNvPr id="11" name="TextBox 10"/>
          <p:cNvSpPr txBox="1"/>
          <p:nvPr/>
        </p:nvSpPr>
        <p:spPr>
          <a:xfrm>
            <a:off x="185922" y="1347203"/>
            <a:ext cx="4392488" cy="222581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lnSpc>
                <a:spcPct val="100000"/>
              </a:lnSpc>
            </a:pPr>
            <a:r>
              <a:rPr lang="en-GB" sz="1200" i="1" u="sng" dirty="0" smtClean="0"/>
              <a:t>Issue</a:t>
            </a:r>
          </a:p>
          <a:p>
            <a:pPr marL="357188" indent="-357188">
              <a:lnSpc>
                <a:spcPct val="100000"/>
              </a:lnSpc>
            </a:pPr>
            <a:endParaRPr lang="en-GB" sz="1200" i="1" dirty="0" smtClean="0"/>
          </a:p>
          <a:p>
            <a:pPr marL="357188" indent="-357188">
              <a:lnSpc>
                <a:spcPct val="100000"/>
              </a:lnSpc>
            </a:pPr>
            <a:r>
              <a:rPr lang="en-GB" sz="1200" i="1" dirty="0" smtClean="0"/>
              <a:t>Strengths</a:t>
            </a:r>
            <a:r>
              <a:rPr lang="en-GB" sz="1200" dirty="0" smtClean="0"/>
              <a:t>: </a:t>
            </a:r>
            <a:br>
              <a:rPr lang="en-GB" sz="1200" dirty="0" smtClean="0"/>
            </a:br>
            <a:r>
              <a:rPr lang="en-GB" sz="1200" dirty="0" smtClean="0"/>
              <a:t>rich assets, multi-sector, multi-domain, multi-disciplinary, multiple applicable technologies</a:t>
            </a:r>
          </a:p>
          <a:p>
            <a:pPr marL="357188" indent="-357188">
              <a:lnSpc>
                <a:spcPct val="100000"/>
              </a:lnSpc>
            </a:pPr>
            <a:r>
              <a:rPr lang="en-GB" sz="1200" i="1" dirty="0" smtClean="0"/>
              <a:t>Weakness</a:t>
            </a:r>
            <a:r>
              <a:rPr lang="en-GB" sz="1200" dirty="0" smtClean="0"/>
              <a:t>: </a:t>
            </a:r>
            <a:br>
              <a:rPr lang="en-GB" sz="1200" dirty="0" smtClean="0"/>
            </a:br>
            <a:r>
              <a:rPr lang="en-GB" sz="1200" dirty="0" smtClean="0"/>
              <a:t>fragmented, ‘</a:t>
            </a:r>
            <a:r>
              <a:rPr lang="en-GB" sz="1200" dirty="0" err="1" smtClean="0"/>
              <a:t>bewust</a:t>
            </a:r>
            <a:r>
              <a:rPr lang="en-GB" sz="1200" dirty="0" smtClean="0"/>
              <a:t> </a:t>
            </a:r>
            <a:r>
              <a:rPr lang="en-GB" sz="1200" dirty="0" err="1" smtClean="0"/>
              <a:t>onbekwaam</a:t>
            </a:r>
            <a:r>
              <a:rPr lang="en-GB" sz="1200" dirty="0" smtClean="0"/>
              <a:t>’</a:t>
            </a:r>
          </a:p>
          <a:p>
            <a:pPr marL="357188" indent="-357188">
              <a:lnSpc>
                <a:spcPct val="100000"/>
              </a:lnSpc>
            </a:pPr>
            <a:r>
              <a:rPr lang="en-GB" sz="1200" i="1" dirty="0" smtClean="0"/>
              <a:t>Opportunities</a:t>
            </a:r>
            <a:r>
              <a:rPr lang="en-GB" sz="1200" dirty="0" smtClean="0"/>
              <a:t>: </a:t>
            </a:r>
            <a:br>
              <a:rPr lang="en-GB" sz="1200" dirty="0" smtClean="0"/>
            </a:br>
            <a:r>
              <a:rPr lang="en-GB" sz="1200" dirty="0" smtClean="0"/>
              <a:t>complex (wicked) problems  (Grand </a:t>
            </a:r>
            <a:r>
              <a:rPr lang="en-GB" sz="1200" dirty="0"/>
              <a:t>C</a:t>
            </a:r>
            <a:r>
              <a:rPr lang="en-GB" sz="1200" dirty="0" smtClean="0"/>
              <a:t>hallenges, </a:t>
            </a:r>
            <a:r>
              <a:rPr lang="en-GB" sz="1200" dirty="0" err="1" smtClean="0"/>
              <a:t>TopSectoren</a:t>
            </a:r>
            <a:r>
              <a:rPr lang="en-GB" sz="1200" dirty="0" smtClean="0"/>
              <a:t>, </a:t>
            </a:r>
            <a:r>
              <a:rPr lang="en-GB" sz="1200" dirty="0" err="1" smtClean="0"/>
              <a:t>BigSociety</a:t>
            </a:r>
            <a:r>
              <a:rPr lang="en-GB" sz="1200" dirty="0" smtClean="0"/>
              <a:t>,….)</a:t>
            </a:r>
          </a:p>
          <a:p>
            <a:pPr marL="357188" indent="-357188">
              <a:lnSpc>
                <a:spcPct val="100000"/>
              </a:lnSpc>
            </a:pPr>
            <a:r>
              <a:rPr lang="en-GB" sz="1200" i="1" dirty="0" smtClean="0"/>
              <a:t>Threats</a:t>
            </a:r>
            <a:r>
              <a:rPr lang="en-GB" sz="1200" dirty="0" smtClean="0"/>
              <a:t>:</a:t>
            </a:r>
            <a:br>
              <a:rPr lang="en-GB" sz="1200" dirty="0" smtClean="0"/>
            </a:br>
            <a:r>
              <a:rPr lang="en-GB" sz="1200" dirty="0" smtClean="0"/>
              <a:t>losing ‘right to play’</a:t>
            </a:r>
          </a:p>
        </p:txBody>
      </p:sp>
      <p:sp>
        <p:nvSpPr>
          <p:cNvPr id="13" name="TextBox 12"/>
          <p:cNvSpPr txBox="1"/>
          <p:nvPr/>
        </p:nvSpPr>
        <p:spPr>
          <a:xfrm>
            <a:off x="4578410" y="1347204"/>
            <a:ext cx="4176464" cy="222581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oAutofit/>
          </a:bodyPr>
          <a:lstStyle/>
          <a:p>
            <a:pPr algn="ctr">
              <a:lnSpc>
                <a:spcPct val="100000"/>
              </a:lnSpc>
            </a:pPr>
            <a:r>
              <a:rPr lang="en-GB" sz="1200" i="1" u="sng" dirty="0" smtClean="0"/>
              <a:t>(expected) Results</a:t>
            </a:r>
          </a:p>
          <a:p>
            <a:pPr algn="ctr">
              <a:lnSpc>
                <a:spcPct val="100000"/>
              </a:lnSpc>
            </a:pPr>
            <a:endParaRPr lang="en-GB" sz="1200" i="1" u="sng" dirty="0" smtClean="0"/>
          </a:p>
          <a:p>
            <a:pPr marL="541338" indent="-271463">
              <a:lnSpc>
                <a:spcPct val="100000"/>
              </a:lnSpc>
              <a:buFont typeface="Arial" pitchFamily="34" charset="0"/>
              <a:buChar char="•"/>
            </a:pPr>
            <a:r>
              <a:rPr lang="en-GB" sz="1200" dirty="0" smtClean="0"/>
              <a:t>Targeted </a:t>
            </a:r>
            <a:r>
              <a:rPr lang="en-GB" sz="1200" dirty="0"/>
              <a:t>sensor development  (AMSN</a:t>
            </a:r>
            <a:r>
              <a:rPr lang="en-GB" sz="1200" dirty="0" smtClean="0"/>
              <a:t>) </a:t>
            </a:r>
          </a:p>
          <a:p>
            <a:pPr marL="541338" indent="-271463">
              <a:lnSpc>
                <a:spcPct val="100000"/>
              </a:lnSpc>
              <a:buFont typeface="Arial" pitchFamily="34" charset="0"/>
              <a:buChar char="•"/>
            </a:pPr>
            <a:r>
              <a:rPr lang="en-GB" sz="1200" dirty="0" smtClean="0"/>
              <a:t>Control Rooms (interaction design)</a:t>
            </a:r>
          </a:p>
          <a:p>
            <a:pPr marL="541338" indent="-271463">
              <a:lnSpc>
                <a:spcPct val="100000"/>
              </a:lnSpc>
              <a:buFont typeface="Arial" pitchFamily="34" charset="0"/>
              <a:buChar char="•"/>
            </a:pPr>
            <a:r>
              <a:rPr lang="en-GB" sz="1200" dirty="0" smtClean="0"/>
              <a:t>Multi-stakeholder collaboration (goal setting)</a:t>
            </a:r>
            <a:endParaRPr lang="en-GB" sz="1200" dirty="0"/>
          </a:p>
          <a:p>
            <a:pPr marL="541338" indent="-271463">
              <a:lnSpc>
                <a:spcPct val="100000"/>
              </a:lnSpc>
              <a:buFont typeface="Arial" pitchFamily="34" charset="0"/>
              <a:buChar char="•"/>
            </a:pPr>
            <a:r>
              <a:rPr lang="en-GB" sz="1200" dirty="0" smtClean="0"/>
              <a:t>(Cyber)security (anomaly detection)</a:t>
            </a:r>
          </a:p>
          <a:p>
            <a:pPr marL="541338" indent="-271463">
              <a:lnSpc>
                <a:spcPct val="100000"/>
              </a:lnSpc>
              <a:buFont typeface="Arial" pitchFamily="34" charset="0"/>
              <a:buChar char="•"/>
            </a:pPr>
            <a:r>
              <a:rPr lang="en-GB" sz="1200" dirty="0" smtClean="0"/>
              <a:t>E-freight systems</a:t>
            </a:r>
            <a:r>
              <a:rPr lang="en-GB" sz="1200" dirty="0"/>
              <a:t> </a:t>
            </a:r>
            <a:r>
              <a:rPr lang="en-GB" sz="1200" dirty="0" smtClean="0"/>
              <a:t>(autonomous parcels)</a:t>
            </a:r>
          </a:p>
          <a:p>
            <a:pPr marL="541338" indent="-271463">
              <a:lnSpc>
                <a:spcPct val="100000"/>
              </a:lnSpc>
              <a:buFont typeface="Arial" pitchFamily="34" charset="0"/>
              <a:buChar char="•"/>
            </a:pPr>
            <a:r>
              <a:rPr lang="en-GB" sz="1200" dirty="0" smtClean="0"/>
              <a:t>Smart Grids (distributed power generation)</a:t>
            </a:r>
          </a:p>
          <a:p>
            <a:pPr marL="541338" indent="-271463">
              <a:lnSpc>
                <a:spcPct val="100000"/>
              </a:lnSpc>
              <a:buFont typeface="Arial" pitchFamily="34" charset="0"/>
              <a:buChar char="•"/>
            </a:pPr>
            <a:r>
              <a:rPr lang="en-GB" sz="1200" dirty="0" smtClean="0"/>
              <a:t>Living Labs (evidence based CD&amp;E)</a:t>
            </a:r>
          </a:p>
          <a:p>
            <a:pPr marL="541338" indent="-271463">
              <a:lnSpc>
                <a:spcPct val="100000"/>
              </a:lnSpc>
              <a:buFont typeface="Arial" pitchFamily="34" charset="0"/>
              <a:buChar char="•"/>
            </a:pPr>
            <a:r>
              <a:rPr lang="en-GB" sz="1200" dirty="0" smtClean="0"/>
              <a:t>………………………..</a:t>
            </a:r>
          </a:p>
          <a:p>
            <a:pPr marL="541338" indent="-271463">
              <a:lnSpc>
                <a:spcPct val="100000"/>
              </a:lnSpc>
              <a:buFont typeface="Arial" pitchFamily="34" charset="0"/>
              <a:buChar char="•"/>
            </a:pPr>
            <a:endParaRPr lang="en-GB" sz="1200" dirty="0"/>
          </a:p>
        </p:txBody>
      </p:sp>
      <p:sp>
        <p:nvSpPr>
          <p:cNvPr id="14" name="TextBox 13"/>
          <p:cNvSpPr txBox="1"/>
          <p:nvPr/>
        </p:nvSpPr>
        <p:spPr>
          <a:xfrm>
            <a:off x="199949" y="3573015"/>
            <a:ext cx="4377983" cy="3174788"/>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lnSpc>
                <a:spcPct val="100000"/>
              </a:lnSpc>
            </a:pPr>
            <a:r>
              <a:rPr lang="en-GB" sz="1200" i="1" u="sng" dirty="0" smtClean="0"/>
              <a:t>Approach</a:t>
            </a:r>
          </a:p>
          <a:p>
            <a:pPr marL="357188" indent="-357188">
              <a:lnSpc>
                <a:spcPct val="100000"/>
              </a:lnSpc>
            </a:pPr>
            <a:endParaRPr lang="en-GB" sz="1200" i="1" dirty="0" smtClean="0"/>
          </a:p>
          <a:p>
            <a:pPr marL="357188" indent="-357188">
              <a:lnSpc>
                <a:spcPct val="100000"/>
              </a:lnSpc>
            </a:pPr>
            <a:r>
              <a:rPr lang="en-GB" sz="1200" i="1" dirty="0" smtClean="0"/>
              <a:t>ETP SOAS</a:t>
            </a:r>
            <a:r>
              <a:rPr lang="en-GB" sz="1200" dirty="0" smtClean="0"/>
              <a:t/>
            </a:r>
            <a:br>
              <a:rPr lang="en-GB" sz="1200" dirty="0" smtClean="0"/>
            </a:br>
            <a:r>
              <a:rPr lang="en-GB" sz="1200" dirty="0" smtClean="0"/>
              <a:t>roadmaps with stakeholders</a:t>
            </a:r>
            <a:br>
              <a:rPr lang="en-GB" sz="1200" dirty="0" smtClean="0"/>
            </a:br>
            <a:r>
              <a:rPr lang="en-GB" sz="1200" dirty="0" smtClean="0"/>
              <a:t>network thinking and representation</a:t>
            </a:r>
            <a:br>
              <a:rPr lang="en-GB" sz="1200" dirty="0" smtClean="0"/>
            </a:br>
            <a:r>
              <a:rPr lang="en-GB" sz="1200" dirty="0" smtClean="0"/>
              <a:t>system dynamics &amp; agent based modelling</a:t>
            </a:r>
            <a:br>
              <a:rPr lang="en-GB" sz="1200" dirty="0" smtClean="0"/>
            </a:br>
            <a:r>
              <a:rPr lang="en-GB" sz="1200" dirty="0" smtClean="0"/>
              <a:t>anomaly detection &amp; pattern recognition</a:t>
            </a:r>
            <a:br>
              <a:rPr lang="en-GB" sz="1200" dirty="0" smtClean="0"/>
            </a:br>
            <a:r>
              <a:rPr lang="en-GB" sz="1200" dirty="0" smtClean="0"/>
              <a:t>self learning algorithms</a:t>
            </a:r>
            <a:br>
              <a:rPr lang="en-GB" sz="1200" dirty="0" smtClean="0"/>
            </a:br>
            <a:r>
              <a:rPr lang="en-GB" sz="1200" dirty="0" smtClean="0"/>
              <a:t>meta data architecture </a:t>
            </a:r>
          </a:p>
          <a:p>
            <a:pPr marL="357188" indent="-357188">
              <a:lnSpc>
                <a:spcPct val="100000"/>
              </a:lnSpc>
            </a:pPr>
            <a:r>
              <a:rPr lang="en-GB" sz="1200" dirty="0" smtClean="0"/>
              <a:t>Community building</a:t>
            </a:r>
            <a:br>
              <a:rPr lang="en-GB" sz="1200" dirty="0" smtClean="0"/>
            </a:br>
            <a:r>
              <a:rPr lang="en-GB" sz="1200" dirty="0" smtClean="0"/>
              <a:t>within and between stakeholders and disciplines</a:t>
            </a:r>
            <a:br>
              <a:rPr lang="en-GB" sz="1200" dirty="0" smtClean="0"/>
            </a:br>
            <a:r>
              <a:rPr lang="en-GB" sz="1200" dirty="0" smtClean="0"/>
              <a:t>goal synchronization, shared values, appreciation of diversity, crowd sourcing</a:t>
            </a:r>
          </a:p>
          <a:p>
            <a:pPr marL="357188" indent="-357188">
              <a:lnSpc>
                <a:spcPct val="100000"/>
              </a:lnSpc>
            </a:pPr>
            <a:r>
              <a:rPr lang="en-GB" sz="1200" dirty="0" smtClean="0"/>
              <a:t>R&amp;D enhancement in ETP’s &amp; VP’s</a:t>
            </a:r>
            <a:br>
              <a:rPr lang="en-GB" sz="1200" dirty="0" smtClean="0"/>
            </a:br>
            <a:r>
              <a:rPr lang="en-GB" sz="1200" dirty="0" smtClean="0"/>
              <a:t>awareness of ‘adaption, robustness &amp; learning’</a:t>
            </a:r>
            <a:br>
              <a:rPr lang="en-GB" sz="1200" dirty="0" smtClean="0"/>
            </a:br>
            <a:r>
              <a:rPr lang="en-GB" sz="1200" dirty="0" smtClean="0"/>
              <a:t>system </a:t>
            </a:r>
            <a:r>
              <a:rPr lang="en-GB" sz="1200" dirty="0" err="1" smtClean="0"/>
              <a:t>behavior</a:t>
            </a:r>
            <a:r>
              <a:rPr lang="en-GB" sz="1200" dirty="0" smtClean="0"/>
              <a:t> is emergent in complex systems</a:t>
            </a:r>
          </a:p>
        </p:txBody>
      </p:sp>
      <p:sp>
        <p:nvSpPr>
          <p:cNvPr id="15" name="TextBox 14"/>
          <p:cNvSpPr txBox="1"/>
          <p:nvPr/>
        </p:nvSpPr>
        <p:spPr>
          <a:xfrm>
            <a:off x="4577932" y="3573016"/>
            <a:ext cx="4176942" cy="3174787"/>
          </a:xfrm>
          <a:prstGeom prst="rect">
            <a:avLst/>
          </a:prstGeom>
          <a:ln/>
        </p:spPr>
        <p:style>
          <a:lnRef idx="1">
            <a:schemeClr val="dk1"/>
          </a:lnRef>
          <a:fillRef idx="2">
            <a:schemeClr val="dk1"/>
          </a:fillRef>
          <a:effectRef idx="1">
            <a:schemeClr val="dk1"/>
          </a:effectRef>
          <a:fontRef idx="minor">
            <a:schemeClr val="dk1"/>
          </a:fontRef>
        </p:style>
        <p:txBody>
          <a:bodyPr wrap="square" rtlCol="0" anchor="t" anchorCtr="0">
            <a:noAutofit/>
          </a:bodyPr>
          <a:lstStyle/>
          <a:p>
            <a:pPr algn="ctr"/>
            <a:r>
              <a:rPr lang="en-GB" sz="1200" i="1" u="sng" dirty="0" smtClean="0"/>
              <a:t>Impact</a:t>
            </a:r>
          </a:p>
          <a:p>
            <a:pPr algn="ctr"/>
            <a:endParaRPr lang="en-GB" sz="1200" i="1" u="sng" dirty="0" smtClean="0"/>
          </a:p>
          <a:p>
            <a:pPr algn="ctr"/>
            <a:endParaRPr lang="en-GB" sz="1200" i="1" u="sng" dirty="0" smtClean="0"/>
          </a:p>
          <a:p>
            <a:pPr algn="ctr"/>
            <a:endParaRPr lang="en-GB" sz="1200" i="1" u="sng" dirty="0" smtClean="0"/>
          </a:p>
          <a:p>
            <a:pPr algn="ctr"/>
            <a:endParaRPr lang="en-GB" sz="1200" i="1" u="sng" dirty="0" smtClean="0"/>
          </a:p>
          <a:p>
            <a:pPr algn="ctr"/>
            <a:endParaRPr lang="en-GB" sz="1200" i="1" u="sng" dirty="0" smtClean="0"/>
          </a:p>
          <a:p>
            <a:pPr marL="357188" indent="-357188"/>
            <a:r>
              <a:rPr lang="en-GB" sz="1200" dirty="0" smtClean="0"/>
              <a:t>External</a:t>
            </a:r>
          </a:p>
          <a:p>
            <a:pPr marL="357188" indent="-357188"/>
            <a:r>
              <a:rPr lang="en-GB" sz="1200" dirty="0" smtClean="0"/>
              <a:t>	Enhancing competiveness</a:t>
            </a:r>
            <a:br>
              <a:rPr lang="en-GB" sz="1200" dirty="0" smtClean="0"/>
            </a:br>
            <a:r>
              <a:rPr lang="en-GB" sz="1200" dirty="0" smtClean="0"/>
              <a:t>Facilitating fair and sustainable societies</a:t>
            </a:r>
            <a:br>
              <a:rPr lang="en-GB" sz="1200" dirty="0" smtClean="0"/>
            </a:br>
            <a:r>
              <a:rPr lang="en-GB" sz="1200" dirty="0" smtClean="0"/>
              <a:t>Combining people and knowledge</a:t>
            </a:r>
          </a:p>
          <a:p>
            <a:pPr marL="357188" indent="-357188"/>
            <a:endParaRPr lang="en-GB" sz="1200" dirty="0" smtClean="0"/>
          </a:p>
          <a:p>
            <a:pPr marL="357188" indent="-357188"/>
            <a:r>
              <a:rPr lang="en-GB" sz="1200" dirty="0" smtClean="0"/>
              <a:t>Internal</a:t>
            </a:r>
            <a:br>
              <a:rPr lang="en-GB" sz="1200" dirty="0" smtClean="0"/>
            </a:br>
            <a:r>
              <a:rPr lang="en-GB" sz="1200" dirty="0" smtClean="0"/>
              <a:t>Satisfaction &amp; Productivity</a:t>
            </a:r>
            <a:br>
              <a:rPr lang="en-GB" sz="1200" dirty="0" smtClean="0"/>
            </a:br>
            <a:r>
              <a:rPr lang="en-GB" sz="1200" dirty="0" smtClean="0"/>
              <a:t>Creativity &amp; Innovation</a:t>
            </a:r>
            <a:br>
              <a:rPr lang="en-GB" sz="1200" dirty="0" smtClean="0"/>
            </a:br>
            <a:r>
              <a:rPr lang="en-GB" sz="1200" dirty="0" smtClean="0"/>
              <a:t>Adaption, Robustness &amp; Learning</a:t>
            </a:r>
            <a:br>
              <a:rPr lang="en-GB" sz="1200" dirty="0" smtClean="0"/>
            </a:br>
            <a:r>
              <a:rPr lang="en-GB" sz="1200" dirty="0" smtClean="0"/>
              <a:t>Trust &amp; Prosperity</a:t>
            </a:r>
          </a:p>
        </p:txBody>
      </p:sp>
      <p:sp>
        <p:nvSpPr>
          <p:cNvPr id="2" name="Title 1"/>
          <p:cNvSpPr>
            <a:spLocks noGrp="1"/>
          </p:cNvSpPr>
          <p:nvPr>
            <p:ph type="ctrTitle"/>
          </p:nvPr>
        </p:nvSpPr>
        <p:spPr>
          <a:xfrm rot="2655285">
            <a:off x="3566894" y="2822935"/>
            <a:ext cx="2097478" cy="2081336"/>
          </a:xfrm>
          <a:prstGeom prst="quadArrowCallout">
            <a:avLst/>
          </a:prstGeom>
        </p:spPr>
        <p:style>
          <a:lnRef idx="0">
            <a:schemeClr val="accent6"/>
          </a:lnRef>
          <a:fillRef idx="3">
            <a:schemeClr val="accent6"/>
          </a:fillRef>
          <a:effectRef idx="3">
            <a:schemeClr val="accent6"/>
          </a:effectRef>
          <a:fontRef idx="minor">
            <a:schemeClr val="lt1"/>
          </a:fontRef>
        </p:style>
        <p:txBody>
          <a:bodyPr wrap="none" anchor="ctr" anchorCtr="0">
            <a:noAutofit/>
          </a:bodyPr>
          <a:lstStyle/>
          <a:p>
            <a:pPr algn="ctr"/>
            <a:r>
              <a:rPr lang="en-GB" dirty="0" smtClean="0"/>
              <a:t>SOAS</a:t>
            </a:r>
            <a:endParaRPr lang="en-GB" dirty="0"/>
          </a:p>
        </p:txBody>
      </p:sp>
      <p:sp>
        <p:nvSpPr>
          <p:cNvPr id="3" name="Rectangle 2"/>
          <p:cNvSpPr/>
          <p:nvPr/>
        </p:nvSpPr>
        <p:spPr>
          <a:xfrm>
            <a:off x="1114088" y="850060"/>
            <a:ext cx="6506909" cy="369332"/>
          </a:xfrm>
          <a:prstGeom prst="rect">
            <a:avLst/>
          </a:prstGeom>
        </p:spPr>
        <p:txBody>
          <a:bodyPr wrap="none">
            <a:spAutoFit/>
          </a:bodyPr>
          <a:lstStyle/>
          <a:p>
            <a:pPr algn="ctr"/>
            <a:r>
              <a:rPr lang="en-GB" i="1" dirty="0"/>
              <a:t>from</a:t>
            </a:r>
            <a:r>
              <a:rPr lang="en-GB" dirty="0"/>
              <a:t> controlling the predictable to managing the unpredictable</a:t>
            </a:r>
          </a:p>
        </p:txBody>
      </p:sp>
      <p:sp>
        <p:nvSpPr>
          <p:cNvPr id="4" name="Footer Placeholder 3"/>
          <p:cNvSpPr>
            <a:spLocks noGrp="1"/>
          </p:cNvSpPr>
          <p:nvPr>
            <p:ph type="ftr" sz="quarter" idx="11"/>
          </p:nvPr>
        </p:nvSpPr>
        <p:spPr>
          <a:xfrm>
            <a:off x="4816800" y="370800"/>
            <a:ext cx="1915440" cy="249888"/>
          </a:xfrm>
        </p:spPr>
        <p:txBody>
          <a:bodyPr/>
          <a:lstStyle/>
          <a:p>
            <a:r>
              <a:rPr lang="en-GB" dirty="0" smtClean="0"/>
              <a:t>Tony van Vliet
Self Organizing &amp; Autonomous Systems</a:t>
            </a:r>
            <a:endParaRPr lang="en-GB" dirty="0"/>
          </a:p>
        </p:txBody>
      </p:sp>
    </p:spTree>
    <p:extLst>
      <p:ext uri="{BB962C8B-B14F-4D97-AF65-F5344CB8AC3E}">
        <p14:creationId xmlns:p14="http://schemas.microsoft.com/office/powerpoint/2010/main" val="388150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776"/>
            <a:ext cx="1409830" cy="359073"/>
          </a:xfrm>
        </p:spPr>
        <p:txBody>
          <a:bodyPr wrap="square">
            <a:spAutoFit/>
          </a:bodyPr>
          <a:lstStyle/>
          <a:p>
            <a:r>
              <a:rPr lang="en-GB" dirty="0" smtClean="0"/>
              <a:t>Overview</a:t>
            </a:r>
            <a:endParaRPr lang="en-GB" dirty="0"/>
          </a:p>
        </p:txBody>
      </p:sp>
      <p:sp>
        <p:nvSpPr>
          <p:cNvPr id="3" name="Content Placeholder 2"/>
          <p:cNvSpPr>
            <a:spLocks noGrp="1"/>
          </p:cNvSpPr>
          <p:nvPr>
            <p:ph idx="1"/>
          </p:nvPr>
        </p:nvSpPr>
        <p:spPr>
          <a:xfrm>
            <a:off x="467544" y="1628800"/>
            <a:ext cx="5112568" cy="4431983"/>
          </a:xfrm>
        </p:spPr>
        <p:txBody>
          <a:bodyPr wrap="square">
            <a:spAutoFit/>
          </a:bodyPr>
          <a:lstStyle/>
          <a:p>
            <a:pPr>
              <a:lnSpc>
                <a:spcPct val="100000"/>
              </a:lnSpc>
            </a:pPr>
            <a:r>
              <a:rPr lang="en-GB" dirty="0" smtClean="0"/>
              <a:t>Issue</a:t>
            </a:r>
          </a:p>
          <a:p>
            <a:pPr lvl="1">
              <a:lnSpc>
                <a:spcPct val="100000"/>
              </a:lnSpc>
            </a:pPr>
            <a:r>
              <a:rPr lang="en-GB" dirty="0" smtClean="0">
                <a:solidFill>
                  <a:srgbClr val="FF9933"/>
                </a:solidFill>
              </a:rPr>
              <a:t>Research agenda for SOAS</a:t>
            </a:r>
          </a:p>
          <a:p>
            <a:pPr>
              <a:lnSpc>
                <a:spcPct val="100000"/>
              </a:lnSpc>
            </a:pPr>
            <a:r>
              <a:rPr lang="en-GB" dirty="0" smtClean="0"/>
              <a:t>Approach (iterative) </a:t>
            </a:r>
          </a:p>
          <a:p>
            <a:pPr lvl="1">
              <a:lnSpc>
                <a:spcPct val="100000"/>
              </a:lnSpc>
              <a:buClr>
                <a:srgbClr val="0070C0"/>
              </a:buClr>
              <a:buFont typeface="Arial" pitchFamily="34" charset="0"/>
              <a:buChar char="?"/>
            </a:pPr>
            <a:r>
              <a:rPr lang="en-GB" dirty="0" smtClean="0">
                <a:solidFill>
                  <a:srgbClr val="FF9933"/>
                </a:solidFill>
              </a:rPr>
              <a:t>What is self organization</a:t>
            </a:r>
          </a:p>
          <a:p>
            <a:pPr lvl="1">
              <a:lnSpc>
                <a:spcPct val="100000"/>
              </a:lnSpc>
              <a:buClr>
                <a:srgbClr val="0070C0"/>
              </a:buClr>
              <a:buFont typeface="Arial" pitchFamily="34" charset="0"/>
              <a:buChar char="?"/>
            </a:pPr>
            <a:r>
              <a:rPr lang="en-GB" dirty="0" smtClean="0">
                <a:solidFill>
                  <a:srgbClr val="FF9933"/>
                </a:solidFill>
              </a:rPr>
              <a:t>Business opportunities with SOAS</a:t>
            </a:r>
          </a:p>
          <a:p>
            <a:pPr lvl="1">
              <a:lnSpc>
                <a:spcPct val="100000"/>
              </a:lnSpc>
              <a:buClr>
                <a:srgbClr val="0070C0"/>
              </a:buClr>
              <a:buFont typeface="Arial" pitchFamily="34" charset="0"/>
              <a:buChar char="?"/>
            </a:pPr>
            <a:r>
              <a:rPr lang="en-GB" dirty="0" smtClean="0">
                <a:solidFill>
                  <a:srgbClr val="FF9933"/>
                </a:solidFill>
              </a:rPr>
              <a:t>Sensible approach</a:t>
            </a:r>
          </a:p>
          <a:p>
            <a:pPr>
              <a:lnSpc>
                <a:spcPct val="100000"/>
              </a:lnSpc>
            </a:pPr>
            <a:r>
              <a:rPr lang="en-GB" dirty="0" smtClean="0"/>
              <a:t>Results</a:t>
            </a:r>
          </a:p>
          <a:p>
            <a:pPr lvl="1">
              <a:lnSpc>
                <a:spcPct val="100000"/>
              </a:lnSpc>
            </a:pPr>
            <a:r>
              <a:rPr lang="en-GB" dirty="0" smtClean="0">
                <a:solidFill>
                  <a:srgbClr val="FF9933"/>
                </a:solidFill>
              </a:rPr>
              <a:t>No Holy Grail</a:t>
            </a:r>
          </a:p>
          <a:p>
            <a:pPr lvl="1">
              <a:lnSpc>
                <a:spcPct val="100000"/>
              </a:lnSpc>
            </a:pPr>
            <a:r>
              <a:rPr lang="en-GB" dirty="0">
                <a:solidFill>
                  <a:srgbClr val="FF9933"/>
                </a:solidFill>
              </a:rPr>
              <a:t>Business opportunities</a:t>
            </a:r>
          </a:p>
          <a:p>
            <a:pPr lvl="1">
              <a:lnSpc>
                <a:spcPct val="100000"/>
              </a:lnSpc>
            </a:pPr>
            <a:r>
              <a:rPr lang="en-GB" dirty="0" smtClean="0">
                <a:solidFill>
                  <a:srgbClr val="FF9933"/>
                </a:solidFill>
              </a:rPr>
              <a:t>TNO state of the SOAS art</a:t>
            </a:r>
          </a:p>
          <a:p>
            <a:pPr lvl="1">
              <a:lnSpc>
                <a:spcPct val="100000"/>
              </a:lnSpc>
            </a:pPr>
            <a:r>
              <a:rPr lang="en-GB" dirty="0">
                <a:solidFill>
                  <a:srgbClr val="FF9933"/>
                </a:solidFill>
              </a:rPr>
              <a:t>Connecting Stakeholder </a:t>
            </a:r>
            <a:r>
              <a:rPr lang="en-GB" dirty="0" smtClean="0">
                <a:solidFill>
                  <a:srgbClr val="FF9933"/>
                </a:solidFill>
              </a:rPr>
              <a:t>and </a:t>
            </a:r>
            <a:r>
              <a:rPr lang="en-GB" dirty="0">
                <a:solidFill>
                  <a:srgbClr val="FF9933"/>
                </a:solidFill>
              </a:rPr>
              <a:t>Researcher networks </a:t>
            </a:r>
            <a:endParaRPr lang="en-GB" dirty="0" smtClean="0">
              <a:solidFill>
                <a:srgbClr val="FF9933"/>
              </a:solidFill>
            </a:endParaRPr>
          </a:p>
          <a:p>
            <a:pPr lvl="1">
              <a:lnSpc>
                <a:spcPct val="100000"/>
              </a:lnSpc>
            </a:pPr>
            <a:r>
              <a:rPr lang="en-GB" dirty="0" smtClean="0">
                <a:solidFill>
                  <a:srgbClr val="FF9933"/>
                </a:solidFill>
              </a:rPr>
              <a:t>Validation approach</a:t>
            </a:r>
          </a:p>
          <a:p>
            <a:pPr>
              <a:lnSpc>
                <a:spcPct val="100000"/>
              </a:lnSpc>
            </a:pPr>
            <a:r>
              <a:rPr lang="en-GB" dirty="0" smtClean="0"/>
              <a:t>Consequences</a:t>
            </a:r>
          </a:p>
          <a:p>
            <a:pPr lvl="1">
              <a:lnSpc>
                <a:spcPct val="100000"/>
              </a:lnSpc>
              <a:buClr>
                <a:srgbClr val="0070C0"/>
              </a:buClr>
              <a:buFont typeface="Arial" pitchFamily="34" charset="0"/>
              <a:buChar char="!"/>
            </a:pPr>
            <a:r>
              <a:rPr lang="en-GB" dirty="0" smtClean="0">
                <a:solidFill>
                  <a:srgbClr val="FF9933"/>
                </a:solidFill>
              </a:rPr>
              <a:t>Controlling Entities ►Managing Relationships</a:t>
            </a:r>
          </a:p>
          <a:p>
            <a:pPr lvl="1">
              <a:lnSpc>
                <a:spcPct val="100000"/>
              </a:lnSpc>
              <a:buClr>
                <a:srgbClr val="0070C0"/>
              </a:buClr>
              <a:buFont typeface="Arial" pitchFamily="34" charset="0"/>
              <a:buChar char="!"/>
            </a:pPr>
            <a:r>
              <a:rPr lang="en-GB" dirty="0" smtClean="0">
                <a:solidFill>
                  <a:srgbClr val="FF9933"/>
                </a:solidFill>
              </a:rPr>
              <a:t>What can TNO do</a:t>
            </a:r>
            <a:endParaRPr lang="en-GB" dirty="0">
              <a:solidFill>
                <a:srgbClr val="FF9933"/>
              </a:solidFill>
            </a:endParaRPr>
          </a:p>
        </p:txBody>
      </p:sp>
      <p:sp>
        <p:nvSpPr>
          <p:cNvPr id="5" name="Slide Number Placeholder 4"/>
          <p:cNvSpPr>
            <a:spLocks noGrp="1"/>
          </p:cNvSpPr>
          <p:nvPr>
            <p:ph type="sldNum" sz="quarter" idx="12"/>
          </p:nvPr>
        </p:nvSpPr>
        <p:spPr/>
        <p:txBody>
          <a:bodyPr/>
          <a:lstStyle/>
          <a:p>
            <a:fld id="{52236286-4DC8-46DE-9269-8F728FBC0641}" type="slidenum">
              <a:rPr lang="en-GB" smtClean="0"/>
              <a:t>3</a:t>
            </a:fld>
            <a:endParaRPr lang="en-GB" dirty="0"/>
          </a:p>
        </p:txBody>
      </p:sp>
      <p:pic>
        <p:nvPicPr>
          <p:cNvPr id="1026" name="Picture 2"/>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305594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3"/>
          </p:cNvPr>
          <p:cNvSpPr txBox="1"/>
          <p:nvPr/>
        </p:nvSpPr>
        <p:spPr>
          <a:xfrm>
            <a:off x="5724128" y="5523410"/>
            <a:ext cx="2880618" cy="553998"/>
          </a:xfrm>
          <a:prstGeom prst="rect">
            <a:avLst/>
          </a:prstGeom>
          <a:noFill/>
        </p:spPr>
        <p:txBody>
          <a:bodyPr wrap="square" rtlCol="0">
            <a:spAutoFit/>
          </a:bodyPr>
          <a:lstStyle/>
          <a:p>
            <a:r>
              <a:rPr lang="en-GB" sz="1000" dirty="0" smtClean="0"/>
              <a:t>From: </a:t>
            </a:r>
            <a:r>
              <a:rPr lang="en-GB" sz="1000" dirty="0" smtClean="0">
                <a:solidFill>
                  <a:srgbClr val="0070C0"/>
                </a:solidFill>
                <a:hlinkClick r:id="rId3"/>
              </a:rPr>
              <a:t>Transportation networks in termite nests </a:t>
            </a:r>
            <a:r>
              <a:rPr lang="en-GB" sz="1000" dirty="0" smtClean="0"/>
              <a:t>Andrea </a:t>
            </a:r>
            <a:r>
              <a:rPr lang="en-GB" sz="1000" dirty="0" err="1" smtClean="0"/>
              <a:t>Perna</a:t>
            </a:r>
            <a:r>
              <a:rPr lang="en-GB" sz="1000" dirty="0" smtClean="0"/>
              <a:t>, </a:t>
            </a:r>
            <a:r>
              <a:rPr lang="en-GB" sz="1000" dirty="0" err="1" smtClean="0"/>
              <a:t>Sergi</a:t>
            </a:r>
            <a:r>
              <a:rPr lang="en-GB" sz="1000" dirty="0" smtClean="0"/>
              <a:t> </a:t>
            </a:r>
            <a:r>
              <a:rPr lang="en-GB" sz="1000" dirty="0" err="1" smtClean="0"/>
              <a:t>Valverde</a:t>
            </a:r>
            <a:r>
              <a:rPr lang="en-GB" sz="1000" dirty="0" smtClean="0"/>
              <a:t>, Guy </a:t>
            </a:r>
            <a:r>
              <a:rPr lang="en-GB" sz="1000" dirty="0" err="1" smtClean="0"/>
              <a:t>Theraulaz</a:t>
            </a:r>
            <a:r>
              <a:rPr lang="en-GB" sz="1000" dirty="0" smtClean="0"/>
              <a:t>, </a:t>
            </a:r>
            <a:r>
              <a:rPr lang="en-GB" sz="1000" b="1" dirty="0" smtClean="0"/>
              <a:t>Christian </a:t>
            </a:r>
            <a:r>
              <a:rPr lang="en-GB" sz="1000" b="1" dirty="0" err="1" smtClean="0"/>
              <a:t>Jost</a:t>
            </a:r>
            <a:endParaRPr lang="en-GB" sz="1000" dirty="0"/>
          </a:p>
        </p:txBody>
      </p:sp>
      <p:sp>
        <p:nvSpPr>
          <p:cNvPr id="6" name="Footer Placeholder 5"/>
          <p:cNvSpPr>
            <a:spLocks noGrp="1"/>
          </p:cNvSpPr>
          <p:nvPr>
            <p:ph type="ftr" sz="quarter" idx="11"/>
          </p:nvPr>
        </p:nvSpPr>
        <p:spPr>
          <a:xfrm>
            <a:off x="4816799" y="370800"/>
            <a:ext cx="2347637"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236245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25810"/>
            <a:ext cx="3564887" cy="359073"/>
          </a:xfrm>
        </p:spPr>
        <p:txBody>
          <a:bodyPr wrap="none">
            <a:spAutoFit/>
          </a:bodyPr>
          <a:lstStyle/>
          <a:p>
            <a:r>
              <a:rPr lang="en-GB" dirty="0" smtClean="0"/>
              <a:t>Issue: </a:t>
            </a:r>
            <a:r>
              <a:rPr lang="en-GB" dirty="0" smtClean="0">
                <a:solidFill>
                  <a:srgbClr val="FF9933"/>
                </a:solidFill>
              </a:rPr>
              <a:t>Research Agenda</a:t>
            </a:r>
            <a:endParaRPr lang="en-GB" dirty="0">
              <a:solidFill>
                <a:srgbClr val="FF9933"/>
              </a:solidFill>
            </a:endParaRPr>
          </a:p>
        </p:txBody>
      </p:sp>
      <p:sp>
        <p:nvSpPr>
          <p:cNvPr id="3" name="Content Placeholder 2"/>
          <p:cNvSpPr>
            <a:spLocks noGrp="1"/>
          </p:cNvSpPr>
          <p:nvPr>
            <p:ph idx="1"/>
          </p:nvPr>
        </p:nvSpPr>
        <p:spPr>
          <a:xfrm>
            <a:off x="755576" y="1772816"/>
            <a:ext cx="7272338" cy="4493538"/>
          </a:xfrm>
        </p:spPr>
        <p:txBody>
          <a:bodyPr wrap="square">
            <a:spAutoFit/>
          </a:bodyPr>
          <a:lstStyle/>
          <a:p>
            <a:pPr>
              <a:lnSpc>
                <a:spcPct val="100000"/>
              </a:lnSpc>
              <a:spcAft>
                <a:spcPts val="600"/>
              </a:spcAft>
            </a:pPr>
            <a:r>
              <a:rPr lang="en-GB" sz="1600" dirty="0" err="1" smtClean="0"/>
              <a:t>Primair</a:t>
            </a:r>
            <a:r>
              <a:rPr lang="en-GB" sz="1600" dirty="0" smtClean="0"/>
              <a:t> </a:t>
            </a:r>
            <a:r>
              <a:rPr lang="en-GB" sz="1600" dirty="0" err="1" smtClean="0"/>
              <a:t>doel</a:t>
            </a:r>
            <a:r>
              <a:rPr lang="en-GB" sz="1600" dirty="0" smtClean="0"/>
              <a:t> van het </a:t>
            </a:r>
            <a:r>
              <a:rPr lang="en-GB" sz="1600" dirty="0" err="1" smtClean="0"/>
              <a:t>onderzoek</a:t>
            </a:r>
            <a:r>
              <a:rPr lang="en-GB" sz="1600" dirty="0" smtClean="0"/>
              <a:t> (2012) is </a:t>
            </a:r>
            <a:r>
              <a:rPr lang="en-GB" sz="1600" dirty="0" err="1" smtClean="0"/>
              <a:t>om</a:t>
            </a:r>
            <a:r>
              <a:rPr lang="en-GB" sz="1600" dirty="0" smtClean="0"/>
              <a:t> </a:t>
            </a:r>
            <a:r>
              <a:rPr lang="en-GB" sz="1600" dirty="0" err="1" smtClean="0"/>
              <a:t>een</a:t>
            </a:r>
            <a:r>
              <a:rPr lang="en-GB" sz="1600" dirty="0" smtClean="0"/>
              <a:t> </a:t>
            </a:r>
            <a:r>
              <a:rPr lang="en-GB" sz="1600" dirty="0" err="1" smtClean="0"/>
              <a:t>heldere</a:t>
            </a:r>
            <a:r>
              <a:rPr lang="en-GB" sz="1600" dirty="0" smtClean="0"/>
              <a:t>, </a:t>
            </a:r>
            <a:r>
              <a:rPr lang="en-GB" sz="1600" dirty="0" err="1" smtClean="0"/>
              <a:t>goed</a:t>
            </a:r>
            <a:r>
              <a:rPr lang="en-GB" sz="1600" dirty="0" smtClean="0"/>
              <a:t> </a:t>
            </a:r>
            <a:r>
              <a:rPr lang="en-GB" sz="1600" dirty="0" err="1" smtClean="0"/>
              <a:t>onderbouwde</a:t>
            </a:r>
            <a:r>
              <a:rPr lang="en-GB" sz="1600" dirty="0" smtClean="0"/>
              <a:t> </a:t>
            </a:r>
            <a:r>
              <a:rPr lang="en-GB" sz="1600" dirty="0" err="1" smtClean="0">
                <a:solidFill>
                  <a:srgbClr val="FF9933"/>
                </a:solidFill>
              </a:rPr>
              <a:t>visie</a:t>
            </a:r>
            <a:r>
              <a:rPr lang="en-GB" sz="1600" dirty="0" smtClean="0">
                <a:solidFill>
                  <a:srgbClr val="FF9933"/>
                </a:solidFill>
              </a:rPr>
              <a:t> op de </a:t>
            </a:r>
            <a:r>
              <a:rPr lang="en-GB" sz="1600" dirty="0" err="1" smtClean="0">
                <a:solidFill>
                  <a:srgbClr val="FF9933"/>
                </a:solidFill>
              </a:rPr>
              <a:t>potentie</a:t>
            </a:r>
            <a:r>
              <a:rPr lang="en-GB" sz="1600" dirty="0" smtClean="0">
                <a:solidFill>
                  <a:srgbClr val="FF9933"/>
                </a:solidFill>
              </a:rPr>
              <a:t> en (</a:t>
            </a:r>
            <a:r>
              <a:rPr lang="en-GB" sz="1600" dirty="0" err="1" smtClean="0">
                <a:solidFill>
                  <a:srgbClr val="FF9933"/>
                </a:solidFill>
              </a:rPr>
              <a:t>toekomstige</a:t>
            </a:r>
            <a:r>
              <a:rPr lang="en-GB" sz="1600" dirty="0" smtClean="0">
                <a:solidFill>
                  <a:srgbClr val="FF9933"/>
                </a:solidFill>
              </a:rPr>
              <a:t>) </a:t>
            </a:r>
            <a:r>
              <a:rPr lang="en-GB" sz="1600" dirty="0" err="1" smtClean="0">
                <a:solidFill>
                  <a:srgbClr val="FF9933"/>
                </a:solidFill>
              </a:rPr>
              <a:t>rol</a:t>
            </a:r>
            <a:r>
              <a:rPr lang="en-GB" sz="1600" dirty="0" smtClean="0">
                <a:solidFill>
                  <a:srgbClr val="FF9933"/>
                </a:solidFill>
              </a:rPr>
              <a:t> van </a:t>
            </a:r>
            <a:r>
              <a:rPr lang="en-GB" sz="1600" dirty="0" err="1" smtClean="0">
                <a:solidFill>
                  <a:srgbClr val="FF9933"/>
                </a:solidFill>
              </a:rPr>
              <a:t>zelforganiserende-autonome</a:t>
            </a:r>
            <a:r>
              <a:rPr lang="en-GB" sz="1600" dirty="0" smtClean="0">
                <a:solidFill>
                  <a:srgbClr val="FF9933"/>
                </a:solidFill>
              </a:rPr>
              <a:t> </a:t>
            </a:r>
            <a:r>
              <a:rPr lang="en-GB" sz="1600" dirty="0" err="1" smtClean="0">
                <a:solidFill>
                  <a:srgbClr val="FF9933"/>
                </a:solidFill>
              </a:rPr>
              <a:t>systemen</a:t>
            </a:r>
            <a:r>
              <a:rPr lang="en-GB" sz="1600" dirty="0" smtClean="0">
                <a:solidFill>
                  <a:srgbClr val="FF9933"/>
                </a:solidFill>
              </a:rPr>
              <a:t> </a:t>
            </a:r>
            <a:r>
              <a:rPr lang="en-GB" sz="1600" dirty="0" err="1" smtClean="0">
                <a:solidFill>
                  <a:srgbClr val="FF9933"/>
                </a:solidFill>
              </a:rPr>
              <a:t>te</a:t>
            </a:r>
            <a:r>
              <a:rPr lang="en-GB" sz="1600" dirty="0" smtClean="0">
                <a:solidFill>
                  <a:srgbClr val="FF9933"/>
                </a:solidFill>
              </a:rPr>
              <a:t> </a:t>
            </a:r>
            <a:r>
              <a:rPr lang="en-GB" sz="1600" dirty="0" err="1" smtClean="0">
                <a:solidFill>
                  <a:srgbClr val="FF9933"/>
                </a:solidFill>
              </a:rPr>
              <a:t>ontwikkelen</a:t>
            </a:r>
            <a:r>
              <a:rPr lang="en-GB" sz="1600" dirty="0" smtClean="0"/>
              <a:t>, </a:t>
            </a:r>
            <a:r>
              <a:rPr lang="en-GB" sz="1600" dirty="0" err="1" smtClean="0"/>
              <a:t>resulterend</a:t>
            </a:r>
            <a:r>
              <a:rPr lang="en-GB" sz="1600" dirty="0" smtClean="0"/>
              <a:t> in </a:t>
            </a:r>
            <a:r>
              <a:rPr lang="en-GB" sz="1600" dirty="0" err="1" smtClean="0"/>
              <a:t>een</a:t>
            </a:r>
            <a:r>
              <a:rPr lang="en-GB" sz="1600" dirty="0" smtClean="0"/>
              <a:t> TNO-</a:t>
            </a:r>
            <a:r>
              <a:rPr lang="en-GB" sz="1600" dirty="0" err="1" smtClean="0"/>
              <a:t>brede</a:t>
            </a:r>
            <a:r>
              <a:rPr lang="en-GB" sz="1600" dirty="0" smtClean="0"/>
              <a:t> research &amp; </a:t>
            </a:r>
            <a:r>
              <a:rPr lang="en-GB" sz="1600" dirty="0" err="1" smtClean="0"/>
              <a:t>innovatie</a:t>
            </a:r>
            <a:r>
              <a:rPr lang="en-GB" sz="1600" dirty="0" smtClean="0"/>
              <a:t> agenda. </a:t>
            </a:r>
            <a:r>
              <a:rPr lang="en-GB" sz="1600" dirty="0" err="1" smtClean="0"/>
              <a:t>Deze</a:t>
            </a:r>
            <a:r>
              <a:rPr lang="en-GB" sz="1600" dirty="0" smtClean="0"/>
              <a:t> agenda </a:t>
            </a:r>
            <a:r>
              <a:rPr lang="en-GB" sz="1600" dirty="0" err="1" smtClean="0"/>
              <a:t>moet</a:t>
            </a:r>
            <a:r>
              <a:rPr lang="en-GB" sz="1600" dirty="0" smtClean="0"/>
              <a:t> </a:t>
            </a:r>
            <a:r>
              <a:rPr lang="en-GB" sz="1600" dirty="0" err="1" smtClean="0"/>
              <a:t>duidelijk</a:t>
            </a:r>
            <a:r>
              <a:rPr lang="en-GB" sz="1600" dirty="0" smtClean="0"/>
              <a:t> </a:t>
            </a:r>
            <a:r>
              <a:rPr lang="en-GB" sz="1600" dirty="0" err="1" smtClean="0"/>
              <a:t>maken</a:t>
            </a:r>
            <a:r>
              <a:rPr lang="en-GB" sz="1600" dirty="0" smtClean="0"/>
              <a:t> </a:t>
            </a:r>
            <a:r>
              <a:rPr lang="en-GB" sz="1600" dirty="0" err="1" smtClean="0"/>
              <a:t>waar</a:t>
            </a:r>
            <a:r>
              <a:rPr lang="en-GB" sz="1600" dirty="0" smtClean="0"/>
              <a:t> TNO </a:t>
            </a:r>
            <a:r>
              <a:rPr lang="en-GB" sz="1600" dirty="0" err="1" smtClean="0"/>
              <a:t>onderscheidend</a:t>
            </a:r>
            <a:r>
              <a:rPr lang="en-GB" sz="1600" dirty="0" smtClean="0"/>
              <a:t> </a:t>
            </a:r>
            <a:r>
              <a:rPr lang="en-GB" sz="1600" dirty="0" err="1" smtClean="0"/>
              <a:t>kan</a:t>
            </a:r>
            <a:r>
              <a:rPr lang="en-GB" sz="1600" dirty="0" smtClean="0"/>
              <a:t> </a:t>
            </a:r>
            <a:r>
              <a:rPr lang="en-GB" sz="1600" dirty="0" err="1" smtClean="0"/>
              <a:t>zijn</a:t>
            </a:r>
            <a:r>
              <a:rPr lang="en-GB" sz="1600" dirty="0" smtClean="0"/>
              <a:t> en de </a:t>
            </a:r>
            <a:r>
              <a:rPr lang="en-GB" sz="1600" dirty="0" err="1" smtClean="0"/>
              <a:t>kansen</a:t>
            </a:r>
            <a:r>
              <a:rPr lang="en-GB" sz="1600" dirty="0" smtClean="0"/>
              <a:t> </a:t>
            </a:r>
            <a:r>
              <a:rPr lang="en-GB" sz="1600" dirty="0" err="1" smtClean="0"/>
              <a:t>liggen</a:t>
            </a:r>
            <a:r>
              <a:rPr lang="en-GB" sz="1600" dirty="0" smtClean="0"/>
              <a:t>. </a:t>
            </a:r>
          </a:p>
          <a:p>
            <a:pPr>
              <a:lnSpc>
                <a:spcPct val="100000"/>
              </a:lnSpc>
              <a:spcAft>
                <a:spcPts val="600"/>
              </a:spcAft>
            </a:pPr>
            <a:r>
              <a:rPr lang="en-GB" sz="1600" dirty="0" err="1" smtClean="0"/>
              <a:t>Hiertoe</a:t>
            </a:r>
            <a:r>
              <a:rPr lang="en-GB" sz="1600" dirty="0" smtClean="0"/>
              <a:t> </a:t>
            </a:r>
            <a:r>
              <a:rPr lang="en-GB" sz="1600" dirty="0" err="1" smtClean="0"/>
              <a:t>identificeren</a:t>
            </a:r>
            <a:r>
              <a:rPr lang="en-GB" sz="1600" dirty="0" smtClean="0"/>
              <a:t> we de </a:t>
            </a:r>
            <a:r>
              <a:rPr lang="en-GB" sz="1600" dirty="0" err="1" smtClean="0">
                <a:solidFill>
                  <a:srgbClr val="FF9933"/>
                </a:solidFill>
              </a:rPr>
              <a:t>leidende</a:t>
            </a:r>
            <a:r>
              <a:rPr lang="en-GB" sz="1600" dirty="0" smtClean="0">
                <a:solidFill>
                  <a:srgbClr val="FF9933"/>
                </a:solidFill>
              </a:rPr>
              <a:t> </a:t>
            </a:r>
            <a:r>
              <a:rPr lang="en-GB" sz="1600" dirty="0" err="1" smtClean="0">
                <a:solidFill>
                  <a:srgbClr val="FF9933"/>
                </a:solidFill>
              </a:rPr>
              <a:t>principes</a:t>
            </a:r>
            <a:r>
              <a:rPr lang="en-GB" sz="1600" dirty="0" smtClean="0">
                <a:solidFill>
                  <a:srgbClr val="FF9933"/>
                </a:solidFill>
              </a:rPr>
              <a:t> van </a:t>
            </a:r>
            <a:r>
              <a:rPr lang="en-GB" sz="1600" dirty="0" err="1" smtClean="0">
                <a:solidFill>
                  <a:srgbClr val="FF9933"/>
                </a:solidFill>
              </a:rPr>
              <a:t>zelforganisatie</a:t>
            </a:r>
            <a:r>
              <a:rPr lang="en-GB" sz="1600" dirty="0" smtClean="0">
                <a:solidFill>
                  <a:srgbClr val="FF9933"/>
                </a:solidFill>
              </a:rPr>
              <a:t> </a:t>
            </a:r>
            <a:r>
              <a:rPr lang="en-GB" sz="1600" dirty="0" smtClean="0"/>
              <a:t>in de </a:t>
            </a:r>
            <a:r>
              <a:rPr lang="en-GB" sz="1600" dirty="0" err="1" smtClean="0"/>
              <a:t>verschillende</a:t>
            </a:r>
            <a:r>
              <a:rPr lang="en-GB" sz="1600" dirty="0" smtClean="0"/>
              <a:t> </a:t>
            </a:r>
            <a:r>
              <a:rPr lang="en-GB" sz="1600" dirty="0" err="1" smtClean="0"/>
              <a:t>domeinen</a:t>
            </a:r>
            <a:r>
              <a:rPr lang="en-GB" sz="1600" dirty="0" smtClean="0"/>
              <a:t> – </a:t>
            </a:r>
            <a:r>
              <a:rPr lang="en-GB" sz="1600" dirty="0" err="1" smtClean="0"/>
              <a:t>technische</a:t>
            </a:r>
            <a:r>
              <a:rPr lang="en-GB" sz="1600" dirty="0" smtClean="0"/>
              <a:t>, </a:t>
            </a:r>
            <a:r>
              <a:rPr lang="en-GB" sz="1600" dirty="0" err="1" smtClean="0"/>
              <a:t>biologische</a:t>
            </a:r>
            <a:r>
              <a:rPr lang="en-GB" sz="1600" dirty="0" smtClean="0"/>
              <a:t>, </a:t>
            </a:r>
            <a:r>
              <a:rPr lang="en-GB" sz="1600" dirty="0" err="1" smtClean="0"/>
              <a:t>sociale</a:t>
            </a:r>
            <a:r>
              <a:rPr lang="en-GB" sz="1600" dirty="0" smtClean="0"/>
              <a:t> </a:t>
            </a:r>
            <a:r>
              <a:rPr lang="en-GB" sz="1600" dirty="0" err="1" smtClean="0"/>
              <a:t>domeinen</a:t>
            </a:r>
            <a:r>
              <a:rPr lang="en-GB" sz="1600" dirty="0" smtClean="0"/>
              <a:t> – en </a:t>
            </a:r>
            <a:r>
              <a:rPr lang="en-GB" sz="1600" dirty="0" err="1" smtClean="0"/>
              <a:t>brengen</a:t>
            </a:r>
            <a:r>
              <a:rPr lang="en-GB" sz="1600" dirty="0" smtClean="0"/>
              <a:t> </a:t>
            </a:r>
            <a:r>
              <a:rPr lang="en-GB" sz="1600" dirty="0" err="1" smtClean="0"/>
              <a:t>deze</a:t>
            </a:r>
            <a:r>
              <a:rPr lang="en-GB" sz="1600" dirty="0" smtClean="0"/>
              <a:t> </a:t>
            </a:r>
            <a:r>
              <a:rPr lang="en-GB" sz="1600" dirty="0" err="1" smtClean="0"/>
              <a:t>bij</a:t>
            </a:r>
            <a:r>
              <a:rPr lang="en-GB" sz="1600" dirty="0" smtClean="0"/>
              <a:t> </a:t>
            </a:r>
            <a:r>
              <a:rPr lang="en-GB" sz="1600" dirty="0" err="1" smtClean="0"/>
              <a:t>elkaar</a:t>
            </a:r>
            <a:r>
              <a:rPr lang="en-GB" sz="1600" dirty="0" smtClean="0"/>
              <a:t> door </a:t>
            </a:r>
            <a:r>
              <a:rPr lang="en-GB" sz="1600" dirty="0" err="1" smtClean="0"/>
              <a:t>gebruikmaking</a:t>
            </a:r>
            <a:r>
              <a:rPr lang="en-GB" sz="1600" dirty="0" smtClean="0"/>
              <a:t> van </a:t>
            </a:r>
            <a:r>
              <a:rPr lang="en-GB" sz="1600" dirty="0" err="1" smtClean="0"/>
              <a:t>verschillende</a:t>
            </a:r>
            <a:r>
              <a:rPr lang="en-GB" sz="1600" dirty="0" smtClean="0"/>
              <a:t> use cases. </a:t>
            </a:r>
          </a:p>
          <a:p>
            <a:pPr>
              <a:lnSpc>
                <a:spcPct val="100000"/>
              </a:lnSpc>
              <a:spcAft>
                <a:spcPts val="600"/>
              </a:spcAft>
            </a:pPr>
            <a:r>
              <a:rPr lang="en-GB" sz="1600" dirty="0" err="1" smtClean="0"/>
              <a:t>Afhankelijk</a:t>
            </a:r>
            <a:r>
              <a:rPr lang="en-GB" sz="1600" dirty="0" smtClean="0"/>
              <a:t> van de </a:t>
            </a:r>
            <a:r>
              <a:rPr lang="en-GB" sz="1600" dirty="0" err="1" smtClean="0"/>
              <a:t>uitkomst</a:t>
            </a:r>
            <a:r>
              <a:rPr lang="en-GB" sz="1600" dirty="0" smtClean="0"/>
              <a:t> van </a:t>
            </a:r>
            <a:r>
              <a:rPr lang="en-GB" sz="1600" dirty="0" err="1" smtClean="0"/>
              <a:t>dit</a:t>
            </a:r>
            <a:r>
              <a:rPr lang="en-GB" sz="1600" dirty="0" smtClean="0"/>
              <a:t> </a:t>
            </a:r>
            <a:r>
              <a:rPr lang="en-GB" sz="1600" dirty="0" err="1" smtClean="0"/>
              <a:t>eerste</a:t>
            </a:r>
            <a:r>
              <a:rPr lang="en-GB" sz="1600" dirty="0" smtClean="0"/>
              <a:t> </a:t>
            </a:r>
            <a:r>
              <a:rPr lang="en-GB" sz="1600" dirty="0" err="1" smtClean="0"/>
              <a:t>deel</a:t>
            </a:r>
            <a:r>
              <a:rPr lang="en-GB" sz="1600" dirty="0" smtClean="0"/>
              <a:t> van het </a:t>
            </a:r>
            <a:r>
              <a:rPr lang="en-GB" sz="1600" dirty="0" err="1" smtClean="0"/>
              <a:t>onderzoek</a:t>
            </a:r>
            <a:r>
              <a:rPr lang="en-GB" sz="1600" dirty="0" smtClean="0"/>
              <a:t> </a:t>
            </a:r>
            <a:r>
              <a:rPr lang="en-GB" sz="1600" dirty="0" err="1" smtClean="0"/>
              <a:t>zal</a:t>
            </a:r>
            <a:r>
              <a:rPr lang="en-GB" sz="1600" dirty="0" smtClean="0"/>
              <a:t> </a:t>
            </a:r>
            <a:r>
              <a:rPr lang="en-GB" sz="1600" dirty="0" err="1" smtClean="0"/>
              <a:t>tevens</a:t>
            </a:r>
            <a:r>
              <a:rPr lang="en-GB" sz="1600" dirty="0" smtClean="0"/>
              <a:t> </a:t>
            </a:r>
            <a:r>
              <a:rPr lang="en-GB" sz="1600" dirty="0" err="1" smtClean="0"/>
              <a:t>een</a:t>
            </a:r>
            <a:r>
              <a:rPr lang="en-GB" sz="1600" dirty="0" smtClean="0"/>
              <a:t> </a:t>
            </a:r>
            <a:r>
              <a:rPr lang="en-GB" sz="1600" dirty="0" err="1" smtClean="0">
                <a:solidFill>
                  <a:srgbClr val="FF9933"/>
                </a:solidFill>
              </a:rPr>
              <a:t>meerjarenplan</a:t>
            </a:r>
            <a:r>
              <a:rPr lang="en-GB" sz="1600" dirty="0" smtClean="0"/>
              <a:t> </a:t>
            </a:r>
            <a:r>
              <a:rPr lang="en-GB" sz="1600" dirty="0" err="1" smtClean="0"/>
              <a:t>voor</a:t>
            </a:r>
            <a:r>
              <a:rPr lang="en-GB" sz="1600" dirty="0" smtClean="0"/>
              <a:t> de </a:t>
            </a:r>
            <a:r>
              <a:rPr lang="en-GB" sz="1600" dirty="0" err="1" smtClean="0"/>
              <a:t>opzet</a:t>
            </a:r>
            <a:r>
              <a:rPr lang="en-GB" sz="1600" dirty="0" smtClean="0"/>
              <a:t> van </a:t>
            </a:r>
            <a:r>
              <a:rPr lang="en-GB" sz="1600" dirty="0" err="1" smtClean="0"/>
              <a:t>een</a:t>
            </a:r>
            <a:r>
              <a:rPr lang="en-GB" sz="1600" dirty="0" smtClean="0"/>
              <a:t> ETP op het </a:t>
            </a:r>
            <a:r>
              <a:rPr lang="en-GB" sz="1600" dirty="0" err="1" smtClean="0"/>
              <a:t>terrein</a:t>
            </a:r>
            <a:r>
              <a:rPr lang="en-GB" sz="1600" dirty="0" smtClean="0"/>
              <a:t> van </a:t>
            </a:r>
            <a:r>
              <a:rPr lang="en-GB" sz="1600" dirty="0" err="1" smtClean="0"/>
              <a:t>zelforganiserende-autonome</a:t>
            </a:r>
            <a:r>
              <a:rPr lang="en-GB" sz="1600" dirty="0" smtClean="0"/>
              <a:t> </a:t>
            </a:r>
            <a:r>
              <a:rPr lang="en-GB" sz="1600" dirty="0" err="1" smtClean="0"/>
              <a:t>systemen</a:t>
            </a:r>
            <a:r>
              <a:rPr lang="en-GB" sz="1600" dirty="0" smtClean="0"/>
              <a:t> </a:t>
            </a:r>
            <a:r>
              <a:rPr lang="en-GB" sz="1600" dirty="0" err="1" smtClean="0"/>
              <a:t>worden</a:t>
            </a:r>
            <a:r>
              <a:rPr lang="en-GB" sz="1600" dirty="0" smtClean="0"/>
              <a:t> </a:t>
            </a:r>
            <a:r>
              <a:rPr lang="en-GB" sz="1600" dirty="0" err="1" smtClean="0"/>
              <a:t>opgesteld</a:t>
            </a:r>
            <a:r>
              <a:rPr lang="en-GB" sz="1600" dirty="0" smtClean="0"/>
              <a:t>.</a:t>
            </a:r>
          </a:p>
          <a:p>
            <a:pPr>
              <a:lnSpc>
                <a:spcPct val="100000"/>
              </a:lnSpc>
              <a:spcAft>
                <a:spcPts val="600"/>
              </a:spcAft>
            </a:pPr>
            <a:r>
              <a:rPr lang="en-GB" sz="1600" dirty="0" smtClean="0"/>
              <a:t>De </a:t>
            </a:r>
            <a:r>
              <a:rPr lang="en-GB" sz="1600" dirty="0" err="1" smtClean="0"/>
              <a:t>lange</a:t>
            </a:r>
            <a:r>
              <a:rPr lang="en-GB" sz="1600" dirty="0" smtClean="0"/>
              <a:t> </a:t>
            </a:r>
            <a:r>
              <a:rPr lang="en-GB" sz="1600" dirty="0" err="1" smtClean="0"/>
              <a:t>termijn</a:t>
            </a:r>
            <a:r>
              <a:rPr lang="en-GB" sz="1600" dirty="0" smtClean="0"/>
              <a:t> </a:t>
            </a:r>
            <a:r>
              <a:rPr lang="en-GB" sz="1600" dirty="0" err="1" smtClean="0"/>
              <a:t>ambitie</a:t>
            </a:r>
            <a:r>
              <a:rPr lang="en-GB" sz="1600" dirty="0" smtClean="0"/>
              <a:t> is </a:t>
            </a:r>
            <a:r>
              <a:rPr lang="en-GB" sz="1600" dirty="0" err="1" smtClean="0"/>
              <a:t>om</a:t>
            </a:r>
            <a:r>
              <a:rPr lang="en-GB" sz="1600" dirty="0" smtClean="0"/>
              <a:t> </a:t>
            </a:r>
            <a:r>
              <a:rPr lang="en-GB" sz="1600" dirty="0" err="1" smtClean="0"/>
              <a:t>als</a:t>
            </a:r>
            <a:r>
              <a:rPr lang="en-GB" sz="1600" dirty="0" smtClean="0"/>
              <a:t> TNO (</a:t>
            </a:r>
            <a:r>
              <a:rPr lang="en-GB" sz="1600" dirty="0" err="1" smtClean="0"/>
              <a:t>waar</a:t>
            </a:r>
            <a:r>
              <a:rPr lang="en-GB" sz="1600" dirty="0" smtClean="0"/>
              <a:t> </a:t>
            </a:r>
            <a:r>
              <a:rPr lang="en-GB" sz="1600" dirty="0" err="1" smtClean="0"/>
              <a:t>nodig</a:t>
            </a:r>
            <a:r>
              <a:rPr lang="en-GB" sz="1600" dirty="0" smtClean="0"/>
              <a:t> met </a:t>
            </a:r>
            <a:r>
              <a:rPr lang="en-GB" sz="1600" dirty="0" err="1" smtClean="0"/>
              <a:t>externe</a:t>
            </a:r>
            <a:r>
              <a:rPr lang="en-GB" sz="1600" dirty="0" smtClean="0"/>
              <a:t> partners) de </a:t>
            </a:r>
            <a:r>
              <a:rPr lang="en-GB" sz="1600" dirty="0" err="1" smtClean="0">
                <a:solidFill>
                  <a:srgbClr val="FF9933"/>
                </a:solidFill>
              </a:rPr>
              <a:t>onderliggende</a:t>
            </a:r>
            <a:r>
              <a:rPr lang="en-GB" sz="1600" dirty="0" smtClean="0">
                <a:solidFill>
                  <a:srgbClr val="FF9933"/>
                </a:solidFill>
              </a:rPr>
              <a:t> </a:t>
            </a:r>
            <a:r>
              <a:rPr lang="en-GB" sz="1600" dirty="0" err="1" smtClean="0">
                <a:solidFill>
                  <a:srgbClr val="FF9933"/>
                </a:solidFill>
              </a:rPr>
              <a:t>technologieën</a:t>
            </a:r>
            <a:r>
              <a:rPr lang="en-GB" sz="1600" dirty="0" smtClean="0">
                <a:solidFill>
                  <a:srgbClr val="FF9933"/>
                </a:solidFill>
              </a:rPr>
              <a:t> </a:t>
            </a:r>
            <a:r>
              <a:rPr lang="en-GB" sz="1600" dirty="0" err="1" smtClean="0">
                <a:solidFill>
                  <a:srgbClr val="FF9933"/>
                </a:solidFill>
              </a:rPr>
              <a:t>zodanig</a:t>
            </a:r>
            <a:r>
              <a:rPr lang="en-GB" sz="1600" dirty="0" smtClean="0">
                <a:solidFill>
                  <a:srgbClr val="FF9933"/>
                </a:solidFill>
              </a:rPr>
              <a:t> </a:t>
            </a:r>
            <a:r>
              <a:rPr lang="en-GB" sz="1600" dirty="0" err="1" smtClean="0">
                <a:solidFill>
                  <a:srgbClr val="FF9933"/>
                </a:solidFill>
              </a:rPr>
              <a:t>te</a:t>
            </a:r>
            <a:r>
              <a:rPr lang="en-GB" sz="1600" dirty="0" smtClean="0">
                <a:solidFill>
                  <a:srgbClr val="FF9933"/>
                </a:solidFill>
              </a:rPr>
              <a:t> </a:t>
            </a:r>
            <a:r>
              <a:rPr lang="en-GB" sz="1600" dirty="0" err="1" smtClean="0">
                <a:solidFill>
                  <a:srgbClr val="FF9933"/>
                </a:solidFill>
              </a:rPr>
              <a:t>laten</a:t>
            </a:r>
            <a:r>
              <a:rPr lang="en-GB" sz="1600" dirty="0" smtClean="0">
                <a:solidFill>
                  <a:srgbClr val="FF9933"/>
                </a:solidFill>
              </a:rPr>
              <a:t> </a:t>
            </a:r>
            <a:r>
              <a:rPr lang="en-GB" sz="1600" dirty="0" err="1" smtClean="0">
                <a:solidFill>
                  <a:srgbClr val="FF9933"/>
                </a:solidFill>
              </a:rPr>
              <a:t>samenwerken</a:t>
            </a:r>
            <a:r>
              <a:rPr lang="en-GB" sz="1600" dirty="0" smtClean="0"/>
              <a:t>, en </a:t>
            </a:r>
            <a:r>
              <a:rPr lang="en-GB" sz="1600" dirty="0" err="1" smtClean="0"/>
              <a:t>mogelijk</a:t>
            </a:r>
            <a:r>
              <a:rPr lang="en-GB" sz="1600" dirty="0" smtClean="0"/>
              <a:t> </a:t>
            </a:r>
            <a:r>
              <a:rPr lang="en-GB" sz="1600" dirty="0" err="1" smtClean="0"/>
              <a:t>ook</a:t>
            </a:r>
            <a:r>
              <a:rPr lang="en-GB" sz="1600" dirty="0" smtClean="0"/>
              <a:t> </a:t>
            </a:r>
            <a:r>
              <a:rPr lang="en-GB" sz="1600" dirty="0" err="1" smtClean="0"/>
              <a:t>zelf</a:t>
            </a:r>
            <a:r>
              <a:rPr lang="en-GB" sz="1600" dirty="0" smtClean="0"/>
              <a:t> </a:t>
            </a:r>
            <a:r>
              <a:rPr lang="en-GB" sz="1600" dirty="0" err="1" smtClean="0"/>
              <a:t>verder</a:t>
            </a:r>
            <a:r>
              <a:rPr lang="en-GB" sz="1600" dirty="0" smtClean="0"/>
              <a:t> </a:t>
            </a:r>
            <a:r>
              <a:rPr lang="en-GB" sz="1600" dirty="0" err="1" smtClean="0"/>
              <a:t>te</a:t>
            </a:r>
            <a:r>
              <a:rPr lang="en-GB" sz="1600" dirty="0" smtClean="0"/>
              <a:t> </a:t>
            </a:r>
            <a:r>
              <a:rPr lang="en-GB" sz="1600" dirty="0" err="1" smtClean="0"/>
              <a:t>ontwikkelen</a:t>
            </a:r>
            <a:r>
              <a:rPr lang="en-GB" sz="1600" dirty="0" smtClean="0"/>
              <a:t>, </a:t>
            </a:r>
            <a:r>
              <a:rPr lang="en-GB" sz="1600" dirty="0" err="1" smtClean="0"/>
              <a:t>dat</a:t>
            </a:r>
            <a:r>
              <a:rPr lang="en-GB" sz="1600" dirty="0" smtClean="0"/>
              <a:t> </a:t>
            </a:r>
            <a:r>
              <a:rPr lang="en-GB" sz="1600" dirty="0" err="1" smtClean="0"/>
              <a:t>er</a:t>
            </a:r>
            <a:r>
              <a:rPr lang="en-GB" sz="1600" dirty="0" smtClean="0"/>
              <a:t> </a:t>
            </a:r>
            <a:r>
              <a:rPr lang="en-GB" sz="1600" dirty="0" err="1" smtClean="0"/>
              <a:t>binnen</a:t>
            </a:r>
            <a:r>
              <a:rPr lang="en-GB" sz="1600" dirty="0" smtClean="0"/>
              <a:t> 2-5 </a:t>
            </a:r>
            <a:r>
              <a:rPr lang="en-GB" sz="1600" dirty="0" err="1" smtClean="0"/>
              <a:t>jaar</a:t>
            </a:r>
            <a:r>
              <a:rPr lang="en-GB" sz="1600" dirty="0" smtClean="0"/>
              <a:t> </a:t>
            </a:r>
            <a:r>
              <a:rPr lang="en-GB" sz="1600" dirty="0" err="1" smtClean="0"/>
              <a:t>toepassingen</a:t>
            </a:r>
            <a:r>
              <a:rPr lang="en-GB" sz="1600" dirty="0" smtClean="0"/>
              <a:t> op </a:t>
            </a:r>
            <a:r>
              <a:rPr lang="en-GB" sz="1600" dirty="0" err="1" smtClean="0"/>
              <a:t>alle</a:t>
            </a:r>
            <a:r>
              <a:rPr lang="en-GB" sz="1600" dirty="0" smtClean="0"/>
              <a:t> TNO </a:t>
            </a:r>
            <a:r>
              <a:rPr lang="en-GB" sz="1600" dirty="0" err="1" smtClean="0"/>
              <a:t>thema’s</a:t>
            </a:r>
            <a:r>
              <a:rPr lang="en-GB" sz="1600" dirty="0" smtClean="0"/>
              <a:t> met </a:t>
            </a:r>
            <a:r>
              <a:rPr lang="en-GB" sz="1600" dirty="0" err="1" smtClean="0"/>
              <a:t>grote</a:t>
            </a:r>
            <a:r>
              <a:rPr lang="en-GB" sz="1600" dirty="0" smtClean="0"/>
              <a:t> </a:t>
            </a:r>
            <a:r>
              <a:rPr lang="en-GB" sz="1600" dirty="0" err="1" smtClean="0"/>
              <a:t>maatschappelijke</a:t>
            </a:r>
            <a:r>
              <a:rPr lang="en-GB" sz="1600" dirty="0" smtClean="0"/>
              <a:t> impact </a:t>
            </a:r>
            <a:r>
              <a:rPr lang="en-GB" sz="1600" dirty="0" err="1" smtClean="0"/>
              <a:t>gerealiseerd</a:t>
            </a:r>
            <a:r>
              <a:rPr lang="en-GB" sz="1600" dirty="0" smtClean="0"/>
              <a:t> </a:t>
            </a:r>
            <a:r>
              <a:rPr lang="en-GB" sz="1600" dirty="0" err="1" smtClean="0"/>
              <a:t>worden</a:t>
            </a:r>
            <a:r>
              <a:rPr lang="en-GB" sz="1600" dirty="0" smtClean="0"/>
              <a:t>. </a:t>
            </a:r>
            <a:r>
              <a:rPr lang="en-GB" sz="1600" dirty="0" err="1" smtClean="0"/>
              <a:t>Hiervoor</a:t>
            </a:r>
            <a:r>
              <a:rPr lang="en-GB" sz="1600" dirty="0" smtClean="0"/>
              <a:t> </a:t>
            </a:r>
            <a:r>
              <a:rPr lang="en-GB" sz="1600" dirty="0" err="1" smtClean="0"/>
              <a:t>lijkt</a:t>
            </a:r>
            <a:r>
              <a:rPr lang="en-GB" sz="1600" dirty="0" smtClean="0"/>
              <a:t> </a:t>
            </a:r>
            <a:r>
              <a:rPr lang="en-GB" sz="1600" dirty="0" err="1" smtClean="0"/>
              <a:t>een</a:t>
            </a:r>
            <a:r>
              <a:rPr lang="en-GB" sz="1600" dirty="0" smtClean="0"/>
              <a:t> </a:t>
            </a:r>
            <a:r>
              <a:rPr lang="en-GB" sz="1600" dirty="0" err="1" smtClean="0"/>
              <a:t>meerjarig</a:t>
            </a:r>
            <a:r>
              <a:rPr lang="en-GB" sz="1600" dirty="0" smtClean="0"/>
              <a:t> ETP </a:t>
            </a:r>
            <a:r>
              <a:rPr lang="en-GB" sz="1600" dirty="0" err="1" smtClean="0"/>
              <a:t>een</a:t>
            </a:r>
            <a:r>
              <a:rPr lang="en-GB" sz="1600" dirty="0" smtClean="0"/>
              <a:t> </a:t>
            </a:r>
            <a:r>
              <a:rPr lang="en-GB" sz="1600" dirty="0" err="1" smtClean="0"/>
              <a:t>goed</a:t>
            </a:r>
            <a:r>
              <a:rPr lang="en-GB" sz="1600" dirty="0" smtClean="0"/>
              <a:t> instrument. </a:t>
            </a:r>
          </a:p>
          <a:p>
            <a:pPr>
              <a:lnSpc>
                <a:spcPct val="100000"/>
              </a:lnSpc>
              <a:spcAft>
                <a:spcPts val="600"/>
              </a:spcAft>
            </a:pPr>
            <a:r>
              <a:rPr lang="en-GB" sz="1600" i="1" dirty="0" smtClean="0"/>
              <a:t>Source </a:t>
            </a:r>
            <a:r>
              <a:rPr lang="en-GB" sz="1600" i="1" dirty="0"/>
              <a:t>(KIP ZOAS v1.4</a:t>
            </a:r>
            <a:r>
              <a:rPr lang="en-GB" sz="1600" i="1" dirty="0" smtClean="0"/>
              <a:t>)</a:t>
            </a:r>
            <a:endParaRPr lang="en-GB" sz="1600" i="1" dirty="0"/>
          </a:p>
        </p:txBody>
      </p:sp>
      <p:sp>
        <p:nvSpPr>
          <p:cNvPr id="5" name="Slide Number Placeholder 4"/>
          <p:cNvSpPr>
            <a:spLocks noGrp="1"/>
          </p:cNvSpPr>
          <p:nvPr>
            <p:ph type="sldNum" sz="quarter" idx="12"/>
          </p:nvPr>
        </p:nvSpPr>
        <p:spPr/>
        <p:txBody>
          <a:bodyPr/>
          <a:lstStyle/>
          <a:p>
            <a:fld id="{52236286-4DC8-46DE-9269-8F728FBC0641}" type="slidenum">
              <a:rPr lang="en-GB" smtClean="0"/>
              <a:t>4</a:t>
            </a:fld>
            <a:endParaRPr lang="en-GB" dirty="0"/>
          </a:p>
        </p:txBody>
      </p:sp>
      <p:sp>
        <p:nvSpPr>
          <p:cNvPr id="6" name="Footer Placeholder 5"/>
          <p:cNvSpPr>
            <a:spLocks noGrp="1"/>
          </p:cNvSpPr>
          <p:nvPr>
            <p:ph type="ftr" sz="quarter" idx="11"/>
          </p:nvPr>
        </p:nvSpPr>
        <p:spPr>
          <a:xfrm>
            <a:off x="4816800" y="370800"/>
            <a:ext cx="2275480" cy="321896"/>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1579919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82" y="1054157"/>
            <a:ext cx="2805255" cy="359073"/>
          </a:xfrm>
        </p:spPr>
        <p:txBody>
          <a:bodyPr wrap="none">
            <a:spAutoFit/>
          </a:bodyPr>
          <a:lstStyle/>
          <a:p>
            <a:r>
              <a:rPr lang="en-GB" dirty="0" smtClean="0"/>
              <a:t>Approach: </a:t>
            </a:r>
            <a:r>
              <a:rPr lang="en-GB" dirty="0" smtClean="0">
                <a:solidFill>
                  <a:srgbClr val="FF9933"/>
                </a:solidFill>
              </a:rPr>
              <a:t>Iterative</a:t>
            </a:r>
            <a:endParaRPr lang="en-GB" dirty="0">
              <a:solidFill>
                <a:srgbClr val="FF9933"/>
              </a:solidFill>
            </a:endParaRPr>
          </a:p>
        </p:txBody>
      </p:sp>
      <p:sp>
        <p:nvSpPr>
          <p:cNvPr id="5" name="Slide Number Placeholder 4"/>
          <p:cNvSpPr>
            <a:spLocks noGrp="1"/>
          </p:cNvSpPr>
          <p:nvPr>
            <p:ph type="sldNum" sz="quarter" idx="12"/>
          </p:nvPr>
        </p:nvSpPr>
        <p:spPr/>
        <p:txBody>
          <a:bodyPr/>
          <a:lstStyle/>
          <a:p>
            <a:fld id="{52236286-4DC8-46DE-9269-8F728FBC0641}" type="slidenum">
              <a:rPr lang="en-GB" smtClean="0"/>
              <a:t>5</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82" y="1528270"/>
            <a:ext cx="7339665" cy="47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27984" y="980728"/>
            <a:ext cx="3959225" cy="2513509"/>
          </a:xfrm>
          <a:solidFill>
            <a:schemeClr val="accent1">
              <a:lumMod val="20000"/>
              <a:lumOff val="80000"/>
            </a:schemeClr>
          </a:solidFill>
        </p:spPr>
        <p:txBody>
          <a:bodyPr>
            <a:spAutoFit/>
          </a:bodyPr>
          <a:lstStyle/>
          <a:p>
            <a:pPr marL="342900" indent="-342900">
              <a:buFont typeface="+mj-lt"/>
              <a:buAutoNum type="arabicPeriod"/>
            </a:pPr>
            <a:r>
              <a:rPr lang="en-GB" dirty="0" smtClean="0"/>
              <a:t>Point-paper, </a:t>
            </a:r>
            <a:r>
              <a:rPr lang="en-GB" dirty="0" err="1" smtClean="0"/>
              <a:t>CMaps</a:t>
            </a:r>
            <a:r>
              <a:rPr lang="en-GB" dirty="0" smtClean="0"/>
              <a:t>…orientation</a:t>
            </a:r>
          </a:p>
          <a:p>
            <a:pPr marL="342900" indent="-342900">
              <a:buFont typeface="+mj-lt"/>
              <a:buAutoNum type="arabicPeriod"/>
            </a:pPr>
            <a:r>
              <a:rPr lang="en-GB" dirty="0" smtClean="0"/>
              <a:t>Roadmaps of complex stakeholder issues (systems and tipping points)</a:t>
            </a:r>
          </a:p>
          <a:p>
            <a:pPr marL="342900" indent="-342900">
              <a:buFont typeface="+mj-lt"/>
              <a:buAutoNum type="arabicPeriod"/>
            </a:pPr>
            <a:r>
              <a:rPr lang="en-GB" dirty="0" smtClean="0"/>
              <a:t>Validation of Approach with ‘SOAS’ scientists</a:t>
            </a:r>
          </a:p>
          <a:p>
            <a:pPr marL="342900" indent="-342900">
              <a:buFont typeface="+mj-lt"/>
              <a:buAutoNum type="arabicPeriod"/>
            </a:pPr>
            <a:r>
              <a:rPr lang="en-GB" dirty="0" smtClean="0"/>
              <a:t>Feedback of insights</a:t>
            </a:r>
          </a:p>
          <a:p>
            <a:pPr marL="342900" indent="-342900">
              <a:buFont typeface="+mj-lt"/>
              <a:buAutoNum type="arabicPeriod"/>
            </a:pPr>
            <a:r>
              <a:rPr lang="en-GB" dirty="0" smtClean="0"/>
              <a:t>Phase 2       Go or No-Go</a:t>
            </a:r>
          </a:p>
        </p:txBody>
      </p:sp>
      <p:sp>
        <p:nvSpPr>
          <p:cNvPr id="6" name="Footer Placeholder 5"/>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3713507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54" y="1095890"/>
            <a:ext cx="3125856" cy="359073"/>
          </a:xfrm>
        </p:spPr>
        <p:txBody>
          <a:bodyPr wrap="none">
            <a:spAutoFit/>
          </a:bodyPr>
          <a:lstStyle/>
          <a:p>
            <a:r>
              <a:rPr lang="en-GB" dirty="0" smtClean="0"/>
              <a:t>Results: </a:t>
            </a:r>
            <a:r>
              <a:rPr lang="en-GB" dirty="0" smtClean="0">
                <a:solidFill>
                  <a:srgbClr val="FF9933"/>
                </a:solidFill>
              </a:rPr>
              <a:t>no holy grail</a:t>
            </a:r>
            <a:endParaRPr lang="en-GB" dirty="0">
              <a:solidFill>
                <a:srgbClr val="FF9933"/>
              </a:solidFill>
            </a:endParaRPr>
          </a:p>
        </p:txBody>
      </p:sp>
      <p:sp>
        <p:nvSpPr>
          <p:cNvPr id="3" name="Content Placeholder 2"/>
          <p:cNvSpPr>
            <a:spLocks noGrp="1"/>
          </p:cNvSpPr>
          <p:nvPr>
            <p:ph idx="1"/>
          </p:nvPr>
        </p:nvSpPr>
        <p:spPr>
          <a:xfrm>
            <a:off x="313354" y="1599946"/>
            <a:ext cx="4248471" cy="3949799"/>
          </a:xfrm>
        </p:spPr>
        <p:txBody>
          <a:bodyPr wrap="square">
            <a:spAutoFit/>
          </a:bodyPr>
          <a:lstStyle/>
          <a:p>
            <a:pPr marL="0" indent="0">
              <a:buNone/>
            </a:pPr>
            <a:r>
              <a:rPr lang="en-GB" sz="2000" u="sng" dirty="0" smtClean="0"/>
              <a:t>Identified SOAS principles</a:t>
            </a:r>
          </a:p>
          <a:p>
            <a:pPr marL="528638" lvl="1" indent="-342900">
              <a:buFont typeface="+mj-lt"/>
              <a:buAutoNum type="arabicPeriod"/>
            </a:pPr>
            <a:r>
              <a:rPr lang="en-GB" sz="2000" dirty="0" smtClean="0"/>
              <a:t>Adaption through assimilation (environment) and/or accommodation (system)</a:t>
            </a:r>
          </a:p>
          <a:p>
            <a:pPr marL="528638" lvl="1" indent="-342900">
              <a:buFont typeface="+mj-lt"/>
              <a:buAutoNum type="arabicPeriod"/>
            </a:pPr>
            <a:r>
              <a:rPr lang="en-GB" sz="2000" dirty="0" smtClean="0"/>
              <a:t>Robustness through ‘over engineering’ and/or multiple links</a:t>
            </a:r>
          </a:p>
          <a:p>
            <a:pPr marL="528638" lvl="1" indent="-342900">
              <a:buFont typeface="+mj-lt"/>
              <a:buAutoNum type="arabicPeriod"/>
            </a:pPr>
            <a:r>
              <a:rPr lang="en-GB" sz="2000" dirty="0" smtClean="0"/>
              <a:t>Learning</a:t>
            </a:r>
          </a:p>
          <a:p>
            <a:pPr marL="698500" lvl="2" indent="-342900">
              <a:buFont typeface="+mj-lt"/>
              <a:buAutoNum type="alphaLcParenR"/>
            </a:pPr>
            <a:r>
              <a:rPr lang="en-GB" sz="2000" dirty="0" smtClean="0"/>
              <a:t>Hard wiring (conditioning)</a:t>
            </a:r>
          </a:p>
          <a:p>
            <a:pPr marL="698500" lvl="2" indent="-342900">
              <a:buFont typeface="+mj-lt"/>
              <a:buAutoNum type="alphaLcParenR"/>
            </a:pPr>
            <a:r>
              <a:rPr lang="en-GB" sz="2000" dirty="0" smtClean="0"/>
              <a:t>Heuristics (if-then rules)</a:t>
            </a:r>
          </a:p>
          <a:p>
            <a:pPr marL="698500" lvl="2" indent="-342900">
              <a:buFont typeface="+mj-lt"/>
              <a:buAutoNum type="alphaLcParenR"/>
            </a:pPr>
            <a:r>
              <a:rPr lang="en-GB" sz="2000" dirty="0" smtClean="0"/>
              <a:t>Problem solving (out of the box)</a:t>
            </a:r>
          </a:p>
        </p:txBody>
      </p:sp>
      <p:sp>
        <p:nvSpPr>
          <p:cNvPr id="5" name="Slide Number Placeholder 4"/>
          <p:cNvSpPr>
            <a:spLocks noGrp="1"/>
          </p:cNvSpPr>
          <p:nvPr>
            <p:ph type="sldNum" sz="quarter" idx="12"/>
          </p:nvPr>
        </p:nvSpPr>
        <p:spPr/>
        <p:txBody>
          <a:bodyPr/>
          <a:lstStyle/>
          <a:p>
            <a:fld id="{52236286-4DC8-46DE-9269-8F728FBC0641}" type="slidenum">
              <a:rPr lang="en-GB" smtClean="0"/>
              <a:t>6</a:t>
            </a:fld>
            <a:endParaRPr lang="en-GB" dirty="0"/>
          </a:p>
        </p:txBody>
      </p:sp>
      <p:sp>
        <p:nvSpPr>
          <p:cNvPr id="7" name="TextBox 6"/>
          <p:cNvSpPr txBox="1"/>
          <p:nvPr/>
        </p:nvSpPr>
        <p:spPr>
          <a:xfrm>
            <a:off x="4760221" y="1110223"/>
            <a:ext cx="4176464" cy="2246769"/>
          </a:xfrm>
          <a:prstGeom prst="rect">
            <a:avLst/>
          </a:prstGeom>
          <a:noFill/>
        </p:spPr>
        <p:txBody>
          <a:bodyPr wrap="square" rtlCol="0">
            <a:spAutoFit/>
          </a:bodyPr>
          <a:lstStyle/>
          <a:p>
            <a:r>
              <a:rPr lang="en-GB" sz="1400" dirty="0" smtClean="0"/>
              <a:t>Wikipedia defines </a:t>
            </a:r>
            <a:r>
              <a:rPr lang="en-GB" sz="1400" i="1" dirty="0" smtClean="0"/>
              <a:t>self-organization as the process where </a:t>
            </a:r>
            <a:r>
              <a:rPr lang="en-GB" sz="1400" i="1" dirty="0" smtClean="0">
                <a:solidFill>
                  <a:srgbClr val="FF9933"/>
                </a:solidFill>
              </a:rPr>
              <a:t>a structure or pattern appears in a system without a central authority or external element imposing it through planning</a:t>
            </a:r>
            <a:r>
              <a:rPr lang="en-GB" sz="1400" i="1" dirty="0" smtClean="0"/>
              <a:t>. This globally coherent </a:t>
            </a:r>
            <a:r>
              <a:rPr lang="en-GB" sz="1400" i="1" dirty="0" smtClean="0">
                <a:solidFill>
                  <a:srgbClr val="FF9933"/>
                </a:solidFill>
              </a:rPr>
              <a:t>pattern appears from the local interaction of the elements that make up the system</a:t>
            </a:r>
            <a:r>
              <a:rPr lang="en-GB" sz="1400" i="1" dirty="0" smtClean="0"/>
              <a:t>, thus the organization is achieved in a way that is parallel (all the elements act at the same time) and distributed (no element is a central coordinator)</a:t>
            </a:r>
            <a:r>
              <a:rPr lang="en-GB" sz="1400" dirty="0" smtClean="0"/>
              <a:t>.</a:t>
            </a:r>
          </a:p>
          <a:p>
            <a:r>
              <a:rPr lang="en-GB" sz="1400" u="sng" dirty="0" smtClean="0">
                <a:hlinkClick r:id="rId2"/>
              </a:rPr>
              <a:t>http://en.wikipedia.org/wiki/Self-organization</a:t>
            </a:r>
            <a:endParaRPr lang="en-GB" sz="1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221" y="3501007"/>
            <a:ext cx="4202181" cy="317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249581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4768934" cy="359073"/>
          </a:xfrm>
        </p:spPr>
        <p:txBody>
          <a:bodyPr wrap="none">
            <a:spAutoFit/>
          </a:bodyPr>
          <a:lstStyle/>
          <a:p>
            <a:r>
              <a:rPr lang="en-GB" dirty="0" smtClean="0"/>
              <a:t>Results: </a:t>
            </a:r>
            <a:r>
              <a:rPr lang="en-GB" dirty="0" smtClean="0">
                <a:solidFill>
                  <a:srgbClr val="FF9933"/>
                </a:solidFill>
              </a:rPr>
              <a:t>Business Opportunities</a:t>
            </a:r>
            <a:endParaRPr lang="en-GB" dirty="0"/>
          </a:p>
        </p:txBody>
      </p:sp>
      <p:sp>
        <p:nvSpPr>
          <p:cNvPr id="5" name="Slide Number Placeholder 4"/>
          <p:cNvSpPr>
            <a:spLocks noGrp="1"/>
          </p:cNvSpPr>
          <p:nvPr>
            <p:ph type="sldNum" sz="quarter" idx="12"/>
          </p:nvPr>
        </p:nvSpPr>
        <p:spPr/>
        <p:txBody>
          <a:bodyPr/>
          <a:lstStyle/>
          <a:p>
            <a:fld id="{52236286-4DC8-46DE-9269-8F728FBC0641}" type="slidenum">
              <a:rPr lang="en-GB" smtClean="0"/>
              <a:t>7</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598" y="1052736"/>
            <a:ext cx="2430016" cy="18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39682"/>
            <a:ext cx="2358008" cy="17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594" y="2523935"/>
            <a:ext cx="2358008" cy="17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01008"/>
            <a:ext cx="2502024" cy="187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797152"/>
            <a:ext cx="2430016" cy="18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7544" y="1634268"/>
            <a:ext cx="4392488" cy="4678204"/>
          </a:xfrm>
        </p:spPr>
        <p:txBody>
          <a:bodyPr wrap="square">
            <a:spAutoFit/>
          </a:bodyPr>
          <a:lstStyle/>
          <a:p>
            <a:pPr marL="0" indent="0">
              <a:lnSpc>
                <a:spcPct val="100000"/>
              </a:lnSpc>
              <a:buNone/>
            </a:pPr>
            <a:r>
              <a:rPr lang="en-GB" sz="1600" b="1" dirty="0">
                <a:solidFill>
                  <a:srgbClr val="FF9933"/>
                </a:solidFill>
              </a:rPr>
              <a:t>System RoadMaps</a:t>
            </a:r>
            <a:endParaRPr lang="en-GB" sz="1600" b="1" dirty="0" smtClean="0"/>
          </a:p>
          <a:p>
            <a:pPr marL="0" indent="0">
              <a:lnSpc>
                <a:spcPct val="100000"/>
              </a:lnSpc>
              <a:buNone/>
            </a:pPr>
            <a:r>
              <a:rPr lang="en-GB" sz="1600" b="1" dirty="0" smtClean="0"/>
              <a:t>Ecological</a:t>
            </a:r>
          </a:p>
          <a:p>
            <a:pPr>
              <a:lnSpc>
                <a:spcPct val="100000"/>
              </a:lnSpc>
              <a:buFont typeface="Arial" pitchFamily="34" charset="0"/>
              <a:buChar char="•"/>
            </a:pPr>
            <a:r>
              <a:rPr lang="en-GB" sz="1600" dirty="0" smtClean="0"/>
              <a:t>Biological Systems</a:t>
            </a:r>
          </a:p>
          <a:p>
            <a:pPr marL="0" indent="0">
              <a:lnSpc>
                <a:spcPct val="100000"/>
              </a:lnSpc>
              <a:buNone/>
            </a:pPr>
            <a:r>
              <a:rPr lang="en-GB" sz="1600" b="1" dirty="0" smtClean="0"/>
              <a:t>Social</a:t>
            </a:r>
          </a:p>
          <a:p>
            <a:pPr>
              <a:lnSpc>
                <a:spcPct val="100000"/>
              </a:lnSpc>
              <a:buFont typeface="Arial" pitchFamily="34" charset="0"/>
              <a:buChar char="•"/>
            </a:pPr>
            <a:r>
              <a:rPr lang="en-GB" sz="1600" dirty="0"/>
              <a:t>Work Organization</a:t>
            </a:r>
          </a:p>
          <a:p>
            <a:pPr>
              <a:lnSpc>
                <a:spcPct val="100000"/>
              </a:lnSpc>
              <a:buFont typeface="Arial" pitchFamily="34" charset="0"/>
              <a:buChar char="•"/>
            </a:pPr>
            <a:r>
              <a:rPr lang="en-GB" sz="1600" dirty="0"/>
              <a:t>Organization of Collaboration</a:t>
            </a:r>
          </a:p>
          <a:p>
            <a:pPr>
              <a:lnSpc>
                <a:spcPct val="100000"/>
              </a:lnSpc>
              <a:buFont typeface="Arial" pitchFamily="34" charset="0"/>
              <a:buChar char="•"/>
            </a:pPr>
            <a:r>
              <a:rPr lang="en-GB" sz="1600" dirty="0" smtClean="0"/>
              <a:t>ICT </a:t>
            </a:r>
            <a:r>
              <a:rPr lang="en-GB" sz="1600" dirty="0"/>
              <a:t>&amp; citizens</a:t>
            </a:r>
          </a:p>
          <a:p>
            <a:pPr marL="0" indent="0">
              <a:lnSpc>
                <a:spcPct val="100000"/>
              </a:lnSpc>
              <a:buNone/>
            </a:pPr>
            <a:r>
              <a:rPr lang="en-GB" sz="1600" b="1" dirty="0" smtClean="0"/>
              <a:t>Man Made</a:t>
            </a:r>
          </a:p>
          <a:p>
            <a:pPr>
              <a:lnSpc>
                <a:spcPct val="100000"/>
              </a:lnSpc>
              <a:buFont typeface="Arial" pitchFamily="34" charset="0"/>
              <a:buChar char="•"/>
            </a:pPr>
            <a:r>
              <a:rPr lang="en-GB" sz="1600" dirty="0" smtClean="0"/>
              <a:t>Communication networks</a:t>
            </a:r>
          </a:p>
          <a:p>
            <a:pPr>
              <a:lnSpc>
                <a:spcPct val="100000"/>
              </a:lnSpc>
              <a:buFont typeface="Arial" pitchFamily="34" charset="0"/>
              <a:buChar char="•"/>
            </a:pPr>
            <a:r>
              <a:rPr lang="en-GB" sz="1600" dirty="0" smtClean="0"/>
              <a:t>Logistical systems</a:t>
            </a:r>
          </a:p>
          <a:p>
            <a:pPr marL="0" indent="0">
              <a:lnSpc>
                <a:spcPct val="100000"/>
              </a:lnSpc>
              <a:buNone/>
            </a:pPr>
            <a:r>
              <a:rPr lang="en-GB" sz="1600" b="1" dirty="0" smtClean="0"/>
              <a:t>Summary</a:t>
            </a:r>
            <a:endParaRPr lang="en-GB" sz="1600" b="1" dirty="0"/>
          </a:p>
          <a:p>
            <a:pPr>
              <a:lnSpc>
                <a:spcPct val="100000"/>
              </a:lnSpc>
              <a:buFont typeface="Arial" pitchFamily="34" charset="0"/>
              <a:buChar char="•"/>
            </a:pPr>
            <a:r>
              <a:rPr lang="en-GB" sz="1600" dirty="0" smtClean="0"/>
              <a:t>Man </a:t>
            </a:r>
            <a:r>
              <a:rPr lang="en-GB" sz="1600" dirty="0"/>
              <a:t>made systems are </a:t>
            </a:r>
            <a:r>
              <a:rPr lang="en-GB" sz="1600" dirty="0" smtClean="0"/>
              <a:t>ripe for </a:t>
            </a:r>
            <a:r>
              <a:rPr lang="en-GB" sz="1600" dirty="0"/>
              <a:t>application of self organization to achieve efficiency whilst </a:t>
            </a:r>
            <a:r>
              <a:rPr lang="en-GB" sz="1600" dirty="0" smtClean="0"/>
              <a:t>enhancing effectiveness</a:t>
            </a:r>
            <a:endParaRPr lang="en-GB" sz="1600" dirty="0"/>
          </a:p>
          <a:p>
            <a:pPr>
              <a:lnSpc>
                <a:spcPct val="100000"/>
              </a:lnSpc>
              <a:buFont typeface="Arial" pitchFamily="34" charset="0"/>
              <a:buChar char="•"/>
            </a:pPr>
            <a:r>
              <a:rPr lang="en-GB" sz="1600" dirty="0"/>
              <a:t>Social systems are in part self organizing, but how to </a:t>
            </a:r>
            <a:r>
              <a:rPr lang="en-GB" sz="1600" dirty="0" smtClean="0"/>
              <a:t>manage/influence </a:t>
            </a:r>
            <a:r>
              <a:rPr lang="en-GB" sz="1600" dirty="0"/>
              <a:t>these, knowing that control is not possible</a:t>
            </a:r>
          </a:p>
          <a:p>
            <a:pPr>
              <a:lnSpc>
                <a:spcPct val="100000"/>
              </a:lnSpc>
              <a:buFont typeface="Arial" pitchFamily="34" charset="0"/>
              <a:buChar char="•"/>
            </a:pPr>
            <a:r>
              <a:rPr lang="en-GB" sz="1600" dirty="0"/>
              <a:t>Ecological systems are self organizing, but how can </a:t>
            </a:r>
            <a:r>
              <a:rPr lang="en-GB" sz="1600" dirty="0" smtClean="0"/>
              <a:t>we exploit these without disruptions</a:t>
            </a:r>
            <a:endParaRPr lang="en-GB" sz="1600" dirty="0"/>
          </a:p>
        </p:txBody>
      </p:sp>
      <p:sp>
        <p:nvSpPr>
          <p:cNvPr id="6" name="Footer Placeholder 5"/>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2712664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7179851" cy="669222"/>
          </a:xfrm>
        </p:spPr>
        <p:txBody>
          <a:bodyPr wrap="none">
            <a:spAutoFit/>
          </a:bodyPr>
          <a:lstStyle/>
          <a:p>
            <a:r>
              <a:rPr lang="en-GB" dirty="0"/>
              <a:t>Results: </a:t>
            </a:r>
            <a:r>
              <a:rPr lang="en-GB" dirty="0">
                <a:solidFill>
                  <a:srgbClr val="FF9933"/>
                </a:solidFill>
              </a:rPr>
              <a:t>Business </a:t>
            </a:r>
            <a:r>
              <a:rPr lang="en-GB" dirty="0" smtClean="0">
                <a:solidFill>
                  <a:srgbClr val="FF9933"/>
                </a:solidFill>
              </a:rPr>
              <a:t>Opportunities from RoadMaps</a:t>
            </a:r>
            <a:br>
              <a:rPr lang="en-GB" dirty="0" smtClean="0">
                <a:solidFill>
                  <a:srgbClr val="FF9933"/>
                </a:solidFill>
              </a:rPr>
            </a:br>
            <a:r>
              <a:rPr lang="en-GB" sz="1200" dirty="0" smtClean="0">
                <a:solidFill>
                  <a:srgbClr val="0070C0"/>
                </a:solidFill>
              </a:rPr>
              <a:t>(note, the table can be seen in full, but not in the </a:t>
            </a:r>
            <a:r>
              <a:rPr lang="en-GB" sz="1200" dirty="0" err="1" smtClean="0">
                <a:solidFill>
                  <a:srgbClr val="0070C0"/>
                </a:solidFill>
              </a:rPr>
              <a:t>ppt</a:t>
            </a:r>
            <a:r>
              <a:rPr lang="en-GB" sz="1200" dirty="0" smtClean="0">
                <a:solidFill>
                  <a:srgbClr val="0070C0"/>
                </a:solidFill>
              </a:rPr>
              <a:t> presentation mode)</a:t>
            </a:r>
            <a:endParaRPr lang="en-GB" sz="1200" dirty="0">
              <a:solidFill>
                <a:srgbClr val="0070C0"/>
              </a:solidFill>
            </a:endParaRPr>
          </a:p>
        </p:txBody>
      </p:sp>
      <p:sp>
        <p:nvSpPr>
          <p:cNvPr id="4" name="Footer Placeholder 3"/>
          <p:cNvSpPr>
            <a:spLocks noGrp="1"/>
          </p:cNvSpPr>
          <p:nvPr>
            <p:ph type="ftr" sz="quarter" idx="11"/>
          </p:nvPr>
        </p:nvSpPr>
        <p:spPr>
          <a:xfrm>
            <a:off x="4816800" y="370800"/>
            <a:ext cx="2275480" cy="249888"/>
          </a:xfrm>
        </p:spPr>
        <p:txBody>
          <a:bodyPr/>
          <a:lstStyle/>
          <a:p>
            <a:r>
              <a:rPr lang="en-GB" dirty="0"/>
              <a:t>Tony van </a:t>
            </a:r>
            <a:r>
              <a:rPr lang="en-GB" dirty="0" err="1"/>
              <a:t>Vliet</a:t>
            </a:r>
            <a:r>
              <a:rPr lang="en-GB" dirty="0"/>
              <a:t>
Self Organizing &amp; Autonomous Systems</a:t>
            </a:r>
          </a:p>
        </p:txBody>
      </p:sp>
      <p:sp>
        <p:nvSpPr>
          <p:cNvPr id="5" name="Slide Number Placeholder 4"/>
          <p:cNvSpPr>
            <a:spLocks noGrp="1"/>
          </p:cNvSpPr>
          <p:nvPr>
            <p:ph type="sldNum" sz="quarter" idx="12"/>
          </p:nvPr>
        </p:nvSpPr>
        <p:spPr/>
        <p:txBody>
          <a:bodyPr/>
          <a:lstStyle/>
          <a:p>
            <a:fld id="{52236286-4DC8-46DE-9269-8F728FBC0641}" type="slidenum">
              <a:rPr lang="en-GB" smtClean="0"/>
              <a:t>8</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169361495"/>
              </p:ext>
            </p:extLst>
          </p:nvPr>
        </p:nvGraphicFramePr>
        <p:xfrm>
          <a:off x="467544" y="1916832"/>
          <a:ext cx="8208912" cy="32346265"/>
        </p:xfrm>
        <a:graphic>
          <a:graphicData uri="http://schemas.openxmlformats.org/drawingml/2006/table">
            <a:tbl>
              <a:tblPr firstRow="1" bandRow="1">
                <a:tableStyleId>{5C22544A-7EE6-4342-B048-85BDC9FD1C3A}</a:tableStyleId>
              </a:tblPr>
              <a:tblGrid>
                <a:gridCol w="792088"/>
                <a:gridCol w="864096"/>
                <a:gridCol w="936104"/>
                <a:gridCol w="5616624"/>
              </a:tblGrid>
              <a:tr h="370840">
                <a:tc>
                  <a:txBody>
                    <a:bodyPr/>
                    <a:lstStyle/>
                    <a:p>
                      <a:pPr algn="l" fontAlgn="t"/>
                      <a:r>
                        <a:rPr lang="nl-NL" sz="1100" b="0" i="0" u="none" strike="noStrike" dirty="0">
                          <a:solidFill>
                            <a:srgbClr val="000000"/>
                          </a:solidFill>
                          <a:effectLst/>
                          <a:latin typeface="Calibri"/>
                        </a:rPr>
                        <a:t>D</a:t>
                      </a:r>
                      <a:r>
                        <a:rPr lang="nl-NL" sz="1100" b="0" i="0" u="none" strike="noStrike" dirty="0" smtClean="0">
                          <a:solidFill>
                            <a:srgbClr val="000000"/>
                          </a:solidFill>
                          <a:effectLst/>
                          <a:latin typeface="Calibri"/>
                        </a:rPr>
                        <a:t>omain</a:t>
                      </a:r>
                      <a:endParaRPr lang="nl-NL" sz="1100" b="0" i="0" u="none" strike="noStrike" dirty="0">
                        <a:solidFill>
                          <a:srgbClr val="000000"/>
                        </a:solidFill>
                        <a:effectLst/>
                        <a:latin typeface="Calibri"/>
                      </a:endParaRPr>
                    </a:p>
                  </a:txBody>
                  <a:tcPr marL="9525" marR="9525" marT="9525" marB="0"/>
                </a:tc>
                <a:tc>
                  <a:txBody>
                    <a:bodyPr/>
                    <a:lstStyle/>
                    <a:p>
                      <a:pPr algn="l" fontAlgn="t"/>
                      <a:r>
                        <a:rPr lang="nl-NL" sz="1100" b="0" i="0" u="none" strike="noStrike" dirty="0" err="1">
                          <a:solidFill>
                            <a:srgbClr val="000000"/>
                          </a:solidFill>
                          <a:effectLst/>
                          <a:latin typeface="Calibri"/>
                        </a:rPr>
                        <a:t>R</a:t>
                      </a:r>
                      <a:r>
                        <a:rPr lang="nl-NL" sz="1100" b="0" i="0" u="none" strike="noStrike" dirty="0" err="1" smtClean="0">
                          <a:solidFill>
                            <a:srgbClr val="000000"/>
                          </a:solidFill>
                          <a:effectLst/>
                          <a:latin typeface="Calibri"/>
                        </a:rPr>
                        <a:t>oadmap</a:t>
                      </a:r>
                      <a:endParaRPr lang="nl-NL" sz="1100" b="0" i="0" u="none" strike="noStrike" dirty="0">
                        <a:solidFill>
                          <a:srgbClr val="000000"/>
                        </a:solidFill>
                        <a:effectLst/>
                        <a:latin typeface="Calibri"/>
                      </a:endParaRPr>
                    </a:p>
                  </a:txBody>
                  <a:tcPr marL="9525" marR="9525" marT="9525" marB="0"/>
                </a:tc>
                <a:tc>
                  <a:txBody>
                    <a:bodyPr/>
                    <a:lstStyle/>
                    <a:p>
                      <a:pPr algn="l" fontAlgn="t"/>
                      <a:r>
                        <a:rPr lang="nl-NL" sz="1100" b="0" i="0" u="none" strike="noStrike">
                          <a:solidFill>
                            <a:srgbClr val="000000"/>
                          </a:solidFill>
                          <a:effectLst/>
                          <a:latin typeface="Calibri"/>
                        </a:rPr>
                        <a:t>Obstacle</a:t>
                      </a:r>
                    </a:p>
                  </a:txBody>
                  <a:tcPr marL="9525" marR="9525" marT="9525" marB="0"/>
                </a:tc>
                <a:tc>
                  <a:txBody>
                    <a:bodyPr/>
                    <a:lstStyle/>
                    <a:p>
                      <a:pPr algn="l" fontAlgn="t"/>
                      <a:r>
                        <a:rPr lang="nl-NL" sz="1100" b="0" i="0" u="none" strike="noStrike" dirty="0" err="1">
                          <a:solidFill>
                            <a:srgbClr val="000000"/>
                          </a:solidFill>
                          <a:effectLst/>
                          <a:latin typeface="Calibri"/>
                        </a:rPr>
                        <a:t>Mitigation</a:t>
                      </a:r>
                      <a:r>
                        <a:rPr lang="nl-NL" sz="1100" b="0" i="0" u="none" strike="noStrike" dirty="0">
                          <a:solidFill>
                            <a:srgbClr val="000000"/>
                          </a:solidFill>
                          <a:effectLst/>
                          <a:latin typeface="Calibri"/>
                        </a:rPr>
                        <a:t> </a:t>
                      </a:r>
                      <a:r>
                        <a:rPr lang="nl-NL" sz="1100" b="0" i="0" u="none" strike="noStrike" dirty="0" err="1">
                          <a:solidFill>
                            <a:srgbClr val="000000"/>
                          </a:solidFill>
                          <a:effectLst/>
                          <a:latin typeface="Calibri"/>
                        </a:rPr>
                        <a:t>by</a:t>
                      </a:r>
                      <a:r>
                        <a:rPr lang="nl-NL" sz="1100" b="0" i="0" u="none" strike="noStrike" dirty="0">
                          <a:solidFill>
                            <a:srgbClr val="000000"/>
                          </a:solidFill>
                          <a:effectLst/>
                          <a:latin typeface="Calibri"/>
                        </a:rPr>
                        <a:t> SOAS </a:t>
                      </a:r>
                      <a:r>
                        <a:rPr lang="nl-NL" sz="1100" b="0" i="0" u="none" strike="noStrike" dirty="0" err="1">
                          <a:solidFill>
                            <a:srgbClr val="000000"/>
                          </a:solidFill>
                          <a:effectLst/>
                          <a:latin typeface="Calibri"/>
                        </a:rPr>
                        <a:t>principle</a:t>
                      </a:r>
                      <a:r>
                        <a:rPr lang="nl-NL" sz="1100" b="0" i="0" u="none" strike="noStrike" dirty="0">
                          <a:solidFill>
                            <a:srgbClr val="000000"/>
                          </a:solidFill>
                          <a:effectLst/>
                          <a:latin typeface="Calibri"/>
                        </a:rPr>
                        <a:t>(s)</a:t>
                      </a:r>
                    </a:p>
                  </a:txBody>
                  <a:tcPr marL="9525" marR="9525" marT="9525" marB="0"/>
                </a:tc>
              </a:tr>
              <a:tr h="370840">
                <a:tc>
                  <a:txBody>
                    <a:bodyPr/>
                    <a:lstStyle/>
                    <a:p>
                      <a:pPr algn="l" fontAlgn="t"/>
                      <a:r>
                        <a:rPr lang="nl-NL" sz="1100" b="0" i="0" u="none" strike="noStrike">
                          <a:solidFill>
                            <a:srgbClr val="000000"/>
                          </a:solidFill>
                          <a:effectLst/>
                          <a:latin typeface="Calibri"/>
                        </a:rPr>
                        <a:t>bio systems</a:t>
                      </a:r>
                    </a:p>
                  </a:txBody>
                  <a:tcPr marL="9525" marR="9525" marT="9525" marB="0"/>
                </a:tc>
                <a:tc>
                  <a:txBody>
                    <a:bodyPr/>
                    <a:lstStyle/>
                    <a:p>
                      <a:pPr algn="l" fontAlgn="t"/>
                      <a:r>
                        <a:rPr lang="en-US" sz="1100" b="0" i="0" u="none" strike="noStrike">
                          <a:solidFill>
                            <a:srgbClr val="000000"/>
                          </a:solidFill>
                          <a:effectLst/>
                          <a:latin typeface="Calibri"/>
                        </a:rPr>
                        <a:t>[bio sys] 01 bacterial systems and human health.pptx - Shortcut</a:t>
                      </a:r>
                    </a:p>
                  </a:txBody>
                  <a:tcPr marL="9525" marR="9525" marT="9525" marB="0"/>
                </a:tc>
                <a:tc>
                  <a:txBody>
                    <a:bodyPr/>
                    <a:lstStyle/>
                    <a:p>
                      <a:pPr algn="l" fontAlgn="t"/>
                      <a:r>
                        <a:rPr lang="nl-NL" sz="1100" b="0" i="0" u="none" strike="noStrike">
                          <a:solidFill>
                            <a:srgbClr val="000000"/>
                          </a:solidFill>
                          <a:effectLst/>
                          <a:latin typeface="Calibri"/>
                        </a:rPr>
                        <a:t>Integrated description of ‘system’</a:t>
                      </a:r>
                    </a:p>
                  </a:txBody>
                  <a:tcPr marL="9525" marR="9525" marT="9525" marB="0"/>
                </a:tc>
                <a:tc>
                  <a:txBody>
                    <a:bodyPr/>
                    <a:lstStyle/>
                    <a:p>
                      <a:pPr algn="l" fontAlgn="t"/>
                      <a:r>
                        <a:rPr lang="en-US" sz="1100" b="0" i="0" u="none" strike="noStrike">
                          <a:solidFill>
                            <a:srgbClr val="000000"/>
                          </a:solidFill>
                          <a:effectLst/>
                          <a:latin typeface="Calibri"/>
                        </a:rPr>
                        <a:t>Integration of host physiology, pathogenic pressure and vulnerability in network model enables identification is essential to understand emergence of pathogens and antibiotic treatment. This is a shift from the current and failing “wait and cure” approach.</a:t>
                      </a:r>
                    </a:p>
                  </a:txBody>
                  <a:tcPr marL="9525" marR="9525" marT="9525" marB="0"/>
                </a:tc>
              </a:tr>
              <a:tr h="370840">
                <a:tc>
                  <a:txBody>
                    <a:bodyPr/>
                    <a:lstStyle/>
                    <a:p>
                      <a:pPr algn="l" fontAlgn="t"/>
                      <a:r>
                        <a:rPr lang="nl-NL" sz="1100" b="0" i="0" u="none" strike="noStrike">
                          <a:solidFill>
                            <a:srgbClr val="000000"/>
                          </a:solidFill>
                          <a:effectLst/>
                          <a:latin typeface="Calibri"/>
                        </a:rPr>
                        <a:t>bio systems</a:t>
                      </a:r>
                    </a:p>
                  </a:txBody>
                  <a:tcPr marL="9525" marR="9525" marT="9525" marB="0"/>
                </a:tc>
                <a:tc>
                  <a:txBody>
                    <a:bodyPr/>
                    <a:lstStyle/>
                    <a:p>
                      <a:pPr algn="l" fontAlgn="t"/>
                      <a:r>
                        <a:rPr lang="en-US" sz="1100" b="0" i="0" u="none" strike="noStrike">
                          <a:solidFill>
                            <a:srgbClr val="000000"/>
                          </a:solidFill>
                          <a:effectLst/>
                          <a:latin typeface="Calibri"/>
                        </a:rPr>
                        <a:t>[bio sys] 01 bacterial systems and human health.pptx - Shortcut</a:t>
                      </a:r>
                    </a:p>
                  </a:txBody>
                  <a:tcPr marL="9525" marR="9525" marT="9525" marB="0"/>
                </a:tc>
                <a:tc>
                  <a:txBody>
                    <a:bodyPr/>
                    <a:lstStyle/>
                    <a:p>
                      <a:pPr algn="l" fontAlgn="t"/>
                      <a:r>
                        <a:rPr lang="en-US" sz="1100" b="0" i="0" u="none" strike="noStrike">
                          <a:solidFill>
                            <a:srgbClr val="000000"/>
                          </a:solidFill>
                          <a:effectLst/>
                          <a:latin typeface="Calibri"/>
                        </a:rPr>
                        <a:t>(In silico) selection biofunctional agents</a:t>
                      </a:r>
                    </a:p>
                  </a:txBody>
                  <a:tcPr marL="9525" marR="9525" marT="9525" marB="0"/>
                </a:tc>
                <a:tc>
                  <a:txBody>
                    <a:bodyPr/>
                    <a:lstStyle/>
                    <a:p>
                      <a:pPr algn="l" fontAlgn="t"/>
                      <a:r>
                        <a:rPr lang="en-US" sz="1100" b="0" i="0" u="none" strike="noStrike">
                          <a:solidFill>
                            <a:srgbClr val="000000"/>
                          </a:solidFill>
                          <a:effectLst/>
                          <a:latin typeface="Calibri"/>
                        </a:rPr>
                        <a:t>Pre-selection of bio-functional ingredients is essential for cost-effective development of novel treatments. Since antibiotic development pipelines have dried out, a systems biology network approach enables identification of weak spots and allows development of solutions that sustain biological network complexity and resilience.</a:t>
                      </a:r>
                    </a:p>
                  </a:txBody>
                  <a:tcPr marL="9525" marR="9525" marT="9525" marB="0"/>
                </a:tc>
              </a:tr>
              <a:tr h="370840">
                <a:tc>
                  <a:txBody>
                    <a:bodyPr/>
                    <a:lstStyle/>
                    <a:p>
                      <a:pPr algn="l" fontAlgn="t"/>
                      <a:r>
                        <a:rPr lang="nl-NL" sz="1100" b="0" i="0" u="none" strike="noStrike">
                          <a:solidFill>
                            <a:srgbClr val="000000"/>
                          </a:solidFill>
                          <a:effectLst/>
                          <a:latin typeface="Calibri"/>
                        </a:rPr>
                        <a:t>bio systems</a:t>
                      </a:r>
                    </a:p>
                  </a:txBody>
                  <a:tcPr marL="9525" marR="9525" marT="9525" marB="0"/>
                </a:tc>
                <a:tc>
                  <a:txBody>
                    <a:bodyPr/>
                    <a:lstStyle/>
                    <a:p>
                      <a:pPr algn="l" fontAlgn="t"/>
                      <a:r>
                        <a:rPr lang="en-US" sz="1100" b="0" i="0" u="none" strike="noStrike">
                          <a:solidFill>
                            <a:srgbClr val="000000"/>
                          </a:solidFill>
                          <a:effectLst/>
                          <a:latin typeface="Calibri"/>
                        </a:rPr>
                        <a:t>[bio sys] 01 bacterial systems and human health.pptx - Shortcut</a:t>
                      </a:r>
                    </a:p>
                  </a:txBody>
                  <a:tcPr marL="9525" marR="9525" marT="9525" marB="0"/>
                </a:tc>
                <a:tc>
                  <a:txBody>
                    <a:bodyPr/>
                    <a:lstStyle/>
                    <a:p>
                      <a:pPr algn="l" fontAlgn="t"/>
                      <a:r>
                        <a:rPr lang="nl-NL" sz="1100" b="0" i="0" u="none" strike="noStrike">
                          <a:solidFill>
                            <a:srgbClr val="000000"/>
                          </a:solidFill>
                          <a:effectLst/>
                          <a:latin typeface="Calibri"/>
                        </a:rPr>
                        <a:t>diagnostics</a:t>
                      </a:r>
                    </a:p>
                  </a:txBody>
                  <a:tcPr marL="9525" marR="9525" marT="9525" marB="0"/>
                </a:tc>
                <a:tc>
                  <a:txBody>
                    <a:bodyPr/>
                    <a:lstStyle/>
                    <a:p>
                      <a:pPr algn="l" fontAlgn="t"/>
                      <a:r>
                        <a:rPr lang="en-US" sz="1100" b="0" i="0" u="none" strike="noStrike">
                          <a:solidFill>
                            <a:srgbClr val="000000"/>
                          </a:solidFill>
                          <a:effectLst/>
                          <a:latin typeface="Calibri"/>
                        </a:rPr>
                        <a:t>Better diagnostics based on the whole biological system is essential to evaluate interventions but also to link status to cure or prevention. These novel diagnostics integrate multiple levels of data, including lifestyle, genetic predisposition and infectious pressure from environment. Diagnostics are not aiming at identification of threats but also aiming at identification of intrinsic resilience. These are based on integrated  predictive network models with understanding of emergent behaviour derived from zoas principles</a:t>
                      </a:r>
                    </a:p>
                  </a:txBody>
                  <a:tcPr marL="9525" marR="9525" marT="9525" marB="0"/>
                </a:tc>
              </a:tr>
              <a:tr h="370840">
                <a:tc>
                  <a:txBody>
                    <a:bodyPr/>
                    <a:lstStyle/>
                    <a:p>
                      <a:pPr algn="l" fontAlgn="t"/>
                      <a:r>
                        <a:rPr lang="nl-NL" sz="1100" b="0" i="0" u="none" strike="noStrike">
                          <a:solidFill>
                            <a:srgbClr val="000000"/>
                          </a:solidFill>
                          <a:effectLst/>
                          <a:latin typeface="Calibri"/>
                        </a:rPr>
                        <a:t>bio systems</a:t>
                      </a:r>
                    </a:p>
                  </a:txBody>
                  <a:tcPr marL="9525" marR="9525" marT="9525" marB="0"/>
                </a:tc>
                <a:tc>
                  <a:txBody>
                    <a:bodyPr/>
                    <a:lstStyle/>
                    <a:p>
                      <a:pPr algn="l" fontAlgn="t"/>
                      <a:r>
                        <a:rPr lang="en-US" sz="1100" b="0" i="0" u="none" strike="noStrike">
                          <a:solidFill>
                            <a:srgbClr val="000000"/>
                          </a:solidFill>
                          <a:effectLst/>
                          <a:latin typeface="Calibri"/>
                        </a:rPr>
                        <a:t>[bio sys] 01 bacterial systems and human health.pptx - Shortcut</a:t>
                      </a:r>
                    </a:p>
                  </a:txBody>
                  <a:tcPr marL="9525" marR="9525" marT="9525" marB="0"/>
                </a:tc>
                <a:tc>
                  <a:txBody>
                    <a:bodyPr/>
                    <a:lstStyle/>
                    <a:p>
                      <a:pPr algn="l" fontAlgn="t"/>
                      <a:r>
                        <a:rPr lang="nl-NL" sz="1100" b="0" i="0" u="none" strike="noStrike">
                          <a:solidFill>
                            <a:srgbClr val="000000"/>
                          </a:solidFill>
                          <a:effectLst/>
                          <a:latin typeface="Calibri"/>
                        </a:rPr>
                        <a:t>ICT infrastructure</a:t>
                      </a:r>
                    </a:p>
                  </a:txBody>
                  <a:tcPr marL="9525" marR="9525" marT="9525" marB="0"/>
                </a:tc>
                <a:tc>
                  <a:txBody>
                    <a:bodyPr/>
                    <a:lstStyle/>
                    <a:p>
                      <a:pPr algn="l" fontAlgn="t"/>
                      <a:r>
                        <a:rPr lang="en-US" sz="1100" b="0" i="0" u="none" strike="noStrike">
                          <a:solidFill>
                            <a:srgbClr val="000000"/>
                          </a:solidFill>
                          <a:effectLst/>
                          <a:latin typeface="Calibri"/>
                        </a:rPr>
                        <a:t>Linking appropriate data and sensory information in risk profile to safeguard health of the population</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Nu verkeerd beeld: ik ben voorbereid</a:t>
                      </a:r>
                    </a:p>
                  </a:txBody>
                  <a:tcPr marL="9525" marR="9525" marT="9525" marB="0"/>
                </a:tc>
                <a:tc>
                  <a:txBody>
                    <a:bodyPr/>
                    <a:lstStyle/>
                    <a:p>
                      <a:pPr algn="l" fontAlgn="t"/>
                      <a:r>
                        <a:rPr lang="nl-NL" sz="1100" b="0" i="0" u="none" strike="noStrike">
                          <a:solidFill>
                            <a:srgbClr val="000000"/>
                          </a:solidFill>
                          <a:effectLst/>
                          <a:latin typeface="Calibri"/>
                        </a:rPr>
                        <a:t>Informatie geven: inclusief handelingsperspectieven (risico- &amp; crisiscommunicatie) =&gt; zodat burgers zichzelf kunnen prepareren</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Conflict sub-systemen</a:t>
                      </a:r>
                    </a:p>
                  </a:txBody>
                  <a:tcPr marL="9525" marR="9525" marT="9525" marB="0"/>
                </a:tc>
                <a:tc>
                  <a:txBody>
                    <a:bodyPr/>
                    <a:lstStyle/>
                    <a:p>
                      <a:pPr algn="l" fontAlgn="t"/>
                      <a:r>
                        <a:rPr lang="nl-NL" sz="1100" b="0" i="0" u="none" strike="noStrike">
                          <a:solidFill>
                            <a:srgbClr val="000000"/>
                          </a:solidFill>
                          <a:effectLst/>
                          <a:latin typeface="Calibri"/>
                        </a:rPr>
                        <a:t>In geval er een grote pandemie uit breekt is het mogelijk dat er maatregelen worden getroffen (of dat mensen uit zichzelf) die minder gebruik van infrastructuur tot gevolg heeft. Susbsystemen raken geisoleerd en kunnen op die manier elkaars concurrent zijn. Dit scenario moet worden doorgedacht met zoas principes.</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awareness</a:t>
                      </a:r>
                    </a:p>
                  </a:txBody>
                  <a:tcPr marL="9525" marR="9525" marT="9525" marB="0"/>
                </a:tc>
                <a:tc>
                  <a:txBody>
                    <a:bodyPr/>
                    <a:lstStyle/>
                    <a:p>
                      <a:pPr algn="l" fontAlgn="t"/>
                      <a:r>
                        <a:rPr lang="nl-NL" sz="1100" b="0" i="0" u="none" strike="noStrike">
                          <a:solidFill>
                            <a:srgbClr val="000000"/>
                          </a:solidFill>
                          <a:effectLst/>
                          <a:latin typeface="Calibri"/>
                        </a:rPr>
                        <a:t>Zie ook 1, er is geen awareness van de omvang een epidemie echt zou kunnen hebben. (dus er is geen beeld, of er is het beeld dat men voorbereid is op een pandemie) = &gt; informatie geven zodat burgers zichszelf kunnen prepareren</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Law</a:t>
                      </a:r>
                    </a:p>
                  </a:txBody>
                  <a:tcPr marL="9525" marR="9525" marT="9525" marB="0"/>
                </a:tc>
                <a:tc>
                  <a:txBody>
                    <a:bodyPr/>
                    <a:lstStyle/>
                    <a:p>
                      <a:pPr algn="l" fontAlgn="t"/>
                      <a:r>
                        <a:rPr lang="nl-NL" sz="1100" b="0" i="0" u="none" strike="noStrike">
                          <a:solidFill>
                            <a:srgbClr val="000000"/>
                          </a:solidFill>
                          <a:effectLst/>
                          <a:latin typeface="Calibri"/>
                        </a:rPr>
                        <a:t>Wetgeving moet mogelijk worden aangepast.</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Isolement</a:t>
                      </a:r>
                    </a:p>
                  </a:txBody>
                  <a:tcPr marL="9525" marR="9525" marT="9525" marB="0"/>
                </a:tc>
                <a:tc>
                  <a:txBody>
                    <a:bodyPr/>
                    <a:lstStyle/>
                    <a:p>
                      <a:pPr algn="l" fontAlgn="t"/>
                      <a:r>
                        <a:rPr lang="nl-NL" sz="1100" b="0" i="0" u="none" strike="noStrike">
                          <a:solidFill>
                            <a:srgbClr val="000000"/>
                          </a:solidFill>
                          <a:effectLst/>
                          <a:latin typeface="Calibri"/>
                        </a:rPr>
                        <a:t>Subsystemen komen mogelijk in een isolement (wijken, dorpen, steden’; hoe dan maatregelen door te voeren? Dit scenario moet worden doorgedacht met zoas principes.</a:t>
                      </a:r>
                    </a:p>
                  </a:txBody>
                  <a:tcPr marL="9525" marR="9525" marT="9525" marB="0"/>
                </a:tc>
              </a:tr>
              <a:tr h="370840">
                <a:tc>
                  <a:txBody>
                    <a:bodyPr/>
                    <a:lstStyle/>
                    <a:p>
                      <a:pPr algn="l" fontAlgn="t"/>
                      <a:r>
                        <a:rPr lang="nl-NL" sz="1100" b="0" i="0" u="none" strike="noStrike">
                          <a:solidFill>
                            <a:srgbClr val="000000"/>
                          </a:solidFill>
                          <a:effectLst/>
                          <a:latin typeface="Calibri"/>
                        </a:rPr>
                        <a:t>collaboration</a:t>
                      </a:r>
                    </a:p>
                  </a:txBody>
                  <a:tcPr marL="9525" marR="9525" marT="9525" marB="0"/>
                </a:tc>
                <a:tc>
                  <a:txBody>
                    <a:bodyPr/>
                    <a:lstStyle/>
                    <a:p>
                      <a:pPr algn="l" fontAlgn="t"/>
                      <a:r>
                        <a:rPr lang="nl-NL" sz="1100" b="0" i="0" u="none" strike="noStrike">
                          <a:solidFill>
                            <a:srgbClr val="000000"/>
                          </a:solidFill>
                          <a:effectLst/>
                          <a:latin typeface="Calibri"/>
                        </a:rPr>
                        <a:t>[Collaboration] 01 mitigation pandemics .pptx - Shortcut</a:t>
                      </a:r>
                    </a:p>
                  </a:txBody>
                  <a:tcPr marL="9525" marR="9525" marT="9525" marB="0"/>
                </a:tc>
                <a:tc>
                  <a:txBody>
                    <a:bodyPr/>
                    <a:lstStyle/>
                    <a:p>
                      <a:pPr algn="l" fontAlgn="t"/>
                      <a:r>
                        <a:rPr lang="nl-NL" sz="1100" b="0" i="0" u="none" strike="noStrike">
                          <a:solidFill>
                            <a:srgbClr val="000000"/>
                          </a:solidFill>
                          <a:effectLst/>
                          <a:latin typeface="Calibri"/>
                        </a:rPr>
                        <a:t>Early detectie</a:t>
                      </a:r>
                    </a:p>
                  </a:txBody>
                  <a:tcPr marL="9525" marR="9525" marT="9525" marB="0"/>
                </a:tc>
                <a:tc>
                  <a:txBody>
                    <a:bodyPr/>
                    <a:lstStyle/>
                    <a:p>
                      <a:pPr algn="l" fontAlgn="t"/>
                      <a:r>
                        <a:rPr lang="nl-NL" sz="1100" b="0" i="0" u="none" strike="noStrike">
                          <a:solidFill>
                            <a:srgbClr val="000000"/>
                          </a:solidFill>
                          <a:effectLst/>
                          <a:latin typeface="Calibri"/>
                        </a:rPr>
                        <a:t>Het is lastig om snel veel vaccins te ontwikkelen en andere preventieve maatregelen adequaat uit te rollen. Early detectie van  een virus die mogelijk een pandemie kan veroorzaken geeft meer ruimte. Dit kan bijvoorbeeld door mensen zichzelf te laten checken (voorbeeld tools van Philips). </a:t>
                      </a:r>
                    </a:p>
                  </a:txBody>
                  <a:tcPr marL="9525" marR="9525" marT="9525" marB="0"/>
                </a:tc>
              </a:tr>
              <a:tr h="370840">
                <a:tc>
                  <a:txBody>
                    <a:bodyPr/>
                    <a:lstStyle/>
                    <a:p>
                      <a:pPr algn="l" fontAlgn="t"/>
                      <a:r>
                        <a:rPr lang="nl-NL" sz="1100" b="0" i="0" u="none" strike="noStrike">
                          <a:solidFill>
                            <a:srgbClr val="000000"/>
                          </a:solidFill>
                          <a:effectLst/>
                          <a:latin typeface="Calibri"/>
                        </a:rPr>
                        <a:t>com net</a:t>
                      </a:r>
                    </a:p>
                  </a:txBody>
                  <a:tcPr marL="9525" marR="9525" marT="9525" marB="0"/>
                </a:tc>
                <a:tc>
                  <a:txBody>
                    <a:bodyPr/>
                    <a:lstStyle/>
                    <a:p>
                      <a:pPr algn="l" fontAlgn="t"/>
                      <a:r>
                        <a:rPr lang="en-US" sz="1100" b="0" i="0" u="none" strike="noStrike">
                          <a:solidFill>
                            <a:srgbClr val="000000"/>
                          </a:solidFill>
                          <a:effectLst/>
                          <a:latin typeface="Calibri"/>
                        </a:rPr>
                        <a:t>[com net] 01 communication networks.pptx - Shortcut</a:t>
                      </a:r>
                    </a:p>
                  </a:txBody>
                  <a:tcPr marL="9525" marR="9525" marT="9525" marB="0"/>
                </a:tc>
                <a:tc>
                  <a:txBody>
                    <a:bodyPr/>
                    <a:lstStyle/>
                    <a:p>
                      <a:pPr algn="l" fontAlgn="t"/>
                      <a:r>
                        <a:rPr lang="nl-NL" sz="1100" b="0" i="0" u="none" strike="noStrike">
                          <a:solidFill>
                            <a:srgbClr val="000000"/>
                          </a:solidFill>
                          <a:effectLst/>
                          <a:latin typeface="Calibri"/>
                        </a:rPr>
                        <a:t>Robustness</a:t>
                      </a:r>
                    </a:p>
                  </a:txBody>
                  <a:tcPr marL="9525" marR="9525" marT="9525" marB="0"/>
                </a:tc>
                <a:tc>
                  <a:txBody>
                    <a:bodyPr/>
                    <a:lstStyle/>
                    <a:p>
                      <a:pPr algn="l" fontAlgn="t"/>
                      <a:r>
                        <a:rPr lang="en-US" sz="1100" b="0" i="0" u="none" strike="noStrike">
                          <a:solidFill>
                            <a:srgbClr val="000000"/>
                          </a:solidFill>
                          <a:effectLst/>
                          <a:latin typeface="Calibri"/>
                        </a:rPr>
                        <a:t>The increasing dependency on communication networks requires a robust and sustainable network system.  There is a need for flexible redundancy.</a:t>
                      </a:r>
                    </a:p>
                  </a:txBody>
                  <a:tcPr marL="9525" marR="9525" marT="9525" marB="0"/>
                </a:tc>
              </a:tr>
              <a:tr h="370840">
                <a:tc>
                  <a:txBody>
                    <a:bodyPr/>
                    <a:lstStyle/>
                    <a:p>
                      <a:pPr algn="l" fontAlgn="t"/>
                      <a:r>
                        <a:rPr lang="nl-NL" sz="1100" b="0" i="0" u="none" strike="noStrike">
                          <a:solidFill>
                            <a:srgbClr val="000000"/>
                          </a:solidFill>
                          <a:effectLst/>
                          <a:latin typeface="Calibri"/>
                        </a:rPr>
                        <a:t>com net</a:t>
                      </a:r>
                    </a:p>
                  </a:txBody>
                  <a:tcPr marL="9525" marR="9525" marT="9525" marB="0"/>
                </a:tc>
                <a:tc>
                  <a:txBody>
                    <a:bodyPr/>
                    <a:lstStyle/>
                    <a:p>
                      <a:pPr algn="l" fontAlgn="t"/>
                      <a:r>
                        <a:rPr lang="en-US" sz="1100" b="0" i="0" u="none" strike="noStrike">
                          <a:solidFill>
                            <a:srgbClr val="000000"/>
                          </a:solidFill>
                          <a:effectLst/>
                          <a:latin typeface="Calibri"/>
                        </a:rPr>
                        <a:t>[com net] 01 communication networks.pptx - Shortcut</a:t>
                      </a:r>
                    </a:p>
                  </a:txBody>
                  <a:tcPr marL="9525" marR="9525" marT="9525" marB="0"/>
                </a:tc>
                <a:tc>
                  <a:txBody>
                    <a:bodyPr/>
                    <a:lstStyle/>
                    <a:p>
                      <a:pPr algn="l" fontAlgn="t"/>
                      <a:r>
                        <a:rPr lang="en-US" sz="1100" b="0" i="0" u="none" strike="noStrike">
                          <a:solidFill>
                            <a:srgbClr val="000000"/>
                          </a:solidFill>
                          <a:effectLst/>
                          <a:latin typeface="Calibri"/>
                        </a:rPr>
                        <a:t>Complexity of operations (growing scale and diversity of services). </a:t>
                      </a:r>
                    </a:p>
                  </a:txBody>
                  <a:tcPr marL="9525" marR="9525" marT="9525" marB="0"/>
                </a:tc>
                <a:tc>
                  <a:txBody>
                    <a:bodyPr/>
                    <a:lstStyle/>
                    <a:p>
                      <a:pPr algn="l" fontAlgn="t"/>
                      <a:r>
                        <a:rPr lang="en-US" sz="1100" b="0" i="0" u="none" strike="noStrike">
                          <a:solidFill>
                            <a:srgbClr val="000000"/>
                          </a:solidFill>
                          <a:effectLst/>
                          <a:latin typeface="Calibri"/>
                        </a:rPr>
                        <a:t>Manual operations becomes impossible. Self-manament principles are needed.</a:t>
                      </a:r>
                    </a:p>
                  </a:txBody>
                  <a:tcPr marL="9525" marR="9525" marT="9525" marB="0"/>
                </a:tc>
              </a:tr>
              <a:tr h="370840">
                <a:tc>
                  <a:txBody>
                    <a:bodyPr/>
                    <a:lstStyle/>
                    <a:p>
                      <a:pPr algn="l" fontAlgn="t"/>
                      <a:r>
                        <a:rPr lang="nl-NL" sz="1100" b="0" i="0" u="none" strike="noStrike">
                          <a:solidFill>
                            <a:srgbClr val="000000"/>
                          </a:solidFill>
                          <a:effectLst/>
                          <a:latin typeface="Calibri"/>
                        </a:rPr>
                        <a:t>com net</a:t>
                      </a:r>
                    </a:p>
                  </a:txBody>
                  <a:tcPr marL="9525" marR="9525" marT="9525" marB="0"/>
                </a:tc>
                <a:tc>
                  <a:txBody>
                    <a:bodyPr/>
                    <a:lstStyle/>
                    <a:p>
                      <a:pPr algn="l" fontAlgn="t"/>
                      <a:r>
                        <a:rPr lang="en-US" sz="1100" b="0" i="0" u="none" strike="noStrike">
                          <a:solidFill>
                            <a:srgbClr val="000000"/>
                          </a:solidFill>
                          <a:effectLst/>
                          <a:latin typeface="Calibri"/>
                        </a:rPr>
                        <a:t>[com net] 01 communication networks.pptx - Shortcut</a:t>
                      </a:r>
                    </a:p>
                  </a:txBody>
                  <a:tcPr marL="9525" marR="9525" marT="9525" marB="0"/>
                </a:tc>
                <a:tc>
                  <a:txBody>
                    <a:bodyPr/>
                    <a:lstStyle/>
                    <a:p>
                      <a:pPr algn="l" fontAlgn="t"/>
                      <a:r>
                        <a:rPr lang="nl-NL" sz="1100" b="0" i="0" u="none" strike="noStrike">
                          <a:solidFill>
                            <a:srgbClr val="000000"/>
                          </a:solidFill>
                          <a:effectLst/>
                          <a:latin typeface="Calibri"/>
                        </a:rPr>
                        <a:t>Cost efficiency</a:t>
                      </a:r>
                    </a:p>
                  </a:txBody>
                  <a:tcPr marL="9525" marR="9525" marT="9525" marB="0"/>
                </a:tc>
                <a:tc>
                  <a:txBody>
                    <a:bodyPr/>
                    <a:lstStyle/>
                    <a:p>
                      <a:pPr algn="l" fontAlgn="t"/>
                      <a:r>
                        <a:rPr lang="en-US" sz="1100" b="0" i="0" u="none" strike="noStrike">
                          <a:solidFill>
                            <a:srgbClr val="000000"/>
                          </a:solidFill>
                          <a:effectLst/>
                          <a:latin typeface="Calibri"/>
                        </a:rPr>
                        <a:t>Due to the strong competitions there is an urge to decrease the costs, and to make the network system as efficient as possible.</a:t>
                      </a:r>
                    </a:p>
                  </a:txBody>
                  <a:tcPr marL="9525" marR="9525" marT="9525" marB="0"/>
                </a:tc>
              </a:tr>
              <a:tr h="370840">
                <a:tc>
                  <a:txBody>
                    <a:bodyPr/>
                    <a:lstStyle/>
                    <a:p>
                      <a:pPr algn="l" fontAlgn="t"/>
                      <a:r>
                        <a:rPr lang="nl-NL" sz="1100" b="0" i="0" u="none" strike="noStrike">
                          <a:solidFill>
                            <a:srgbClr val="000000"/>
                          </a:solidFill>
                          <a:effectLst/>
                          <a:latin typeface="Calibri"/>
                        </a:rPr>
                        <a:t>com net</a:t>
                      </a:r>
                    </a:p>
                  </a:txBody>
                  <a:tcPr marL="9525" marR="9525" marT="9525" marB="0"/>
                </a:tc>
                <a:tc>
                  <a:txBody>
                    <a:bodyPr/>
                    <a:lstStyle/>
                    <a:p>
                      <a:pPr algn="l" fontAlgn="t"/>
                      <a:r>
                        <a:rPr lang="nl-NL" sz="1100" b="0" i="0" u="none" strike="noStrike">
                          <a:solidFill>
                            <a:srgbClr val="000000"/>
                          </a:solidFill>
                          <a:effectLst/>
                          <a:latin typeface="Calibri"/>
                        </a:rPr>
                        <a:t>[com net] 03 Cyber Security.pptx - Shortcut</a:t>
                      </a:r>
                    </a:p>
                  </a:txBody>
                  <a:tcPr marL="9525" marR="9525" marT="9525" marB="0"/>
                </a:tc>
                <a:tc>
                  <a:txBody>
                    <a:bodyPr/>
                    <a:lstStyle/>
                    <a:p>
                      <a:pPr algn="l" fontAlgn="t"/>
                      <a:r>
                        <a:rPr lang="en-US" sz="1100" b="0" i="0" u="none" strike="noStrike">
                          <a:solidFill>
                            <a:srgbClr val="000000"/>
                          </a:solidFill>
                          <a:effectLst/>
                          <a:latin typeface="Calibri"/>
                        </a:rPr>
                        <a:t>Increasing complexity of control (due to increasing complexity and scale of attacks and increasing complexity of the involved networks/systems). Manual control is no longer good enough (and becomes too expensive).</a:t>
                      </a:r>
                    </a:p>
                  </a:txBody>
                  <a:tcPr marL="9525" marR="9525" marT="9525" marB="0"/>
                </a:tc>
                <a:tc>
                  <a:txBody>
                    <a:bodyPr/>
                    <a:lstStyle/>
                    <a:p>
                      <a:pPr algn="l" fontAlgn="t"/>
                      <a:r>
                        <a:rPr lang="en-US" sz="1100" b="0" i="0" u="none" strike="noStrike">
                          <a:solidFill>
                            <a:srgbClr val="000000"/>
                          </a:solidFill>
                          <a:effectLst/>
                          <a:latin typeface="Calibri"/>
                        </a:rPr>
                        <a:t>•Faster and more adequate detection and resolution of cyber attacks. </a:t>
                      </a:r>
                    </a:p>
                  </a:txBody>
                  <a:tcPr marL="9525" marR="9525" marT="9525" marB="0"/>
                </a:tc>
              </a:tr>
              <a:tr h="370840">
                <a:tc>
                  <a:txBody>
                    <a:bodyPr/>
                    <a:lstStyle/>
                    <a:p>
                      <a:pPr algn="l" fontAlgn="t"/>
                      <a:r>
                        <a:rPr lang="nl-NL" sz="1100" b="0" i="0" u="none" strike="noStrike">
                          <a:solidFill>
                            <a:srgbClr val="000000"/>
                          </a:solidFill>
                          <a:effectLst/>
                          <a:latin typeface="Calibri"/>
                        </a:rPr>
                        <a:t>com net</a:t>
                      </a:r>
                    </a:p>
                  </a:txBody>
                  <a:tcPr marL="9525" marR="9525" marT="9525" marB="0"/>
                </a:tc>
                <a:tc>
                  <a:txBody>
                    <a:bodyPr/>
                    <a:lstStyle/>
                    <a:p>
                      <a:pPr algn="l" fontAlgn="t"/>
                      <a:r>
                        <a:rPr lang="nl-NL" sz="1100" b="0" i="0" u="none" strike="noStrike">
                          <a:solidFill>
                            <a:srgbClr val="000000"/>
                          </a:solidFill>
                          <a:effectLst/>
                          <a:latin typeface="Calibri"/>
                        </a:rPr>
                        <a:t>[com net] 03 Cyber Security.pptx - Shortcut</a:t>
                      </a:r>
                    </a:p>
                  </a:txBody>
                  <a:tcPr marL="9525" marR="9525" marT="9525" marB="0"/>
                </a:tc>
                <a:tc>
                  <a:txBody>
                    <a:bodyPr/>
                    <a:lstStyle/>
                    <a:p>
                      <a:pPr algn="l" fontAlgn="t"/>
                      <a:endParaRPr lang="nl-NL" sz="1100" b="0" i="0" u="none" strike="noStrike">
                        <a:solidFill>
                          <a:srgbClr val="000000"/>
                        </a:solidFill>
                        <a:effectLst/>
                        <a:latin typeface="Calibri"/>
                      </a:endParaRPr>
                    </a:p>
                  </a:txBody>
                  <a:tcPr marL="9525" marR="9525" marT="9525" marB="0"/>
                </a:tc>
                <a:tc>
                  <a:txBody>
                    <a:bodyPr/>
                    <a:lstStyle/>
                    <a:p>
                      <a:pPr algn="l" fontAlgn="t"/>
                      <a:r>
                        <a:rPr lang="en-US" sz="1100" b="0" i="0" u="none" strike="noStrike">
                          <a:solidFill>
                            <a:srgbClr val="000000"/>
                          </a:solidFill>
                          <a:effectLst/>
                          <a:latin typeface="Calibri"/>
                        </a:rPr>
                        <a:t>•Cost reduction in fighting cyber crime through reduced need for human involvement.</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Trust in providers</a:t>
                      </a:r>
                    </a:p>
                  </a:txBody>
                  <a:tcPr marL="9525" marR="9525" marT="9525" marB="0"/>
                </a:tc>
                <a:tc>
                  <a:txBody>
                    <a:bodyPr/>
                    <a:lstStyle/>
                    <a:p>
                      <a:pPr algn="l" fontAlgn="t"/>
                      <a:r>
                        <a:rPr lang="en-US" sz="1100" b="0" i="0" u="none" strike="noStrike">
                          <a:solidFill>
                            <a:srgbClr val="000000"/>
                          </a:solidFill>
                          <a:effectLst/>
                          <a:latin typeface="Calibri"/>
                        </a:rPr>
                        <a:t>Mobilization through a new network (community)</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Energy harvesting</a:t>
                      </a:r>
                    </a:p>
                  </a:txBody>
                  <a:tcPr marL="9525" marR="9525" marT="9525" marB="0"/>
                </a:tc>
                <a:tc>
                  <a:txBody>
                    <a:bodyPr/>
                    <a:lstStyle/>
                    <a:p>
                      <a:pPr algn="l" fontAlgn="t"/>
                      <a:r>
                        <a:rPr lang="en-US" sz="1100" b="0" i="0" u="none" strike="noStrike">
                          <a:solidFill>
                            <a:srgbClr val="000000"/>
                          </a:solidFill>
                          <a:effectLst/>
                          <a:latin typeface="Calibri"/>
                        </a:rPr>
                        <a:t>Choice for sustainability ipv economy</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interoperability</a:t>
                      </a:r>
                    </a:p>
                  </a:txBody>
                  <a:tcPr marL="9525" marR="9525" marT="9525" marB="0"/>
                </a:tc>
                <a:tc>
                  <a:txBody>
                    <a:bodyPr/>
                    <a:lstStyle/>
                    <a:p>
                      <a:pPr algn="l" fontAlgn="t"/>
                      <a:r>
                        <a:rPr lang="en-US" sz="1100" b="0" i="0" u="none" strike="noStrike">
                          <a:solidFill>
                            <a:srgbClr val="000000"/>
                          </a:solidFill>
                          <a:effectLst/>
                          <a:latin typeface="Calibri"/>
                        </a:rPr>
                        <a:t>Central agreement on standard, consequence ….</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Privacy Law</a:t>
                      </a:r>
                    </a:p>
                  </a:txBody>
                  <a:tcPr marL="9525" marR="9525" marT="9525" marB="0"/>
                </a:tc>
                <a:tc>
                  <a:txBody>
                    <a:bodyPr/>
                    <a:lstStyle/>
                    <a:p>
                      <a:pPr algn="l" fontAlgn="t"/>
                      <a:r>
                        <a:rPr lang="en-US" sz="1100" b="0" i="0" u="none" strike="noStrike">
                          <a:solidFill>
                            <a:srgbClr val="000000"/>
                          </a:solidFill>
                          <a:effectLst/>
                          <a:latin typeface="Calibri"/>
                        </a:rPr>
                        <a:t>Organizing adapted networks of users and producers</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Privacy issues</a:t>
                      </a:r>
                    </a:p>
                  </a:txBody>
                  <a:tcPr marL="9525" marR="9525" marT="9525" marB="0"/>
                </a:tc>
                <a:tc>
                  <a:txBody>
                    <a:bodyPr/>
                    <a:lstStyle/>
                    <a:p>
                      <a:pPr algn="l" fontAlgn="t"/>
                      <a:r>
                        <a:rPr lang="en-US" sz="1100" b="0" i="0" u="none" strike="noStrike">
                          <a:solidFill>
                            <a:srgbClr val="000000"/>
                          </a:solidFill>
                          <a:effectLst/>
                          <a:latin typeface="Calibri"/>
                        </a:rPr>
                        <a:t>Personal data management services (bottom up)</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Platform dependency</a:t>
                      </a:r>
                    </a:p>
                  </a:txBody>
                  <a:tcPr marL="9525" marR="9525" marT="9525" marB="0"/>
                </a:tc>
                <a:tc>
                  <a:txBody>
                    <a:bodyPr/>
                    <a:lstStyle/>
                    <a:p>
                      <a:pPr algn="l" fontAlgn="t"/>
                      <a:r>
                        <a:rPr lang="nl-NL" sz="1100" b="0" i="0" u="none" strike="noStrike">
                          <a:solidFill>
                            <a:srgbClr val="000000"/>
                          </a:solidFill>
                          <a:effectLst/>
                          <a:latin typeface="Calibri"/>
                        </a:rPr>
                        <a:t>Community control/restrictions, inhibiting extremes…</a:t>
                      </a:r>
                    </a:p>
                  </a:txBody>
                  <a:tcPr marL="9525" marR="9525" marT="9525" marB="0"/>
                </a:tc>
              </a:tr>
              <a:tr h="370840">
                <a:tc>
                  <a:txBody>
                    <a:bodyPr/>
                    <a:lstStyle/>
                    <a:p>
                      <a:pPr algn="l" fontAlgn="t"/>
                      <a:r>
                        <a:rPr lang="nl-NL" sz="1100" b="0" i="0" u="none" strike="noStrike">
                          <a:solidFill>
                            <a:srgbClr val="000000"/>
                          </a:solidFill>
                          <a:effectLst/>
                          <a:latin typeface="Calibri"/>
                        </a:rPr>
                        <a:t>ict people</a:t>
                      </a:r>
                    </a:p>
                  </a:txBody>
                  <a:tcPr marL="9525" marR="9525" marT="9525" marB="0"/>
                </a:tc>
                <a:tc>
                  <a:txBody>
                    <a:bodyPr/>
                    <a:lstStyle/>
                    <a:p>
                      <a:pPr algn="l" fontAlgn="t"/>
                      <a:r>
                        <a:rPr lang="en-US" sz="1100" b="0" i="0" u="none" strike="noStrike">
                          <a:solidFill>
                            <a:srgbClr val="000000"/>
                          </a:solidFill>
                          <a:effectLst/>
                          <a:latin typeface="Calibri"/>
                        </a:rPr>
                        <a:t>[ict people] 01 value generation on open webplatforms.pptx - Shortcut</a:t>
                      </a:r>
                    </a:p>
                  </a:txBody>
                  <a:tcPr marL="9525" marR="9525" marT="9525" marB="0"/>
                </a:tc>
                <a:tc>
                  <a:txBody>
                    <a:bodyPr/>
                    <a:lstStyle/>
                    <a:p>
                      <a:pPr algn="l" fontAlgn="t"/>
                      <a:r>
                        <a:rPr lang="nl-NL" sz="1100" b="0" i="0" u="none" strike="noStrike">
                          <a:solidFill>
                            <a:srgbClr val="000000"/>
                          </a:solidFill>
                          <a:effectLst/>
                          <a:latin typeface="Calibri"/>
                        </a:rPr>
                        <a:t>Digital Labour Divide</a:t>
                      </a:r>
                    </a:p>
                  </a:txBody>
                  <a:tcPr marL="9525" marR="9525" marT="9525" marB="0"/>
                </a:tc>
                <a:tc>
                  <a:txBody>
                    <a:bodyPr/>
                    <a:lstStyle/>
                    <a:p>
                      <a:pPr algn="l" fontAlgn="t"/>
                      <a:r>
                        <a:rPr lang="en-US" sz="1100" b="0" i="0" u="none" strike="noStrike">
                          <a:solidFill>
                            <a:srgbClr val="000000"/>
                          </a:solidFill>
                          <a:effectLst/>
                          <a:latin typeface="Calibri"/>
                        </a:rPr>
                        <a:t>New ways of organising learning and working</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Self-organizing parcel delivery system</a:t>
                      </a:r>
                    </a:p>
                  </a:txBody>
                  <a:tcPr marL="9525" marR="9525" marT="9525" marB="0"/>
                </a:tc>
                <a:tc>
                  <a:txBody>
                    <a:bodyPr/>
                    <a:lstStyle/>
                    <a:p>
                      <a:pPr algn="l" fontAlgn="t"/>
                      <a:r>
                        <a:rPr lang="nl-NL" sz="1100" b="0" i="0" u="none" strike="noStrike">
                          <a:solidFill>
                            <a:srgbClr val="000000"/>
                          </a:solidFill>
                          <a:effectLst/>
                          <a:latin typeface="Calibri"/>
                        </a:rPr>
                        <a:t>Interoperability issues</a:t>
                      </a:r>
                    </a:p>
                  </a:txBody>
                  <a:tcPr marL="9525" marR="9525" marT="9525" marB="0"/>
                </a:tc>
                <a:tc>
                  <a:txBody>
                    <a:bodyPr/>
                    <a:lstStyle/>
                    <a:p>
                      <a:pPr algn="l" fontAlgn="t"/>
                      <a:r>
                        <a:rPr lang="en-US" sz="1100" b="0" i="0" u="none" strike="noStrike">
                          <a:solidFill>
                            <a:srgbClr val="000000"/>
                          </a:solidFill>
                          <a:effectLst/>
                          <a:latin typeface="Calibri"/>
                        </a:rPr>
                        <a:t>Availability of information to improve real time decision making and governance models to coordinate the level and amount of data sharing, based on pre-specified agreements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Adaptive tour planning system</a:t>
                      </a:r>
                    </a:p>
                  </a:txBody>
                  <a:tcPr marL="9525" marR="9525" marT="9525" marB="0"/>
                </a:tc>
                <a:tc>
                  <a:txBody>
                    <a:bodyPr/>
                    <a:lstStyle/>
                    <a:p>
                      <a:pPr algn="l" fontAlgn="t"/>
                      <a:r>
                        <a:rPr lang="nl-NL" sz="1100" b="0" i="0" u="none" strike="noStrike">
                          <a:solidFill>
                            <a:srgbClr val="000000"/>
                          </a:solidFill>
                          <a:effectLst/>
                          <a:latin typeface="Calibri"/>
                        </a:rPr>
                        <a:t>Interoperability issues</a:t>
                      </a:r>
                    </a:p>
                  </a:txBody>
                  <a:tcPr marL="9525" marR="9525" marT="9525" marB="0"/>
                </a:tc>
                <a:tc>
                  <a:txBody>
                    <a:bodyPr/>
                    <a:lstStyle/>
                    <a:p>
                      <a:pPr algn="l" fontAlgn="t"/>
                      <a:r>
                        <a:rPr lang="en-US" sz="1100" b="0" i="0" u="none" strike="noStrike">
                          <a:solidFill>
                            <a:srgbClr val="000000"/>
                          </a:solidFill>
                          <a:effectLst/>
                          <a:latin typeface="Calibri"/>
                        </a:rPr>
                        <a:t>Availability of information to improve real time decision making and governance models to coordinate the level and amount of data sharing, based on pre-specified agreements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Adaptive tour planning system</a:t>
                      </a:r>
                    </a:p>
                  </a:txBody>
                  <a:tcPr marL="9525" marR="9525" marT="9525" marB="0"/>
                </a:tc>
                <a:tc>
                  <a:txBody>
                    <a:bodyPr/>
                    <a:lstStyle/>
                    <a:p>
                      <a:pPr algn="l" fontAlgn="t"/>
                      <a:r>
                        <a:rPr lang="nl-NL" sz="1100" b="0" i="0" u="none" strike="noStrike">
                          <a:solidFill>
                            <a:srgbClr val="000000"/>
                          </a:solidFill>
                          <a:effectLst/>
                          <a:latin typeface="Calibri"/>
                        </a:rPr>
                        <a:t>Costs </a:t>
                      </a:r>
                    </a:p>
                  </a:txBody>
                  <a:tcPr marL="9525" marR="9525" marT="9525" marB="0"/>
                </a:tc>
                <a:tc>
                  <a:txBody>
                    <a:bodyPr/>
                    <a:lstStyle/>
                    <a:p>
                      <a:pPr algn="l" fontAlgn="t"/>
                      <a:r>
                        <a:rPr lang="en-US" sz="1100" b="0" i="0" u="none" strike="noStrike">
                          <a:solidFill>
                            <a:srgbClr val="000000"/>
                          </a:solidFill>
                          <a:effectLst/>
                          <a:latin typeface="Calibri"/>
                        </a:rPr>
                        <a:t>High transaction costs, difficulty of coordination and risk of information leakage with central planning</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Adaptive tour planning system</a:t>
                      </a:r>
                    </a:p>
                  </a:txBody>
                  <a:tcPr marL="9525" marR="9525" marT="9525" marB="0"/>
                </a:tc>
                <a:tc>
                  <a:txBody>
                    <a:bodyPr/>
                    <a:lstStyle/>
                    <a:p>
                      <a:pPr algn="l" fontAlgn="t"/>
                      <a:r>
                        <a:rPr lang="nl-NL" sz="1100" b="0" i="0" u="none" strike="noStrike">
                          <a:solidFill>
                            <a:srgbClr val="000000"/>
                          </a:solidFill>
                          <a:effectLst/>
                          <a:latin typeface="Calibri"/>
                        </a:rPr>
                        <a:t>Data sharing</a:t>
                      </a:r>
                    </a:p>
                  </a:txBody>
                  <a:tcPr marL="9525" marR="9525" marT="9525" marB="0"/>
                </a:tc>
                <a:tc>
                  <a:txBody>
                    <a:bodyPr/>
                    <a:lstStyle/>
                    <a:p>
                      <a:pPr algn="l" fontAlgn="t"/>
                      <a:r>
                        <a:rPr lang="nl-NL" sz="1100" b="0" i="0" u="none" strike="noStrike">
                          <a:solidFill>
                            <a:srgbClr val="000000"/>
                          </a:solidFill>
                          <a:effectLst/>
                          <a:latin typeface="Calibri"/>
                        </a:rPr>
                        <a:t>Willingness to share information</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Adaptive tour planning system</a:t>
                      </a:r>
                    </a:p>
                  </a:txBody>
                  <a:tcPr marL="9525" marR="9525" marT="9525" marB="0"/>
                </a:tc>
                <a:tc>
                  <a:txBody>
                    <a:bodyPr/>
                    <a:lstStyle/>
                    <a:p>
                      <a:pPr algn="l" fontAlgn="t"/>
                      <a:r>
                        <a:rPr lang="nl-NL" sz="1100" b="0" i="0" u="none" strike="noStrike">
                          <a:solidFill>
                            <a:srgbClr val="000000"/>
                          </a:solidFill>
                          <a:effectLst/>
                          <a:latin typeface="Calibri"/>
                        </a:rPr>
                        <a:t>Agent-based technology</a:t>
                      </a:r>
                    </a:p>
                  </a:txBody>
                  <a:tcPr marL="9525" marR="9525" marT="9525" marB="0"/>
                </a:tc>
                <a:tc>
                  <a:txBody>
                    <a:bodyPr/>
                    <a:lstStyle/>
                    <a:p>
                      <a:pPr algn="l" fontAlgn="t"/>
                      <a:r>
                        <a:rPr lang="en-US" sz="1100" b="0" i="0" u="none" strike="noStrike">
                          <a:solidFill>
                            <a:srgbClr val="000000"/>
                          </a:solidFill>
                          <a:effectLst/>
                          <a:latin typeface="Calibri"/>
                        </a:rPr>
                        <a:t>Distribution of intelligence to nodes (moving nodes and nodes at fixed locations)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Adaptive tour planning system</a:t>
                      </a:r>
                    </a:p>
                  </a:txBody>
                  <a:tcPr marL="9525" marR="9525" marT="9525" marB="0"/>
                </a:tc>
                <a:tc>
                  <a:txBody>
                    <a:bodyPr/>
                    <a:lstStyle/>
                    <a:p>
                      <a:pPr algn="l" fontAlgn="t"/>
                      <a:r>
                        <a:rPr lang="nl-NL" sz="1100" b="0" i="0" u="none" strike="noStrike">
                          <a:solidFill>
                            <a:srgbClr val="000000"/>
                          </a:solidFill>
                          <a:effectLst/>
                          <a:latin typeface="Calibri"/>
                        </a:rPr>
                        <a:t>Sensors issues</a:t>
                      </a:r>
                    </a:p>
                  </a:txBody>
                  <a:tcPr marL="9525" marR="9525" marT="9525" marB="0"/>
                </a:tc>
                <a:tc>
                  <a:txBody>
                    <a:bodyPr/>
                    <a:lstStyle/>
                    <a:p>
                      <a:pPr algn="l" fontAlgn="t"/>
                      <a:r>
                        <a:rPr lang="en-US" sz="1100" b="0" i="0" u="none" strike="noStrike">
                          <a:solidFill>
                            <a:srgbClr val="000000"/>
                          </a:solidFill>
                          <a:effectLst/>
                          <a:latin typeface="Calibri"/>
                        </a:rPr>
                        <a:t>On board computers (or apps on smart devices) acting as sensors for creating location awareness    </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Self-organizing parcel delivery system</a:t>
                      </a:r>
                    </a:p>
                  </a:txBody>
                  <a:tcPr marL="9525" marR="9525" marT="9525" marB="0"/>
                </a:tc>
                <a:tc>
                  <a:txBody>
                    <a:bodyPr/>
                    <a:lstStyle/>
                    <a:p>
                      <a:pPr algn="l" fontAlgn="t"/>
                      <a:r>
                        <a:rPr lang="en-US" sz="1100" b="0" i="0" u="none" strike="noStrike">
                          <a:solidFill>
                            <a:srgbClr val="000000"/>
                          </a:solidFill>
                          <a:effectLst/>
                          <a:latin typeface="Calibri"/>
                        </a:rPr>
                        <a:t>Sensors and RFID technology costs</a:t>
                      </a:r>
                    </a:p>
                  </a:txBody>
                  <a:tcPr marL="9525" marR="9525" marT="9525" marB="0"/>
                </a:tc>
                <a:tc>
                  <a:txBody>
                    <a:bodyPr/>
                    <a:lstStyle/>
                    <a:p>
                      <a:pPr algn="l" fontAlgn="t"/>
                      <a:r>
                        <a:rPr lang="en-US" sz="1100" b="0" i="0" u="none" strike="noStrike">
                          <a:solidFill>
                            <a:srgbClr val="000000"/>
                          </a:solidFill>
                          <a:effectLst/>
                          <a:latin typeface="Calibri"/>
                        </a:rPr>
                        <a:t>We aim at providing eventually even the smallest parcels with smart sensors in order to store/process  information. Costs  of sensors and RFID technology are still too high. </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Self-organizing parcel delivery system</a:t>
                      </a:r>
                    </a:p>
                  </a:txBody>
                  <a:tcPr marL="9525" marR="9525" marT="9525" marB="0"/>
                </a:tc>
                <a:tc>
                  <a:txBody>
                    <a:bodyPr/>
                    <a:lstStyle/>
                    <a:p>
                      <a:pPr algn="l" fontAlgn="t"/>
                      <a:r>
                        <a:rPr lang="nl-NL" sz="1100" b="0" i="0" u="none" strike="noStrike">
                          <a:solidFill>
                            <a:srgbClr val="000000"/>
                          </a:solidFill>
                          <a:effectLst/>
                          <a:latin typeface="Calibri"/>
                        </a:rPr>
                        <a:t>Scalability of  agent technology</a:t>
                      </a:r>
                    </a:p>
                  </a:txBody>
                  <a:tcPr marL="9525" marR="9525" marT="9525" marB="0"/>
                </a:tc>
                <a:tc>
                  <a:txBody>
                    <a:bodyPr/>
                    <a:lstStyle/>
                    <a:p>
                      <a:pPr algn="l" fontAlgn="t"/>
                      <a:r>
                        <a:rPr lang="en-US" sz="1100" b="0" i="0" u="none" strike="noStrike">
                          <a:solidFill>
                            <a:srgbClr val="000000"/>
                          </a:solidFill>
                          <a:effectLst/>
                          <a:latin typeface="Calibri"/>
                        </a:rPr>
                        <a:t>Agents are necessary in a decentralized architecture to process locally the relevant information coming from RFID tags, and take decisions based on this information. Are agent-based solutions scalable for huge amounts of parcels to be delivered? </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Self-organizing parcel delivery system</a:t>
                      </a:r>
                    </a:p>
                  </a:txBody>
                  <a:tcPr marL="9525" marR="9525" marT="9525" marB="0"/>
                </a:tc>
                <a:tc>
                  <a:txBody>
                    <a:bodyPr/>
                    <a:lstStyle/>
                    <a:p>
                      <a:pPr algn="l" fontAlgn="t"/>
                      <a:r>
                        <a:rPr lang="en-US" sz="1100" b="0" i="0" u="none" strike="noStrike">
                          <a:solidFill>
                            <a:srgbClr val="000000"/>
                          </a:solidFill>
                          <a:effectLst/>
                          <a:latin typeface="Calibri"/>
                        </a:rPr>
                        <a:t>Granularity level of agent-based solutions</a:t>
                      </a:r>
                    </a:p>
                  </a:txBody>
                  <a:tcPr marL="9525" marR="9525" marT="9525" marB="0"/>
                </a:tc>
                <a:tc>
                  <a:txBody>
                    <a:bodyPr/>
                    <a:lstStyle/>
                    <a:p>
                      <a:pPr algn="l" fontAlgn="t"/>
                      <a:r>
                        <a:rPr lang="en-US" sz="1100" b="0" i="0" u="none" strike="noStrike">
                          <a:solidFill>
                            <a:srgbClr val="000000"/>
                          </a:solidFill>
                          <a:effectLst/>
                          <a:latin typeface="Calibri"/>
                        </a:rPr>
                        <a:t>Where the agents should be for optimal and scalable solutions? E.g., (ordered from low to high granularity) parcels, packages, containers, vehicles, hubs, etc.</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Self-organizing parcel delivery system</a:t>
                      </a:r>
                    </a:p>
                  </a:txBody>
                  <a:tcPr marL="9525" marR="9525" marT="9525" marB="0"/>
                </a:tc>
                <a:tc>
                  <a:txBody>
                    <a:bodyPr/>
                    <a:lstStyle/>
                    <a:p>
                      <a:pPr algn="l" fontAlgn="t"/>
                      <a:r>
                        <a:rPr lang="nl-NL" sz="1100" b="0" i="0" u="none" strike="noStrike">
                          <a:solidFill>
                            <a:srgbClr val="000000"/>
                          </a:solidFill>
                          <a:effectLst/>
                          <a:latin typeface="Calibri"/>
                        </a:rPr>
                        <a:t>Reusability of technological solutions</a:t>
                      </a:r>
                    </a:p>
                  </a:txBody>
                  <a:tcPr marL="9525" marR="9525" marT="9525" marB="0"/>
                </a:tc>
                <a:tc>
                  <a:txBody>
                    <a:bodyPr/>
                    <a:lstStyle/>
                    <a:p>
                      <a:pPr algn="l" fontAlgn="t"/>
                      <a:r>
                        <a:rPr lang="en-US" sz="1100" b="0" i="0" u="none" strike="noStrike">
                          <a:solidFill>
                            <a:srgbClr val="000000"/>
                          </a:solidFill>
                          <a:effectLst/>
                          <a:latin typeface="Calibri"/>
                        </a:rPr>
                        <a:t>To what extent can technological solutions, such as sensors and agents,  be reused? E.g., products (no reusability), packages (low reusability), containers (good reusability) , vehicles (high reusability)</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Container capacity management system </a:t>
                      </a:r>
                    </a:p>
                  </a:txBody>
                  <a:tcPr marL="9525" marR="9525" marT="9525" marB="0"/>
                </a:tc>
                <a:tc>
                  <a:txBody>
                    <a:bodyPr/>
                    <a:lstStyle/>
                    <a:p>
                      <a:pPr algn="l" fontAlgn="t"/>
                      <a:r>
                        <a:rPr lang="nl-NL" sz="1100" b="0" i="0" u="none" strike="noStrike">
                          <a:solidFill>
                            <a:srgbClr val="000000"/>
                          </a:solidFill>
                          <a:effectLst/>
                          <a:latin typeface="Calibri"/>
                        </a:rPr>
                        <a:t>Data sharing</a:t>
                      </a:r>
                    </a:p>
                  </a:txBody>
                  <a:tcPr marL="9525" marR="9525" marT="9525" marB="0"/>
                </a:tc>
                <a:tc>
                  <a:txBody>
                    <a:bodyPr/>
                    <a:lstStyle/>
                    <a:p>
                      <a:pPr algn="l" fontAlgn="t"/>
                      <a:r>
                        <a:rPr lang="en-US" sz="1100" b="0" i="0" u="none" strike="noStrike">
                          <a:solidFill>
                            <a:srgbClr val="000000"/>
                          </a:solidFill>
                          <a:effectLst/>
                          <a:latin typeface="Calibri"/>
                        </a:rPr>
                        <a:t>Availability of information to improve real time decision making and willingness to share the information. We can provide IT solutions to improve communication and information sharing using web technologies and so forth, but are stakeholders willing to provide and share this info?</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Container capacity management system </a:t>
                      </a:r>
                    </a:p>
                  </a:txBody>
                  <a:tcPr marL="9525" marR="9525" marT="9525" marB="0"/>
                </a:tc>
                <a:tc>
                  <a:txBody>
                    <a:bodyPr/>
                    <a:lstStyle/>
                    <a:p>
                      <a:pPr algn="l" fontAlgn="t"/>
                      <a:r>
                        <a:rPr lang="nl-NL" sz="1100" b="0" i="0" u="none" strike="noStrike">
                          <a:solidFill>
                            <a:srgbClr val="000000"/>
                          </a:solidFill>
                          <a:effectLst/>
                          <a:latin typeface="Calibri"/>
                        </a:rPr>
                        <a:t>Interoperabiltiy issues</a:t>
                      </a:r>
                    </a:p>
                  </a:txBody>
                  <a:tcPr marL="9525" marR="9525" marT="9525" marB="0"/>
                </a:tc>
                <a:tc>
                  <a:txBody>
                    <a:bodyPr/>
                    <a:lstStyle/>
                    <a:p>
                      <a:pPr algn="l" fontAlgn="t"/>
                      <a:r>
                        <a:rPr lang="en-US" sz="1100" b="0" i="0" u="none" strike="noStrike">
                          <a:solidFill>
                            <a:srgbClr val="000000"/>
                          </a:solidFill>
                          <a:effectLst/>
                          <a:latin typeface="Calibri"/>
                        </a:rPr>
                        <a:t>Availability of inter-operable decentralized/distributed tour planning systems able to effectively coordinate among multiple partners for which it produces a tour planning in order to allow regional logistics providers to collaborate with each other in the execution of logistical services.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Container capacity management system </a:t>
                      </a:r>
                    </a:p>
                  </a:txBody>
                  <a:tcPr marL="9525" marR="9525" marT="9525" marB="0"/>
                </a:tc>
                <a:tc>
                  <a:txBody>
                    <a:bodyPr/>
                    <a:lstStyle/>
                    <a:p>
                      <a:pPr algn="l" fontAlgn="t"/>
                      <a:r>
                        <a:rPr lang="nl-NL" sz="1100" b="0" i="0" u="none" strike="noStrike">
                          <a:solidFill>
                            <a:srgbClr val="000000"/>
                          </a:solidFill>
                          <a:effectLst/>
                          <a:latin typeface="Calibri"/>
                        </a:rPr>
                        <a:t>Costs </a:t>
                      </a:r>
                    </a:p>
                  </a:txBody>
                  <a:tcPr marL="9525" marR="9525" marT="9525" marB="0"/>
                </a:tc>
                <a:tc>
                  <a:txBody>
                    <a:bodyPr/>
                    <a:lstStyle/>
                    <a:p>
                      <a:pPr algn="l" fontAlgn="t"/>
                      <a:r>
                        <a:rPr lang="en-US" sz="1100" b="0" i="0" u="none" strike="noStrike">
                          <a:solidFill>
                            <a:srgbClr val="000000"/>
                          </a:solidFill>
                          <a:effectLst/>
                          <a:latin typeface="Calibri"/>
                        </a:rPr>
                        <a:t>Sensor and RFID costs for containers, communication costs, costs of facilities to construct a network (e.g. GSM, wireless sensor networks with detection mechanisms in inland waterways, satellite) </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Container capacity management system </a:t>
                      </a:r>
                    </a:p>
                  </a:txBody>
                  <a:tcPr marL="9525" marR="9525" marT="9525" marB="0"/>
                </a:tc>
                <a:tc>
                  <a:txBody>
                    <a:bodyPr/>
                    <a:lstStyle/>
                    <a:p>
                      <a:pPr algn="l" fontAlgn="t"/>
                      <a:r>
                        <a:rPr lang="nl-NL" sz="1100" b="0" i="0" u="none" strike="noStrike">
                          <a:solidFill>
                            <a:srgbClr val="000000"/>
                          </a:solidFill>
                          <a:effectLst/>
                          <a:latin typeface="Calibri"/>
                        </a:rPr>
                        <a:t>Decision making complexity</a:t>
                      </a:r>
                    </a:p>
                  </a:txBody>
                  <a:tcPr marL="9525" marR="9525" marT="9525" marB="0"/>
                </a:tc>
                <a:tc>
                  <a:txBody>
                    <a:bodyPr/>
                    <a:lstStyle/>
                    <a:p>
                      <a:pPr algn="l" fontAlgn="t"/>
                      <a:r>
                        <a:rPr lang="en-US" sz="1100" b="0" i="0" u="none" strike="noStrike">
                          <a:solidFill>
                            <a:srgbClr val="000000"/>
                          </a:solidFill>
                          <a:effectLst/>
                          <a:latin typeface="Calibri"/>
                        </a:rPr>
                        <a:t>Only parts of the network are known, how does optimization of these parts affect the total network? Is it only feasible if these parts are loosely coupled, e.g. via vessels or other transport means with fixed schedules?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Container capacity management system </a:t>
                      </a:r>
                    </a:p>
                  </a:txBody>
                  <a:tcPr marL="9525" marR="9525" marT="9525" marB="0"/>
                </a:tc>
                <a:tc>
                  <a:txBody>
                    <a:bodyPr/>
                    <a:lstStyle/>
                    <a:p>
                      <a:pPr algn="l" fontAlgn="t"/>
                      <a:r>
                        <a:rPr lang="nl-NL" sz="1100" b="0" i="0" u="none" strike="noStrike">
                          <a:solidFill>
                            <a:srgbClr val="000000"/>
                          </a:solidFill>
                          <a:effectLst/>
                          <a:latin typeface="Calibri"/>
                        </a:rPr>
                        <a:t>Scalability of  agent technology</a:t>
                      </a:r>
                    </a:p>
                  </a:txBody>
                  <a:tcPr marL="9525" marR="9525" marT="9525" marB="0"/>
                </a:tc>
                <a:tc>
                  <a:txBody>
                    <a:bodyPr/>
                    <a:lstStyle/>
                    <a:p>
                      <a:pPr algn="l" fontAlgn="t"/>
                      <a:r>
                        <a:rPr lang="en-US" sz="1100" b="0" i="0" u="none" strike="noStrike">
                          <a:solidFill>
                            <a:srgbClr val="000000"/>
                          </a:solidFill>
                          <a:effectLst/>
                          <a:latin typeface="Calibri"/>
                        </a:rPr>
                        <a:t>Agents are necessary in a decentralized architecture to process locally the relevant information coming from RFID tags, and take decisions based on this information. Are agent-based solutions scalable for huge amounts of container movements?</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Hybrid freight market</a:t>
                      </a:r>
                    </a:p>
                  </a:txBody>
                  <a:tcPr marL="9525" marR="9525" marT="9525" marB="0"/>
                </a:tc>
                <a:tc>
                  <a:txBody>
                    <a:bodyPr/>
                    <a:lstStyle/>
                    <a:p>
                      <a:pPr algn="l" fontAlgn="t"/>
                      <a:r>
                        <a:rPr lang="nl-NL" sz="1100" b="0" i="0" u="none" strike="noStrike">
                          <a:solidFill>
                            <a:srgbClr val="000000"/>
                          </a:solidFill>
                          <a:effectLst/>
                          <a:latin typeface="Calibri"/>
                        </a:rPr>
                        <a:t>Data sharing</a:t>
                      </a:r>
                    </a:p>
                  </a:txBody>
                  <a:tcPr marL="9525" marR="9525" marT="9525" marB="0"/>
                </a:tc>
                <a:tc>
                  <a:txBody>
                    <a:bodyPr/>
                    <a:lstStyle/>
                    <a:p>
                      <a:pPr algn="l" fontAlgn="t"/>
                      <a:r>
                        <a:rPr lang="en-US" sz="1100" b="0" i="0" u="none" strike="noStrike">
                          <a:solidFill>
                            <a:srgbClr val="000000"/>
                          </a:solidFill>
                          <a:effectLst/>
                          <a:latin typeface="Calibri"/>
                        </a:rPr>
                        <a:t>Unwillingness to  share information about excess capacity</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Hybrid freight market</a:t>
                      </a:r>
                    </a:p>
                  </a:txBody>
                  <a:tcPr marL="9525" marR="9525" marT="9525" marB="0"/>
                </a:tc>
                <a:tc>
                  <a:txBody>
                    <a:bodyPr/>
                    <a:lstStyle/>
                    <a:p>
                      <a:pPr algn="l" fontAlgn="t"/>
                      <a:r>
                        <a:rPr lang="nl-NL" sz="1100" b="0" i="0" u="none" strike="noStrike">
                          <a:solidFill>
                            <a:srgbClr val="000000"/>
                          </a:solidFill>
                          <a:effectLst/>
                          <a:latin typeface="Calibri"/>
                        </a:rPr>
                        <a:t>Lacking  information</a:t>
                      </a:r>
                    </a:p>
                  </a:txBody>
                  <a:tcPr marL="9525" marR="9525" marT="9525" marB="0"/>
                </a:tc>
                <a:tc>
                  <a:txBody>
                    <a:bodyPr/>
                    <a:lstStyle/>
                    <a:p>
                      <a:pPr algn="l" fontAlgn="t"/>
                      <a:r>
                        <a:rPr lang="en-US" sz="1100" b="0" i="0" u="none" strike="noStrike">
                          <a:solidFill>
                            <a:srgbClr val="000000"/>
                          </a:solidFill>
                          <a:effectLst/>
                          <a:latin typeface="Calibri"/>
                        </a:rPr>
                        <a:t>Overview of available capacity in market is lacking</a:t>
                      </a:r>
                    </a:p>
                  </a:txBody>
                  <a:tcPr marL="9525" marR="9525" marT="9525" marB="0"/>
                </a:tc>
              </a:tr>
              <a:tr h="370840">
                <a:tc>
                  <a:txBody>
                    <a:bodyPr/>
                    <a:lstStyle/>
                    <a:p>
                      <a:pPr algn="l" fontAlgn="t"/>
                      <a:r>
                        <a:rPr lang="nl-NL" sz="1100" b="0" i="0" u="none" strike="noStrike">
                          <a:solidFill>
                            <a:srgbClr val="000000"/>
                          </a:solidFill>
                          <a:effectLst/>
                          <a:latin typeface="Calibri"/>
                        </a:rPr>
                        <a:t>logistics</a:t>
                      </a:r>
                    </a:p>
                  </a:txBody>
                  <a:tcPr marL="9525" marR="9525" marT="9525" marB="0"/>
                </a:tc>
                <a:tc>
                  <a:txBody>
                    <a:bodyPr/>
                    <a:lstStyle/>
                    <a:p>
                      <a:pPr algn="l" fontAlgn="t"/>
                      <a:r>
                        <a:rPr lang="nl-NL" sz="1100" b="0" i="0" u="none" strike="noStrike">
                          <a:solidFill>
                            <a:srgbClr val="000000"/>
                          </a:solidFill>
                          <a:effectLst/>
                          <a:latin typeface="Calibri"/>
                        </a:rPr>
                        <a:t>Hybrid freight market</a:t>
                      </a:r>
                    </a:p>
                  </a:txBody>
                  <a:tcPr marL="9525" marR="9525" marT="9525" marB="0"/>
                </a:tc>
                <a:tc>
                  <a:txBody>
                    <a:bodyPr/>
                    <a:lstStyle/>
                    <a:p>
                      <a:pPr algn="l" fontAlgn="t"/>
                      <a:r>
                        <a:rPr lang="nl-NL" sz="1100" b="0" i="0" u="none" strike="noStrike">
                          <a:solidFill>
                            <a:srgbClr val="000000"/>
                          </a:solidFill>
                          <a:effectLst/>
                          <a:latin typeface="Calibri"/>
                        </a:rPr>
                        <a:t>Interoperability issuses</a:t>
                      </a:r>
                    </a:p>
                  </a:txBody>
                  <a:tcPr marL="9525" marR="9525" marT="9525" marB="0"/>
                </a:tc>
                <a:tc>
                  <a:txBody>
                    <a:bodyPr/>
                    <a:lstStyle/>
                    <a:p>
                      <a:pPr algn="l" fontAlgn="t"/>
                      <a:r>
                        <a:rPr lang="en-US" sz="1100" b="0" i="0" u="none" strike="noStrike" dirty="0">
                          <a:solidFill>
                            <a:srgbClr val="000000"/>
                          </a:solidFill>
                          <a:effectLst/>
                          <a:latin typeface="Calibri"/>
                        </a:rPr>
                        <a:t>Lack of interoperability and general ‘digitalization’ among IT solutions of regional providers/collective</a:t>
                      </a:r>
                    </a:p>
                  </a:txBody>
                  <a:tcPr marL="9525" marR="9525" marT="9525" marB="0"/>
                </a:tc>
              </a:tr>
            </a:tbl>
          </a:graphicData>
        </a:graphic>
      </p:graphicFrame>
    </p:spTree>
    <p:extLst>
      <p:ext uri="{BB962C8B-B14F-4D97-AF65-F5344CB8AC3E}">
        <p14:creationId xmlns:p14="http://schemas.microsoft.com/office/powerpoint/2010/main" val="263876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5111977" cy="359073"/>
          </a:xfrm>
        </p:spPr>
        <p:txBody>
          <a:bodyPr wrap="none">
            <a:spAutoFit/>
          </a:bodyPr>
          <a:lstStyle/>
          <a:p>
            <a:r>
              <a:rPr lang="en-GB" dirty="0" smtClean="0"/>
              <a:t>Results: </a:t>
            </a:r>
            <a:r>
              <a:rPr lang="en-GB" dirty="0" smtClean="0">
                <a:solidFill>
                  <a:srgbClr val="FF9933"/>
                </a:solidFill>
              </a:rPr>
              <a:t>TNO state of the SOAS art</a:t>
            </a:r>
            <a:endParaRPr lang="en-GB" dirty="0">
              <a:solidFill>
                <a:srgbClr val="FF9933"/>
              </a:solidFill>
            </a:endParaRPr>
          </a:p>
        </p:txBody>
      </p:sp>
      <p:sp>
        <p:nvSpPr>
          <p:cNvPr id="5" name="Slide Number Placeholder 4"/>
          <p:cNvSpPr>
            <a:spLocks noGrp="1"/>
          </p:cNvSpPr>
          <p:nvPr>
            <p:ph type="sldNum" sz="quarter" idx="12"/>
          </p:nvPr>
        </p:nvSpPr>
        <p:spPr/>
        <p:txBody>
          <a:bodyPr/>
          <a:lstStyle/>
          <a:p>
            <a:fld id="{52236286-4DC8-46DE-9269-8F728FBC0641}" type="slidenum">
              <a:rPr lang="en-GB" smtClean="0"/>
              <a:t>9</a:t>
            </a:fld>
            <a:endParaRPr lang="en-GB" dirty="0"/>
          </a:p>
        </p:txBody>
      </p:sp>
      <p:sp>
        <p:nvSpPr>
          <p:cNvPr id="3" name="Content Placeholder 2"/>
          <p:cNvSpPr>
            <a:spLocks noGrp="1"/>
          </p:cNvSpPr>
          <p:nvPr>
            <p:ph idx="1"/>
          </p:nvPr>
        </p:nvSpPr>
        <p:spPr>
          <a:xfrm>
            <a:off x="467544" y="1556792"/>
            <a:ext cx="6840760" cy="4985980"/>
          </a:xfrm>
        </p:spPr>
        <p:txBody>
          <a:bodyPr wrap="square">
            <a:spAutoFit/>
          </a:bodyPr>
          <a:lstStyle/>
          <a:p>
            <a:pPr marL="0" indent="0">
              <a:lnSpc>
                <a:spcPct val="150000"/>
              </a:lnSpc>
              <a:buNone/>
            </a:pPr>
            <a:r>
              <a:rPr lang="en-GB" dirty="0" smtClean="0"/>
              <a:t>SOAS principles are applied, but….</a:t>
            </a:r>
          </a:p>
          <a:p>
            <a:pPr>
              <a:lnSpc>
                <a:spcPct val="150000"/>
              </a:lnSpc>
              <a:buFont typeface="Arial" pitchFamily="34" charset="0"/>
              <a:buChar char="•"/>
            </a:pPr>
            <a:r>
              <a:rPr lang="en-GB" dirty="0" smtClean="0"/>
              <a:t>Disjoint researcher networks</a:t>
            </a:r>
          </a:p>
          <a:p>
            <a:pPr>
              <a:lnSpc>
                <a:spcPct val="150000"/>
              </a:lnSpc>
              <a:buFont typeface="Arial" pitchFamily="34" charset="0"/>
              <a:buChar char="•"/>
            </a:pPr>
            <a:r>
              <a:rPr lang="en-GB" dirty="0" smtClean="0"/>
              <a:t>Disjoint stakeholder networks</a:t>
            </a:r>
          </a:p>
          <a:p>
            <a:pPr>
              <a:lnSpc>
                <a:spcPct val="150000"/>
              </a:lnSpc>
              <a:buFont typeface="Arial" pitchFamily="34" charset="0"/>
              <a:buChar char="•"/>
            </a:pPr>
            <a:r>
              <a:rPr lang="en-GB" dirty="0" smtClean="0"/>
              <a:t>Disjoint knowledge networks</a:t>
            </a:r>
          </a:p>
          <a:p>
            <a:pPr marL="0" indent="0">
              <a:lnSpc>
                <a:spcPct val="150000"/>
              </a:lnSpc>
              <a:buNone/>
            </a:pPr>
            <a:r>
              <a:rPr lang="en-GB" dirty="0" smtClean="0"/>
              <a:t>Technology is available but…not used to its fullest potential</a:t>
            </a:r>
          </a:p>
          <a:p>
            <a:pPr marL="0" indent="0">
              <a:lnSpc>
                <a:spcPct val="150000"/>
              </a:lnSpc>
              <a:buNone/>
            </a:pPr>
            <a:r>
              <a:rPr lang="en-GB" dirty="0" smtClean="0"/>
              <a:t>Domain knowledge is high, particularly when combined (in comparison to others)</a:t>
            </a:r>
          </a:p>
          <a:p>
            <a:pPr marL="0" indent="0">
              <a:lnSpc>
                <a:spcPct val="150000"/>
              </a:lnSpc>
              <a:buNone/>
            </a:pPr>
            <a:r>
              <a:rPr lang="en-GB" dirty="0" smtClean="0"/>
              <a:t>Multitude of disciplines in one system (TNO</a:t>
            </a:r>
            <a:r>
              <a:rPr lang="en-GB" dirty="0" smtClean="0"/>
              <a:t>)</a:t>
            </a:r>
          </a:p>
          <a:p>
            <a:pPr marL="0" indent="0">
              <a:lnSpc>
                <a:spcPct val="150000"/>
              </a:lnSpc>
              <a:buNone/>
            </a:pPr>
            <a:r>
              <a:rPr lang="en-GB" dirty="0" smtClean="0"/>
              <a:t>Multitude of technologies in one system (TNO)</a:t>
            </a:r>
            <a:endParaRPr lang="en-GB" dirty="0" smtClean="0"/>
          </a:p>
          <a:p>
            <a:pPr marL="0" indent="0">
              <a:lnSpc>
                <a:spcPct val="150000"/>
              </a:lnSpc>
              <a:buNone/>
            </a:pPr>
            <a:r>
              <a:rPr lang="en-GB" dirty="0" smtClean="0"/>
              <a:t>Transfer of insights across disciplines limited</a:t>
            </a:r>
          </a:p>
          <a:p>
            <a:pPr marL="0" indent="0">
              <a:lnSpc>
                <a:spcPct val="150000"/>
              </a:lnSpc>
              <a:buNone/>
            </a:pPr>
            <a:r>
              <a:rPr lang="en-GB" dirty="0" smtClean="0"/>
              <a:t>Complexity is too often reduced to linearity</a:t>
            </a:r>
          </a:p>
          <a:p>
            <a:pPr marL="0" indent="0">
              <a:lnSpc>
                <a:spcPct val="150000"/>
              </a:lnSpc>
              <a:buNone/>
            </a:pPr>
            <a:r>
              <a:rPr lang="en-GB" dirty="0" smtClean="0"/>
              <a:t>….</a:t>
            </a:r>
          </a:p>
        </p:txBody>
      </p:sp>
      <p:sp>
        <p:nvSpPr>
          <p:cNvPr id="6" name="Footer Placeholder 5"/>
          <p:cNvSpPr>
            <a:spLocks noGrp="1"/>
          </p:cNvSpPr>
          <p:nvPr>
            <p:ph type="ftr" sz="quarter" idx="11"/>
          </p:nvPr>
        </p:nvSpPr>
        <p:spPr>
          <a:xfrm>
            <a:off x="4816800" y="370800"/>
            <a:ext cx="2275480" cy="321896"/>
          </a:xfrm>
        </p:spPr>
        <p:txBody>
          <a:bodyPr/>
          <a:lstStyle/>
          <a:p>
            <a:r>
              <a:rPr lang="en-GB" dirty="0"/>
              <a:t>Tony van </a:t>
            </a:r>
            <a:r>
              <a:rPr lang="en-GB" dirty="0" err="1"/>
              <a:t>Vliet</a:t>
            </a:r>
            <a:r>
              <a:rPr lang="en-GB" dirty="0"/>
              <a:t>
Self Organizing &amp; Autonomous Systems</a:t>
            </a:r>
          </a:p>
        </p:txBody>
      </p:sp>
    </p:spTree>
    <p:extLst>
      <p:ext uri="{BB962C8B-B14F-4D97-AF65-F5344CB8AC3E}">
        <p14:creationId xmlns:p14="http://schemas.microsoft.com/office/powerpoint/2010/main" val="125092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TNO tekstdia -">
  <a:themeElements>
    <a:clrScheme name="TNO">
      <a:dk1>
        <a:sysClr val="windowText" lastClr="000000"/>
      </a:dk1>
      <a:lt1>
        <a:sysClr val="window" lastClr="FFFFFF"/>
      </a:lt1>
      <a:dk2>
        <a:srgbClr val="649EC9"/>
      </a:dk2>
      <a:lt2>
        <a:srgbClr val="9C9C9E"/>
      </a:lt2>
      <a:accent1>
        <a:srgbClr val="ED8000"/>
      </a:accent1>
      <a:accent2>
        <a:srgbClr val="CB1325"/>
      </a:accent2>
      <a:accent3>
        <a:srgbClr val="FFCB00"/>
      </a:accent3>
      <a:accent4>
        <a:srgbClr val="649EC9"/>
      </a:accent4>
      <a:accent5>
        <a:srgbClr val="D6277A"/>
      </a:accent5>
      <a:accent6>
        <a:srgbClr val="93A800"/>
      </a:accent6>
      <a:hlink>
        <a:srgbClr val="9C9C9E"/>
      </a:hlink>
      <a:folHlink>
        <a:srgbClr val="5D5C60"/>
      </a:folHlink>
    </a:clrScheme>
    <a:fontScheme name="TN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2679</Words>
  <Application>Microsoft Office PowerPoint</Application>
  <PresentationFormat>On-screen Show (4:3)</PresentationFormat>
  <Paragraphs>374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Basis TNO tekstdia -</vt:lpstr>
      <vt:lpstr>SOAS: Self Organizing &amp; Autonomous Systems</vt:lpstr>
      <vt:lpstr>SOAS</vt:lpstr>
      <vt:lpstr>Overview</vt:lpstr>
      <vt:lpstr>Issue: Research Agenda</vt:lpstr>
      <vt:lpstr>Approach: Iterative</vt:lpstr>
      <vt:lpstr>Results: no holy grail</vt:lpstr>
      <vt:lpstr>Results: Business Opportunities</vt:lpstr>
      <vt:lpstr>Results: Business Opportunities from RoadMaps (note, the table can be seen in full, but not in the ppt presentation mode)</vt:lpstr>
      <vt:lpstr>Results: TNO state of the SOAS art</vt:lpstr>
      <vt:lpstr>Results: SOAS like projects @TNO (SAP data week 1-22)</vt:lpstr>
      <vt:lpstr>Results: SOAS issues and their Stakeholders</vt:lpstr>
      <vt:lpstr>Results: Connecting Stakeholder networks and Researcher networks  through SOAS</vt:lpstr>
      <vt:lpstr>Results: Validation SOAS approach with ‘SOAS’ scientists</vt:lpstr>
      <vt:lpstr>Consequences: of SOAS for TNO</vt:lpstr>
      <vt:lpstr>SOAS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Organizing &amp; Autonomous S</dc:title>
  <dc:subject>multiple paths</dc:subject>
  <dc:creator/>
  <cp:lastModifiedBy/>
  <cp:revision>1</cp:revision>
  <dcterms:created xsi:type="dcterms:W3CDTF">2010-12-16T09:20:55Z</dcterms:created>
  <dcterms:modified xsi:type="dcterms:W3CDTF">2012-06-28T08:47:42Z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Date">
    <vt:lpwstr>28-6-2012 9:37:40</vt:lpwstr>
  </property>
  <property fmtid="{D5CDD505-2E9C-101B-9397-08002B2CF9AE}" pid="3" name="Title">
    <vt:lpwstr>Self Organizing &amp; Autonomous S</vt:lpwstr>
  </property>
  <property fmtid="{D5CDD505-2E9C-101B-9397-08002B2CF9AE}" pid="4" name="SubTitle">
    <vt:lpwstr>multiple paths</vt:lpwstr>
  </property>
  <property fmtid="{D5CDD505-2E9C-101B-9397-08002B2CF9AE}" pid="5" name="Author">
    <vt:lpwstr>Tony van Vliet</vt:lpwstr>
  </property>
  <property fmtid="{D5CDD505-2E9C-101B-9397-08002B2CF9AE}" pid="6" name="ShowPages">
    <vt:lpwstr>True</vt:lpwstr>
  </property>
  <property fmtid="{D5CDD505-2E9C-101B-9397-08002B2CF9AE}" pid="7" name="ShowDate">
    <vt:lpwstr>False</vt:lpwstr>
  </property>
  <property fmtid="{D5CDD505-2E9C-101B-9397-08002B2CF9AE}" pid="8" name="SelectedPhoto">
    <vt:lpwstr>TNO_THEMA'sBasic.jpg</vt:lpwstr>
  </property>
  <property fmtid="{D5CDD505-2E9C-101B-9397-08002B2CF9AE}" pid="9" name="DateText">
    <vt:lpwstr>June 12, 2012</vt:lpwstr>
  </property>
  <property fmtid="{D5CDD505-2E9C-101B-9397-08002B2CF9AE}" pid="10" name="Color">
    <vt:lpwstr>True</vt:lpwstr>
  </property>
  <property fmtid="{D5CDD505-2E9C-101B-9397-08002B2CF9AE}" pid="11" name="Grammar">
    <vt:lpwstr>0</vt:lpwstr>
  </property>
  <property fmtid="{D5CDD505-2E9C-101B-9397-08002B2CF9AE}" pid="12" name="FavoriteLink1Image">
    <vt:lpwstr>fabriek 1.jpg</vt:lpwstr>
  </property>
  <property fmtid="{D5CDD505-2E9C-101B-9397-08002B2CF9AE}" pid="13" name="FavoriteLink2Image">
    <vt:lpwstr>Nederland.jpg</vt:lpwstr>
  </property>
  <property fmtid="{D5CDD505-2E9C-101B-9397-08002B2CF9AE}" pid="14" name="FavoriteLink1Index">
    <vt:lpwstr>1</vt:lpwstr>
  </property>
  <property fmtid="{D5CDD505-2E9C-101B-9397-08002B2CF9AE}" pid="15" name="FavoriteLink2Index">
    <vt:lpwstr>1</vt:lpwstr>
  </property>
  <property fmtid="{D5CDD505-2E9C-101B-9397-08002B2CF9AE}" pid="16" name="CreationDate">
    <vt:lpwstr>12-6-2012 9:54:58</vt:lpwstr>
  </property>
  <property fmtid="{D5CDD505-2E9C-101B-9397-08002B2CF9AE}" pid="17" name="CreationBy">
    <vt:lpwstr>vlietajv</vt:lpwstr>
  </property>
</Properties>
</file>