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9"/>
  </p:handoutMasterIdLst>
  <p:sldIdLst>
    <p:sldId id="260" r:id="rId2"/>
    <p:sldId id="259" r:id="rId3"/>
    <p:sldId id="261" r:id="rId4"/>
    <p:sldId id="262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33FF"/>
    <a:srgbClr val="E8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8CEE-B9D9-4439-976D-8FD59F3AF97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5371B-E5A6-4BE6-8A37-38602E1A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Student Persistence</a:t>
            </a:r>
          </a:p>
          <a:p>
            <a:endParaRPr lang="en-US" dirty="0"/>
          </a:p>
          <a:p>
            <a:r>
              <a:rPr lang="en-US" b="1" dirty="0" err="1" smtClean="0"/>
              <a:t>Interactionist</a:t>
            </a:r>
            <a:r>
              <a:rPr lang="en-US" b="1" dirty="0" smtClean="0"/>
              <a:t> Theory - Tinto </a:t>
            </a:r>
            <a:r>
              <a:rPr lang="en-US" sz="1600" b="1" dirty="0" smtClean="0"/>
              <a:t>(1975, 1987, 1993)</a:t>
            </a:r>
          </a:p>
          <a:p>
            <a:pPr lvl="1"/>
            <a:r>
              <a:rPr lang="en-US" dirty="0" smtClean="0"/>
              <a:t>Social and Academic integration</a:t>
            </a: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b="1" dirty="0"/>
              <a:t>Student Involvement </a:t>
            </a:r>
            <a:r>
              <a:rPr lang="en-US" b="1" dirty="0" smtClean="0"/>
              <a:t> - </a:t>
            </a:r>
            <a:r>
              <a:rPr lang="en-US" b="1" dirty="0" err="1" smtClean="0"/>
              <a:t>Astin</a:t>
            </a:r>
            <a:r>
              <a:rPr lang="en-US" b="1" dirty="0" smtClean="0"/>
              <a:t> </a:t>
            </a:r>
            <a:r>
              <a:rPr lang="en-US" sz="1600" b="1" dirty="0" smtClean="0"/>
              <a:t>(1993)</a:t>
            </a:r>
            <a:endParaRPr lang="en-US" b="1" dirty="0" smtClean="0"/>
          </a:p>
          <a:p>
            <a:pPr lvl="1"/>
            <a:r>
              <a:rPr lang="en-US" dirty="0" smtClean="0"/>
              <a:t>Academics, </a:t>
            </a:r>
          </a:p>
          <a:p>
            <a:pPr lvl="1"/>
            <a:r>
              <a:rPr lang="en-US" dirty="0" smtClean="0"/>
              <a:t>relationships with faculty, and</a:t>
            </a:r>
          </a:p>
          <a:p>
            <a:pPr lvl="1"/>
            <a:r>
              <a:rPr lang="en-US" dirty="0" smtClean="0"/>
              <a:t>Interactions with student peer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lvl="1" indent="0">
              <a:buSzPct val="80000"/>
              <a:buNone/>
            </a:pPr>
            <a:endParaRPr lang="en-US" sz="1200" dirty="0"/>
          </a:p>
          <a:p>
            <a:pPr marL="320040" lvl="1" indent="0">
              <a:buNone/>
            </a:pPr>
            <a:r>
              <a:rPr lang="en-US" b="1" dirty="0" smtClean="0"/>
              <a:t>Academic achievement, Persistence, and Satisfaction is:</a:t>
            </a:r>
          </a:p>
          <a:p>
            <a:pPr marL="347472" lvl="1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Correlated to time and energy students apply to learning and engagement</a:t>
            </a:r>
            <a:endParaRPr lang="en-US" sz="1000" dirty="0" smtClean="0"/>
          </a:p>
          <a:p>
            <a:pPr marL="283464" lvl="1" indent="0">
              <a:buNone/>
            </a:pPr>
            <a:r>
              <a:rPr lang="en-US" sz="1200" dirty="0"/>
              <a:t>					</a:t>
            </a:r>
            <a:r>
              <a:rPr lang="en-US" sz="1800" dirty="0" err="1" smtClean="0"/>
              <a:t>Pacarella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err="1"/>
              <a:t>Terenzini</a:t>
            </a:r>
            <a:r>
              <a:rPr lang="en-US" sz="1800" dirty="0"/>
              <a:t> (1991)</a:t>
            </a:r>
          </a:p>
          <a:p>
            <a:pPr marL="283464" lvl="1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801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500" dirty="0" smtClean="0"/>
              <a:t>Varied Pathways to Persistence (Tinto, 1993)</a:t>
            </a:r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dirty="0" smtClean="0"/>
              <a:t>Diverse student populations </a:t>
            </a:r>
            <a:r>
              <a:rPr lang="en-US" sz="1600" dirty="0" smtClean="0"/>
              <a:t>(Tinto, 1993)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Traditional students find making friends most threatening 						             	</a:t>
            </a:r>
            <a:r>
              <a:rPr lang="en-US" sz="1600" dirty="0" smtClean="0"/>
              <a:t>(</a:t>
            </a:r>
            <a:r>
              <a:rPr lang="en-US" sz="1600" dirty="0" err="1" smtClean="0"/>
              <a:t>Terenzini</a:t>
            </a:r>
            <a:r>
              <a:rPr lang="en-US" sz="1600" dirty="0" smtClean="0"/>
              <a:t>, 1994)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Non-traditional students tend to delay involvement until secured in academics</a:t>
            </a:r>
            <a:r>
              <a:rPr lang="en-US" sz="1600" dirty="0" smtClean="0"/>
              <a:t> 					(</a:t>
            </a:r>
            <a:r>
              <a:rPr lang="en-US" sz="1600" dirty="0" err="1"/>
              <a:t>Terenzini</a:t>
            </a:r>
            <a:r>
              <a:rPr lang="en-US" sz="1600" dirty="0"/>
              <a:t>, 1994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Non-traditional students were motivated by validation from internal or external sources</a:t>
            </a:r>
            <a:r>
              <a:rPr lang="en-US" dirty="0"/>
              <a:t> </a:t>
            </a:r>
            <a:r>
              <a:rPr lang="en-US" sz="1400" dirty="0" smtClean="0"/>
              <a:t>				(</a:t>
            </a:r>
            <a:r>
              <a:rPr lang="en-US" sz="1400" dirty="0" err="1" smtClean="0"/>
              <a:t>Rendon</a:t>
            </a:r>
            <a:r>
              <a:rPr lang="en-US" sz="1400" dirty="0" smtClean="0"/>
              <a:t>, 1994</a:t>
            </a:r>
            <a:r>
              <a:rPr lang="en-US" sz="1400" dirty="0"/>
              <a:t>) </a:t>
            </a:r>
            <a:endParaRPr lang="en-US" sz="14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452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4000" b="1" dirty="0" smtClean="0"/>
              <a:t>Varied </a:t>
            </a:r>
            <a:r>
              <a:rPr lang="en-US" sz="4000" b="1" dirty="0"/>
              <a:t>Pathways to Persistence</a:t>
            </a:r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dirty="0" smtClean="0"/>
              <a:t>“The overall level of student satisfaction </a:t>
            </a:r>
          </a:p>
          <a:p>
            <a:pPr marL="0" indent="0" algn="ctr">
              <a:buNone/>
            </a:pPr>
            <a:r>
              <a:rPr lang="en-US" sz="4000" dirty="0" smtClean="0"/>
              <a:t>. . . And adjustment differed significantly </a:t>
            </a:r>
          </a:p>
          <a:p>
            <a:pPr marL="0" indent="0" algn="ctr">
              <a:buNone/>
            </a:pPr>
            <a:r>
              <a:rPr lang="en-US" sz="4000" dirty="0" smtClean="0"/>
              <a:t>by race/ethnicity” (</a:t>
            </a:r>
            <a:r>
              <a:rPr lang="en-US" sz="4000" dirty="0" err="1" smtClean="0"/>
              <a:t>Laanan</a:t>
            </a:r>
            <a:r>
              <a:rPr lang="en-US" sz="4000" dirty="0" smtClean="0"/>
              <a:t>, 1996, 1998)</a:t>
            </a:r>
          </a:p>
        </p:txBody>
      </p:sp>
    </p:spTree>
    <p:extLst>
      <p:ext uri="{BB962C8B-B14F-4D97-AF65-F5344CB8AC3E}">
        <p14:creationId xmlns:p14="http://schemas.microsoft.com/office/powerpoint/2010/main" val="41482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183880" cy="4575048"/>
          </a:xfrm>
        </p:spPr>
        <p:txBody>
          <a:bodyPr>
            <a:normAutofit/>
          </a:bodyPr>
          <a:lstStyle/>
          <a:p>
            <a:r>
              <a:rPr lang="en-US" dirty="0" smtClean="0"/>
              <a:t>Tinto </a:t>
            </a:r>
            <a:r>
              <a:rPr lang="en-US" sz="1600" dirty="0" smtClean="0"/>
              <a:t>(1993)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sz="3200" dirty="0" smtClean="0"/>
              <a:t>Different institutional rates of departure</a:t>
            </a:r>
          </a:p>
          <a:p>
            <a:pPr marL="347472" lvl="1" indent="0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Structure of institutional academics and social systems</a:t>
            </a:r>
          </a:p>
          <a:p>
            <a:pPr marL="603504" lvl="2" indent="0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Individual students are responsible for departure</a:t>
            </a:r>
          </a:p>
        </p:txBody>
      </p:sp>
    </p:spTree>
    <p:extLst>
      <p:ext uri="{BB962C8B-B14F-4D97-AF65-F5344CB8AC3E}">
        <p14:creationId xmlns:p14="http://schemas.microsoft.com/office/powerpoint/2010/main" val="6683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	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Rendon</a:t>
            </a:r>
            <a:r>
              <a:rPr lang="en-US" dirty="0" smtClean="0"/>
              <a:t>, </a:t>
            </a:r>
            <a:r>
              <a:rPr lang="en-US" dirty="0" err="1" smtClean="0"/>
              <a:t>Jalomo</a:t>
            </a:r>
            <a:r>
              <a:rPr lang="en-US" dirty="0" smtClean="0"/>
              <a:t>, and Nora (2011)</a:t>
            </a:r>
          </a:p>
          <a:p>
            <a:endParaRPr lang="en-US" dirty="0"/>
          </a:p>
          <a:p>
            <a:r>
              <a:rPr lang="en-US" dirty="0" smtClean="0"/>
              <a:t>Practitioners have focused on offering programs to get more students involved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Instead of 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On what motivates students to get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886"/>
            <a:ext cx="6324600" cy="684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0"/>
            <a:ext cx="3048000" cy="68634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Most desirable student learning outcomes: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Student perceptions of the learning climate are positive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Students’ basic psychological needs are met by the learning institution</a:t>
            </a:r>
          </a:p>
          <a:p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When students use more self determined form of motivation.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dirty="0" smtClean="0"/>
              <a:t>	</a:t>
            </a:r>
            <a:r>
              <a:rPr lang="en-US" sz="1100" dirty="0" smtClean="0"/>
              <a:t>(Copland &amp; Levesque-Bristol, 2011)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5910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285</TotalTime>
  <Words>194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 Literature Review</vt:lpstr>
      <vt:lpstr> Literature Review</vt:lpstr>
      <vt:lpstr> Literature Review</vt:lpstr>
      <vt:lpstr> Literature Review</vt:lpstr>
      <vt:lpstr> Literature Review</vt:lpstr>
      <vt:lpstr> Literature Review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Research Design A fresh look at new and traditional educational issues</dc:title>
  <dc:creator>jofitch</dc:creator>
  <cp:lastModifiedBy>jofitch</cp:lastModifiedBy>
  <cp:revision>28</cp:revision>
  <dcterms:created xsi:type="dcterms:W3CDTF">2012-11-30T01:10:40Z</dcterms:created>
  <dcterms:modified xsi:type="dcterms:W3CDTF">2012-12-02T02:56:00Z</dcterms:modified>
</cp:coreProperties>
</file>