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430F274-E020-44F2-859E-99057ECA75E8}" type="datetimeFigureOut">
              <a:rPr lang="es-ES" smtClean="0"/>
              <a:t>05/09/2013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E9700C5-0B6A-4704-A77D-964E034EF4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F274-E020-44F2-859E-99057ECA75E8}" type="datetimeFigureOut">
              <a:rPr lang="es-ES" smtClean="0"/>
              <a:t>05/09/2013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00C5-0B6A-4704-A77D-964E034EF4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F274-E020-44F2-859E-99057ECA75E8}" type="datetimeFigureOut">
              <a:rPr lang="es-ES" smtClean="0"/>
              <a:t>05/09/2013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00C5-0B6A-4704-A77D-964E034EF4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430F274-E020-44F2-859E-99057ECA75E8}" type="datetimeFigureOut">
              <a:rPr lang="es-ES" smtClean="0"/>
              <a:t>05/09/2013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00C5-0B6A-4704-A77D-964E034EF4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430F274-E020-44F2-859E-99057ECA75E8}" type="datetimeFigureOut">
              <a:rPr lang="es-ES" smtClean="0"/>
              <a:t>05/09/2013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E9700C5-0B6A-4704-A77D-964E034EF4DA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430F274-E020-44F2-859E-99057ECA75E8}" type="datetimeFigureOut">
              <a:rPr lang="es-ES" smtClean="0"/>
              <a:t>05/09/2013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E9700C5-0B6A-4704-A77D-964E034EF4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430F274-E020-44F2-859E-99057ECA75E8}" type="datetimeFigureOut">
              <a:rPr lang="es-ES" smtClean="0"/>
              <a:t>05/09/2013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E9700C5-0B6A-4704-A77D-964E034EF4D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F274-E020-44F2-859E-99057ECA75E8}" type="datetimeFigureOut">
              <a:rPr lang="es-ES" smtClean="0"/>
              <a:t>05/09/2013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700C5-0B6A-4704-A77D-964E034EF4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430F274-E020-44F2-859E-99057ECA75E8}" type="datetimeFigureOut">
              <a:rPr lang="es-ES" smtClean="0"/>
              <a:t>05/09/2013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E9700C5-0B6A-4704-A77D-964E034EF4D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430F274-E020-44F2-859E-99057ECA75E8}" type="datetimeFigureOut">
              <a:rPr lang="es-ES" smtClean="0"/>
              <a:t>05/09/2013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E9700C5-0B6A-4704-A77D-964E034EF4D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430F274-E020-44F2-859E-99057ECA75E8}" type="datetimeFigureOut">
              <a:rPr lang="es-ES" smtClean="0"/>
              <a:t>05/09/2013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E9700C5-0B6A-4704-A77D-964E034EF4D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430F274-E020-44F2-859E-99057ECA75E8}" type="datetimeFigureOut">
              <a:rPr lang="es-ES" smtClean="0"/>
              <a:t>05/09/2013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E9700C5-0B6A-4704-A77D-964E034EF4DA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POP ART  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pic>
        <p:nvPicPr>
          <p:cNvPr id="5" name="4 Imagen" descr="E4AD1274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357298"/>
            <a:ext cx="6647607" cy="507209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89870"/>
          </a:xfrm>
        </p:spPr>
        <p:txBody>
          <a:bodyPr/>
          <a:lstStyle/>
          <a:p>
            <a:r>
              <a:rPr lang="es-ES" dirty="0" smtClean="0"/>
              <a:t>Características 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5500726"/>
          </a:xfrm>
        </p:spPr>
        <p:txBody>
          <a:bodyPr>
            <a:normAutofit fontScale="25000" lnSpcReduction="20000"/>
          </a:bodyPr>
          <a:lstStyle/>
          <a:p>
            <a:r>
              <a:rPr lang="es-ES" sz="5600" dirty="0" smtClean="0"/>
              <a:t>  </a:t>
            </a:r>
            <a:r>
              <a:rPr lang="es-ES" sz="5600" b="1" dirty="0" smtClean="0"/>
              <a:t>Rechazo del Expresionismo abstracto </a:t>
            </a:r>
            <a:r>
              <a:rPr lang="es-ES" sz="5600" dirty="0" smtClean="0"/>
              <a:t>e intento de volver a poner el arte en contacto con el mundo y la realidad objetual.</a:t>
            </a:r>
          </a:p>
          <a:p>
            <a:r>
              <a:rPr lang="es-ES" sz="5600" dirty="0" smtClean="0"/>
              <a:t> Lenguaje figurativo y realista referido a las costumbres, ideas y apariencias del mundo contemporáneo.</a:t>
            </a:r>
          </a:p>
          <a:p>
            <a:r>
              <a:rPr lang="es-ES" sz="5600" b="1" dirty="0" smtClean="0"/>
              <a:t>Temática </a:t>
            </a:r>
            <a:r>
              <a:rPr lang="es-ES" sz="5600" b="1" dirty="0" smtClean="0"/>
              <a:t>extraída de las grandes ciudades, de sus aspectos sociales y culturales</a:t>
            </a:r>
            <a:r>
              <a:rPr lang="es-ES" sz="5600" dirty="0" smtClean="0"/>
              <a:t>: cómics, revistas, periódicos sensacionalistas, anuncios publicitarios, cine, radio, </a:t>
            </a:r>
            <a:r>
              <a:rPr lang="es-ES" sz="5600" dirty="0" smtClean="0"/>
              <a:t>etc.</a:t>
            </a:r>
            <a:endParaRPr lang="es-ES" sz="5600" dirty="0" smtClean="0"/>
          </a:p>
          <a:p>
            <a:r>
              <a:rPr lang="es-ES" sz="5600" dirty="0" smtClean="0"/>
              <a:t>  </a:t>
            </a:r>
            <a:r>
              <a:rPr lang="es-ES" sz="5600" b="1" dirty="0" smtClean="0"/>
              <a:t>Ausencia del planteamiento crítico</a:t>
            </a:r>
            <a:r>
              <a:rPr lang="es-ES" sz="5600" dirty="0" smtClean="0"/>
              <a:t>: los temas son concebidos como simples "motivos" que justifican el hecho de la pintura.</a:t>
            </a:r>
          </a:p>
          <a:p>
            <a:r>
              <a:rPr lang="es-ES" sz="5600" dirty="0" smtClean="0"/>
              <a:t>  Tratamiento pictórico de forma no tradicional: </a:t>
            </a:r>
            <a:r>
              <a:rPr lang="es-ES" sz="5600" dirty="0" smtClean="0"/>
              <a:t>no </a:t>
            </a:r>
            <a:r>
              <a:rPr lang="es-ES" sz="5600" dirty="0" smtClean="0"/>
              <a:t>se concentra exclusivamente en sus cualidades formales, sino que las combina con sus cualidades abstractas intrínsecas gracias al empleo de imágenes familiares y fácilmente reconocibles.</a:t>
            </a:r>
          </a:p>
          <a:p>
            <a:r>
              <a:rPr lang="es-ES" sz="5600" b="1" dirty="0" smtClean="0"/>
              <a:t>Representación </a:t>
            </a:r>
            <a:r>
              <a:rPr lang="es-ES" sz="5600" b="1" dirty="0" smtClean="0"/>
              <a:t>del carácter inexpresivo, preferentemente frontal o repetitiva.</a:t>
            </a:r>
            <a:endParaRPr lang="es-ES" sz="5600" dirty="0" smtClean="0"/>
          </a:p>
          <a:p>
            <a:r>
              <a:rPr lang="es-ES" sz="5600" dirty="0" smtClean="0"/>
              <a:t>  Combinación de la pintura con objetos reales integrados en la composición de la obra: flores de plástico, botellas… en un nuevo planteamiento dadaísta acorde con los nuevos tiempos .</a:t>
            </a:r>
          </a:p>
          <a:p>
            <a:r>
              <a:rPr lang="es-ES" sz="5600" dirty="0" smtClean="0"/>
              <a:t> Preferencia por las referencias al </a:t>
            </a:r>
            <a:r>
              <a:rPr lang="es-ES" sz="5600" i="1" dirty="0" smtClean="0"/>
              <a:t>status</a:t>
            </a:r>
            <a:r>
              <a:rPr lang="es-ES" sz="5600" dirty="0" smtClean="0"/>
              <a:t> social, la fama, la violencia y los desastres </a:t>
            </a:r>
            <a:r>
              <a:rPr lang="es-ES" sz="5600" dirty="0" smtClean="0"/>
              <a:t>, </a:t>
            </a:r>
            <a:r>
              <a:rPr lang="es-ES" sz="5600" dirty="0" smtClean="0"/>
              <a:t>la sexualidad y el </a:t>
            </a:r>
            <a:r>
              <a:rPr lang="es-ES" sz="5600" dirty="0" smtClean="0"/>
              <a:t>erotismo, </a:t>
            </a:r>
            <a:r>
              <a:rPr lang="es-ES" sz="5600" dirty="0" smtClean="0"/>
              <a:t>los signos de la tecnología industrial y la sociedad de consumo </a:t>
            </a:r>
          </a:p>
          <a:p>
            <a:r>
              <a:rPr lang="es-ES" sz="5600" dirty="0" smtClean="0"/>
              <a:t> Formas y figuras a escala natural y ampliada </a:t>
            </a:r>
            <a:r>
              <a:rPr lang="es-ES" sz="5600" dirty="0" smtClean="0"/>
              <a:t>.</a:t>
            </a:r>
            <a:endParaRPr lang="es-ES" sz="5600" dirty="0" smtClean="0"/>
          </a:p>
          <a:p>
            <a:r>
              <a:rPr lang="es-ES" sz="5600" dirty="0" smtClean="0"/>
              <a:t>  Iconografía </a:t>
            </a:r>
            <a:r>
              <a:rPr lang="es-ES" sz="5600" dirty="0" err="1" smtClean="0"/>
              <a:t>estilizante</a:t>
            </a:r>
            <a:r>
              <a:rPr lang="es-ES" sz="5600" dirty="0" smtClean="0"/>
              <a:t>, principalmente formas planas y volumen esquemático.</a:t>
            </a:r>
          </a:p>
          <a:p>
            <a:pPr>
              <a:buNone/>
            </a:pPr>
            <a:r>
              <a:rPr lang="es-ES" sz="5600" dirty="0" smtClean="0"/>
              <a:t> 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Técnicas: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sz="2000" b="1" dirty="0" smtClean="0"/>
              <a:t>Colores puros, brillantes y fluorescentes</a:t>
            </a:r>
            <a:r>
              <a:rPr lang="es-ES" sz="2000" dirty="0" smtClean="0"/>
              <a:t>, inspirados en los empleados en la industria y los artistas como Andy </a:t>
            </a:r>
            <a:r>
              <a:rPr lang="es-ES" sz="2000" dirty="0" err="1" smtClean="0"/>
              <a:t>Warhol</a:t>
            </a:r>
            <a:r>
              <a:rPr lang="es-ES" sz="2000" dirty="0" smtClean="0"/>
              <a:t> </a:t>
            </a:r>
            <a:r>
              <a:rPr lang="es-ES" sz="2000" dirty="0" smtClean="0"/>
              <a:t>. </a:t>
            </a:r>
            <a:r>
              <a:rPr lang="es-ES" sz="2000" dirty="0" smtClean="0"/>
              <a:t>Robert </a:t>
            </a:r>
            <a:r>
              <a:rPr lang="es-ES" sz="2000" dirty="0" err="1" smtClean="0"/>
              <a:t>Rauschenberg</a:t>
            </a:r>
            <a:r>
              <a:rPr lang="es-ES" sz="2000" dirty="0" smtClean="0"/>
              <a:t> y Roy </a:t>
            </a:r>
            <a:r>
              <a:rPr lang="es-ES" sz="2000" dirty="0" err="1" smtClean="0"/>
              <a:t>Lichtenstein</a:t>
            </a:r>
            <a:r>
              <a:rPr lang="es-ES" sz="2000" dirty="0" smtClean="0"/>
              <a:t> mezclaron diferentes elementos y objetos volcándolos en texturas y colores, nunca antes usados, convirtiéndolos en verdaderas obras de artes.</a:t>
            </a:r>
          </a:p>
          <a:p>
            <a:r>
              <a:rPr lang="es-ES" sz="2000" dirty="0" smtClean="0"/>
              <a:t>Los representantes del Pop Art utilizaron diferentes recursos en la realización de sus obras que iban desde el </a:t>
            </a:r>
            <a:r>
              <a:rPr lang="es-ES" sz="2000" b="1" dirty="0" err="1" smtClean="0"/>
              <a:t>silkscreen</a:t>
            </a:r>
            <a:r>
              <a:rPr lang="es-ES" sz="2000" b="1" dirty="0" smtClean="0"/>
              <a:t>, el óleo, algunas técnicas de la publicidad y de la producción masiva además de utilizar collages y fotografías</a:t>
            </a:r>
            <a:r>
              <a:rPr lang="es-ES" sz="2000" dirty="0" smtClean="0"/>
              <a:t>, todas ellas cargadas de ironía e irreverencia frente a una sociedad cada vez más industrializada.</a:t>
            </a:r>
          </a:p>
          <a:p>
            <a:r>
              <a:rPr lang="es-ES" sz="2000" dirty="0" smtClean="0"/>
              <a:t>Incluyeron además esculturas, así como </a:t>
            </a:r>
            <a:r>
              <a:rPr lang="es-ES" sz="2000" b="1" dirty="0" smtClean="0"/>
              <a:t>tiras de cómic, latas de sopa, cerveza o señales de tráfico</a:t>
            </a:r>
            <a:r>
              <a:rPr lang="es-ES" sz="2000" dirty="0" smtClean="0"/>
              <a:t>. Los materiales como el </a:t>
            </a:r>
            <a:r>
              <a:rPr lang="es-ES" sz="2000" b="1" dirty="0" smtClean="0"/>
              <a:t>poliéster, la gomaespuma o la pintura acrílica</a:t>
            </a:r>
            <a:r>
              <a:rPr lang="es-ES" sz="2000" dirty="0" smtClean="0"/>
              <a:t>, ocuparon un lugar destacado.</a:t>
            </a:r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PC25\Desktop\AM3QBCPCAT9NMFHCABSFZWRCA65LBRCCAC2HZ5MCAU8KU4TCAIQOEGNCAYPLKTNCAEMNXDXCAOXTYEXCARCI3KMCAYL3EHHCAGZ0JA9CAZMXQ6HCA8I1Z9OCA0Z16OQCA30JMKFCAJLDPU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4286280" cy="3786214"/>
          </a:xfrm>
          <a:prstGeom prst="rect">
            <a:avLst/>
          </a:prstGeom>
          <a:noFill/>
        </p:spPr>
      </p:pic>
      <p:sp>
        <p:nvSpPr>
          <p:cNvPr id="17" name="16 CuadroTexto"/>
          <p:cNvSpPr txBox="1"/>
          <p:nvPr/>
        </p:nvSpPr>
        <p:spPr>
          <a:xfrm>
            <a:off x="2714612" y="428604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err="1"/>
              <a:t>Lichtenstein</a:t>
            </a:r>
            <a:endParaRPr lang="es-ES" sz="2000" dirty="0"/>
          </a:p>
        </p:txBody>
      </p:sp>
      <p:pic>
        <p:nvPicPr>
          <p:cNvPr id="1029" name="Picture 5" descr="C:\Users\PC25\Desktop\paolozz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9" y="285728"/>
            <a:ext cx="4214842" cy="3786214"/>
          </a:xfrm>
          <a:prstGeom prst="rect">
            <a:avLst/>
          </a:prstGeom>
          <a:noFill/>
        </p:spPr>
      </p:pic>
      <p:sp>
        <p:nvSpPr>
          <p:cNvPr id="20" name="19 CuadroTexto"/>
          <p:cNvSpPr txBox="1"/>
          <p:nvPr/>
        </p:nvSpPr>
        <p:spPr>
          <a:xfrm>
            <a:off x="6572264" y="357166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/>
              <a:t>Edoardo</a:t>
            </a:r>
            <a:r>
              <a:rPr lang="es-ES" b="1" dirty="0"/>
              <a:t> </a:t>
            </a:r>
            <a:r>
              <a:rPr lang="es-ES" b="1" dirty="0" err="1"/>
              <a:t>Paolozzi</a:t>
            </a:r>
            <a:endParaRPr lang="es-ES" b="1" dirty="0"/>
          </a:p>
        </p:txBody>
      </p:sp>
      <p:pic>
        <p:nvPicPr>
          <p:cNvPr id="1030" name="Picture 6" descr="I:\1234.....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2786058"/>
            <a:ext cx="4313231" cy="3929090"/>
          </a:xfrm>
          <a:prstGeom prst="rect">
            <a:avLst/>
          </a:prstGeom>
          <a:noFill/>
        </p:spPr>
      </p:pic>
      <p:sp>
        <p:nvSpPr>
          <p:cNvPr id="22" name="21 CuadroTexto"/>
          <p:cNvSpPr txBox="1"/>
          <p:nvPr/>
        </p:nvSpPr>
        <p:spPr>
          <a:xfrm>
            <a:off x="3428992" y="621508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/>
              <a:t>Andy </a:t>
            </a:r>
            <a:r>
              <a:rPr lang="es-ES" b="1" dirty="0" err="1"/>
              <a:t>Warhol</a:t>
            </a:r>
            <a:endParaRPr lang="es-E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</TotalTime>
  <Words>77</Words>
  <Application>Microsoft Office PowerPoint</Application>
  <PresentationFormat>Presentación en pantalla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Brío</vt:lpstr>
      <vt:lpstr>POP ART    </vt:lpstr>
      <vt:lpstr>Características :</vt:lpstr>
      <vt:lpstr>Técnicas: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 ART</dc:title>
  <dc:creator>PC25</dc:creator>
  <cp:lastModifiedBy>PC25</cp:lastModifiedBy>
  <cp:revision>3</cp:revision>
  <dcterms:created xsi:type="dcterms:W3CDTF">2013-09-05T12:26:42Z</dcterms:created>
  <dcterms:modified xsi:type="dcterms:W3CDTF">2013-09-05T12:52:18Z</dcterms:modified>
</cp:coreProperties>
</file>