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7" r:id="rId3"/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029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6C4413-7F1F-4E0B-8E27-CE45322F2630}" type="datetimeFigureOut">
              <a:rPr lang="en-029" smtClean="0"/>
              <a:pPr/>
              <a:t>09/23/2014</a:t>
            </a:fld>
            <a:endParaRPr lang="en-029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029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03533D-7087-426A-BD50-5D02BFD0AE53}" type="slidenum">
              <a:rPr lang="en-029" smtClean="0"/>
              <a:pPr/>
              <a:t>‹#›</a:t>
            </a:fld>
            <a:endParaRPr lang="en-029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3533D-7087-426A-BD50-5D02BFD0AE53}" type="slidenum">
              <a:rPr lang="en-029" smtClean="0"/>
              <a:pPr/>
              <a:t>1</a:t>
            </a:fld>
            <a:endParaRPr lang="en-029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3533D-7087-426A-BD50-5D02BFD0AE53}" type="slidenum">
              <a:rPr lang="en-029" smtClean="0"/>
              <a:pPr/>
              <a:t>2</a:t>
            </a:fld>
            <a:endParaRPr lang="en-029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3533D-7087-426A-BD50-5D02BFD0AE53}" type="slidenum">
              <a:rPr lang="en-029" smtClean="0"/>
              <a:pPr/>
              <a:t>3</a:t>
            </a:fld>
            <a:endParaRPr lang="en-029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10BF-F6BD-4D25-A34E-27D02D9E573B}" type="datetimeFigureOut">
              <a:rPr lang="en-029" smtClean="0"/>
              <a:pPr/>
              <a:t>09/23/2014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8B9A-4501-49EA-91AA-0C7E9C426B37}" type="slidenum">
              <a:rPr lang="en-029" smtClean="0"/>
              <a:pPr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10BF-F6BD-4D25-A34E-27D02D9E573B}" type="datetimeFigureOut">
              <a:rPr lang="en-029" smtClean="0"/>
              <a:pPr/>
              <a:t>09/23/2014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8B9A-4501-49EA-91AA-0C7E9C426B37}" type="slidenum">
              <a:rPr lang="en-029" smtClean="0"/>
              <a:pPr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10BF-F6BD-4D25-A34E-27D02D9E573B}" type="datetimeFigureOut">
              <a:rPr lang="en-029" smtClean="0"/>
              <a:pPr/>
              <a:t>09/23/2014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8B9A-4501-49EA-91AA-0C7E9C426B37}" type="slidenum">
              <a:rPr lang="en-029" smtClean="0"/>
              <a:pPr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10BF-F6BD-4D25-A34E-27D02D9E573B}" type="datetimeFigureOut">
              <a:rPr lang="en-029" smtClean="0"/>
              <a:pPr/>
              <a:t>09/23/2014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8B9A-4501-49EA-91AA-0C7E9C426B37}" type="slidenum">
              <a:rPr lang="en-029" smtClean="0"/>
              <a:pPr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10BF-F6BD-4D25-A34E-27D02D9E573B}" type="datetimeFigureOut">
              <a:rPr lang="en-029" smtClean="0"/>
              <a:pPr/>
              <a:t>09/23/2014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8B9A-4501-49EA-91AA-0C7E9C426B37}" type="slidenum">
              <a:rPr lang="en-029" smtClean="0"/>
              <a:pPr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10BF-F6BD-4D25-A34E-27D02D9E573B}" type="datetimeFigureOut">
              <a:rPr lang="en-029" smtClean="0"/>
              <a:pPr/>
              <a:t>09/23/2014</a:t>
            </a:fld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8B9A-4501-49EA-91AA-0C7E9C426B37}" type="slidenum">
              <a:rPr lang="en-029" smtClean="0"/>
              <a:pPr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10BF-F6BD-4D25-A34E-27D02D9E573B}" type="datetimeFigureOut">
              <a:rPr lang="en-029" smtClean="0"/>
              <a:pPr/>
              <a:t>09/23/2014</a:t>
            </a:fld>
            <a:endParaRPr lang="en-029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8B9A-4501-49EA-91AA-0C7E9C426B37}" type="slidenum">
              <a:rPr lang="en-029" smtClean="0"/>
              <a:pPr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10BF-F6BD-4D25-A34E-27D02D9E573B}" type="datetimeFigureOut">
              <a:rPr lang="en-029" smtClean="0"/>
              <a:pPr/>
              <a:t>09/23/2014</a:t>
            </a:fld>
            <a:endParaRPr lang="en-029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8B9A-4501-49EA-91AA-0C7E9C426B37}" type="slidenum">
              <a:rPr lang="en-029" smtClean="0"/>
              <a:pPr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10BF-F6BD-4D25-A34E-27D02D9E573B}" type="datetimeFigureOut">
              <a:rPr lang="en-029" smtClean="0"/>
              <a:pPr/>
              <a:t>09/23/2014</a:t>
            </a:fld>
            <a:endParaRPr lang="en-029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8B9A-4501-49EA-91AA-0C7E9C426B37}" type="slidenum">
              <a:rPr lang="en-029" smtClean="0"/>
              <a:pPr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10BF-F6BD-4D25-A34E-27D02D9E573B}" type="datetimeFigureOut">
              <a:rPr lang="en-029" smtClean="0"/>
              <a:pPr/>
              <a:t>09/23/2014</a:t>
            </a:fld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8B9A-4501-49EA-91AA-0C7E9C426B37}" type="slidenum">
              <a:rPr lang="en-029" smtClean="0"/>
              <a:pPr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029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10BF-F6BD-4D25-A34E-27D02D9E573B}" type="datetimeFigureOut">
              <a:rPr lang="en-029" smtClean="0"/>
              <a:pPr/>
              <a:t>09/23/2014</a:t>
            </a:fld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8B9A-4501-49EA-91AA-0C7E9C426B37}" type="slidenum">
              <a:rPr lang="en-029" smtClean="0"/>
              <a:pPr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C10BF-F6BD-4D25-A34E-27D02D9E573B}" type="datetimeFigureOut">
              <a:rPr lang="en-029" smtClean="0"/>
              <a:pPr/>
              <a:t>09/23/2014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98B9A-4501-49EA-91AA-0C7E9C426B37}" type="slidenum">
              <a:rPr lang="en-029" smtClean="0"/>
              <a:pPr/>
              <a:t>‹#›</a:t>
            </a:fld>
            <a:endParaRPr lang="en-029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1143000"/>
            <a:ext cx="8153400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Hind-limb </a:t>
            </a:r>
            <a:r>
              <a:rPr lang="en-US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</a:t>
            </a:r>
            <a:r>
              <a:rPr lang="en-US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erve </a:t>
            </a:r>
            <a:r>
              <a:rPr lang="en-US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</a:t>
            </a:r>
            <a:r>
              <a:rPr lang="en-US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lock</a:t>
            </a:r>
            <a:endParaRPr lang="en-US" sz="9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0"/>
            <a:ext cx="701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029" sz="96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Arial Rounded MT Bold" pitchFamily="34" charset="0"/>
              </a:rPr>
              <a:t>Technique</a:t>
            </a:r>
            <a:endParaRPr lang="en-029" sz="96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535044"/>
            <a:ext cx="9144000" cy="49013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5100" indent="-165100">
              <a:lnSpc>
                <a:spcPct val="125000"/>
              </a:lnSpc>
              <a:buFont typeface="Arial" pitchFamily="34" charset="0"/>
              <a:buChar char="•"/>
            </a:pPr>
            <a:r>
              <a:rPr lang="en-029" sz="2500" dirty="0" smtClean="0"/>
              <a:t> Place </a:t>
            </a:r>
            <a:r>
              <a:rPr lang="en-029" sz="2500" b="1" dirty="0" smtClean="0"/>
              <a:t>tourniquet</a:t>
            </a:r>
            <a:r>
              <a:rPr lang="en-029" sz="2500" dirty="0" smtClean="0"/>
              <a:t> proximal to the </a:t>
            </a:r>
            <a:r>
              <a:rPr lang="en-029" sz="2500" dirty="0" smtClean="0"/>
              <a:t>tarsus </a:t>
            </a:r>
            <a:endParaRPr lang="en-029" sz="2500" dirty="0" smtClean="0"/>
          </a:p>
          <a:p>
            <a:pPr marL="165100" indent="-165100">
              <a:lnSpc>
                <a:spcPct val="125000"/>
              </a:lnSpc>
              <a:buFont typeface="Arial" pitchFamily="34" charset="0"/>
              <a:buChar char="•"/>
            </a:pPr>
            <a:r>
              <a:rPr lang="en-029" sz="2500" dirty="0" smtClean="0"/>
              <a:t>Allow  adequate time for venous engorgement</a:t>
            </a:r>
          </a:p>
          <a:p>
            <a:pPr marL="165100" indent="-165100">
              <a:lnSpc>
                <a:spcPct val="125000"/>
              </a:lnSpc>
              <a:buFont typeface="Arial" pitchFamily="34" charset="0"/>
              <a:buChar char="•"/>
            </a:pPr>
            <a:r>
              <a:rPr lang="en-029" sz="2500" u="sng" dirty="0" smtClean="0"/>
              <a:t>Clean</a:t>
            </a:r>
            <a:r>
              <a:rPr lang="en-029" sz="2500" dirty="0" smtClean="0"/>
              <a:t> the area of injection with alcohol (this area maybe shaven)</a:t>
            </a:r>
          </a:p>
          <a:p>
            <a:pPr marL="165100" indent="-165100">
              <a:lnSpc>
                <a:spcPct val="125000"/>
              </a:lnSpc>
              <a:buFont typeface="Arial" pitchFamily="34" charset="0"/>
              <a:buChar char="•"/>
            </a:pPr>
            <a:r>
              <a:rPr lang="en-029" sz="2500" dirty="0" smtClean="0"/>
              <a:t>Inject </a:t>
            </a:r>
            <a:r>
              <a:rPr lang="en-029" sz="2500" b="1" dirty="0" smtClean="0"/>
              <a:t>5ml of solution of 2.5ml 2% </a:t>
            </a:r>
            <a:r>
              <a:rPr lang="en-029" sz="2500" b="1" dirty="0" err="1" smtClean="0"/>
              <a:t>lidocaine</a:t>
            </a:r>
            <a:r>
              <a:rPr lang="en-029" sz="2500" b="1" dirty="0" smtClean="0"/>
              <a:t> and 2.5ml saline</a:t>
            </a:r>
            <a:r>
              <a:rPr lang="en-029" sz="2500" dirty="0" smtClean="0"/>
              <a:t> </a:t>
            </a:r>
            <a:r>
              <a:rPr lang="en-029" sz="2500" dirty="0" smtClean="0"/>
              <a:t>into </a:t>
            </a:r>
            <a:r>
              <a:rPr lang="en-029" sz="2500" cap="small" dirty="0" smtClean="0"/>
              <a:t>lateral </a:t>
            </a:r>
            <a:r>
              <a:rPr lang="en-029" sz="2500" cap="small" dirty="0" err="1" smtClean="0"/>
              <a:t>saphenous</a:t>
            </a:r>
            <a:r>
              <a:rPr lang="en-029" sz="2500" cap="small" dirty="0" smtClean="0"/>
              <a:t> vein</a:t>
            </a:r>
            <a:r>
              <a:rPr lang="en-US" sz="2500" dirty="0" smtClean="0"/>
              <a:t> (see Figure 6-6)</a:t>
            </a:r>
          </a:p>
          <a:p>
            <a:pPr marL="165100" indent="-165100">
              <a:lnSpc>
                <a:spcPct val="125000"/>
              </a:lnSpc>
              <a:buFont typeface="Arial" pitchFamily="34" charset="0"/>
              <a:buChar char="•"/>
            </a:pPr>
            <a:r>
              <a:rPr lang="en-US" sz="2500" dirty="0" smtClean="0"/>
              <a:t>Remove </a:t>
            </a:r>
            <a:r>
              <a:rPr lang="en-US" sz="2500" dirty="0" smtClean="0"/>
              <a:t>the needle and </a:t>
            </a:r>
            <a:r>
              <a:rPr lang="en-US" sz="2500" u="sng" dirty="0" smtClean="0"/>
              <a:t>apply pressure</a:t>
            </a:r>
            <a:r>
              <a:rPr lang="en-US" sz="2500" dirty="0" smtClean="0"/>
              <a:t> at the insertion point to reduce leak back of the </a:t>
            </a:r>
            <a:r>
              <a:rPr lang="en-US" sz="2500" dirty="0" err="1" smtClean="0"/>
              <a:t>anaesthetic</a:t>
            </a:r>
            <a:endParaRPr lang="en-US" sz="2500" dirty="0" smtClean="0"/>
          </a:p>
          <a:p>
            <a:pPr marL="165100" indent="-165100">
              <a:lnSpc>
                <a:spcPct val="125000"/>
              </a:lnSpc>
              <a:buFont typeface="Arial" pitchFamily="34" charset="0"/>
              <a:buChar char="•"/>
            </a:pPr>
            <a:r>
              <a:rPr lang="en-US" sz="2500" u="sng" dirty="0" smtClean="0"/>
              <a:t>Massage </a:t>
            </a:r>
            <a:r>
              <a:rPr lang="en-US" sz="2500" dirty="0" smtClean="0"/>
              <a:t>the injected area (well after) to help prevent </a:t>
            </a:r>
            <a:r>
              <a:rPr lang="en-US" sz="2500" dirty="0" err="1" smtClean="0"/>
              <a:t>haematoma</a:t>
            </a:r>
            <a:r>
              <a:rPr lang="en-US" sz="2500" dirty="0" smtClean="0"/>
              <a:t> formation</a:t>
            </a:r>
          </a:p>
          <a:p>
            <a:pPr marL="165100" indent="-165100">
              <a:lnSpc>
                <a:spcPct val="125000"/>
              </a:lnSpc>
              <a:buFont typeface="Arial" pitchFamily="34" charset="0"/>
              <a:buChar char="•"/>
            </a:pPr>
            <a:r>
              <a:rPr lang="en-US" sz="2500" u="sng" dirty="0" smtClean="0"/>
              <a:t>Release</a:t>
            </a:r>
            <a:r>
              <a:rPr lang="en-US" sz="2500" dirty="0" smtClean="0"/>
              <a:t> </a:t>
            </a:r>
            <a:r>
              <a:rPr lang="en-029" sz="2500" dirty="0" smtClean="0"/>
              <a:t>tourniquet after completing the required procedure</a:t>
            </a:r>
            <a:endParaRPr lang="en-029" sz="25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52400" y="122872"/>
            <a:ext cx="8991600" cy="6369546"/>
            <a:chOff x="1371600" y="0"/>
            <a:chExt cx="7010400" cy="6009227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03292" y="0"/>
              <a:ext cx="2225996" cy="487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Rectangle 4"/>
            <p:cNvSpPr/>
            <p:nvPr/>
          </p:nvSpPr>
          <p:spPr>
            <a:xfrm>
              <a:off x="1371600" y="4876800"/>
              <a:ext cx="7010400" cy="11324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/>
                <a:t>Figure 6-6 </a:t>
              </a:r>
              <a:r>
                <a:rPr lang="en-US" dirty="0"/>
                <a:t>Intravenous regional anesthesia of the distal </a:t>
              </a:r>
              <a:r>
                <a:rPr lang="en-US" dirty="0" smtClean="0"/>
                <a:t>hind-limb in </a:t>
              </a:r>
              <a:r>
                <a:rPr lang="en-US" dirty="0"/>
                <a:t>the bovine. The suggested sites are only for reference; </a:t>
              </a:r>
              <a:r>
                <a:rPr lang="en-US" dirty="0" smtClean="0"/>
                <a:t>any visible </a:t>
              </a:r>
              <a:r>
                <a:rPr lang="en-US" dirty="0"/>
                <a:t>or palpable vessel may be used.</a:t>
              </a:r>
            </a:p>
            <a:p>
              <a:r>
                <a:rPr lang="en-029" dirty="0"/>
                <a:t>(From Muir WW, Hubbell JAE, </a:t>
              </a:r>
              <a:r>
                <a:rPr lang="en-029" dirty="0" err="1"/>
                <a:t>Skarda</a:t>
              </a:r>
              <a:r>
                <a:rPr lang="en-029" dirty="0"/>
                <a:t> RT, </a:t>
              </a:r>
              <a:r>
                <a:rPr lang="en-029" dirty="0" err="1"/>
                <a:t>Bednarski</a:t>
              </a:r>
              <a:r>
                <a:rPr lang="en-029" dirty="0"/>
                <a:t> R: </a:t>
              </a:r>
              <a:r>
                <a:rPr lang="en-029" i="1" dirty="0"/>
                <a:t>Handbook of</a:t>
              </a:r>
            </a:p>
            <a:p>
              <a:r>
                <a:rPr lang="en-US" i="1" dirty="0"/>
                <a:t>veterinary anesthesia, </a:t>
              </a:r>
              <a:r>
                <a:rPr lang="en-US" i="1" dirty="0" err="1"/>
                <a:t>ed</a:t>
              </a:r>
              <a:r>
                <a:rPr lang="en-US" i="1" dirty="0"/>
                <a:t> 3, St Louis, 2000, Mosby</a:t>
              </a:r>
              <a:r>
                <a:rPr lang="en-US" i="1" dirty="0" smtClean="0"/>
                <a:t>.) (edited)</a:t>
              </a:r>
              <a:endParaRPr lang="en-029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153</Words>
  <Application>Microsoft Office PowerPoint</Application>
  <PresentationFormat>On-screen Show (4:3)</PresentationFormat>
  <Paragraphs>15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Kristan</dc:creator>
  <cp:lastModifiedBy>Kristan</cp:lastModifiedBy>
  <cp:revision>4</cp:revision>
  <dcterms:created xsi:type="dcterms:W3CDTF">2014-09-23T12:15:39Z</dcterms:created>
  <dcterms:modified xsi:type="dcterms:W3CDTF">2014-09-23T23:16:04Z</dcterms:modified>
</cp:coreProperties>
</file>