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10" r:id="rId2"/>
    <p:sldId id="345" r:id="rId3"/>
    <p:sldId id="346" r:id="rId4"/>
    <p:sldId id="336" r:id="rId5"/>
    <p:sldId id="339" r:id="rId6"/>
    <p:sldId id="322" r:id="rId7"/>
    <p:sldId id="323" r:id="rId8"/>
    <p:sldId id="337" r:id="rId9"/>
    <p:sldId id="316" r:id="rId10"/>
    <p:sldId id="338" r:id="rId11"/>
    <p:sldId id="349" r:id="rId12"/>
    <p:sldId id="341" r:id="rId13"/>
    <p:sldId id="319" r:id="rId14"/>
    <p:sldId id="314" r:id="rId15"/>
    <p:sldId id="313" r:id="rId16"/>
    <p:sldId id="342" r:id="rId17"/>
    <p:sldId id="353" r:id="rId18"/>
    <p:sldId id="347" r:id="rId19"/>
    <p:sldId id="295" r:id="rId20"/>
    <p:sldId id="301" r:id="rId21"/>
    <p:sldId id="350" r:id="rId22"/>
    <p:sldId id="328" r:id="rId23"/>
    <p:sldId id="333" r:id="rId24"/>
    <p:sldId id="348" r:id="rId25"/>
    <p:sldId id="320" r:id="rId26"/>
    <p:sldId id="343" r:id="rId27"/>
    <p:sldId id="330" r:id="rId28"/>
    <p:sldId id="329" r:id="rId29"/>
    <p:sldId id="318" r:id="rId30"/>
    <p:sldId id="335" r:id="rId31"/>
    <p:sldId id="354" r:id="rId32"/>
    <p:sldId id="352" r:id="rId33"/>
    <p:sldId id="332" r:id="rId34"/>
    <p:sldId id="334" r:id="rId35"/>
    <p:sldId id="356" r:id="rId36"/>
    <p:sldId id="355" r:id="rId37"/>
    <p:sldId id="351" r:id="rId38"/>
    <p:sldId id="325" r:id="rId39"/>
    <p:sldId id="327" r:id="rId40"/>
    <p:sldId id="34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1"/>
    <a:srgbClr val="7BAFDE"/>
    <a:srgbClr val="B4975A"/>
    <a:srgbClr val="105E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9480" autoAdjust="0"/>
  </p:normalViewPr>
  <p:slideViewPr>
    <p:cSldViewPr snapToGrid="0" snapToObjects="1">
      <p:cViewPr>
        <p:scale>
          <a:sx n="80" d="100"/>
          <a:sy n="80" d="100"/>
        </p:scale>
        <p:origin x="-1382" y="-38"/>
      </p:cViewPr>
      <p:guideLst>
        <p:guide orient="horz" pos="2160"/>
        <p:guide pos="2880"/>
      </p:guideLst>
    </p:cSldViewPr>
  </p:slideViewPr>
  <p:outlineViewPr>
    <p:cViewPr>
      <p:scale>
        <a:sx n="33" d="100"/>
        <a:sy n="33" d="100"/>
      </p:scale>
      <p:origin x="0" y="14986"/>
    </p:cViewPr>
  </p:outlineViewPr>
  <p:notesTextViewPr>
    <p:cViewPr>
      <p:scale>
        <a:sx n="100" d="100"/>
        <a:sy n="100" d="100"/>
      </p:scale>
      <p:origin x="0" y="0"/>
    </p:cViewPr>
  </p:notesTextViewPr>
  <p:sorterViewPr>
    <p:cViewPr>
      <p:scale>
        <a:sx n="100" d="100"/>
        <a:sy n="100" d="100"/>
      </p:scale>
      <p:origin x="0" y="6403"/>
    </p:cViewPr>
  </p:sorterViewPr>
  <p:notesViewPr>
    <p:cSldViewPr snapToGrid="0" snapToObjects="1">
      <p:cViewPr varScale="1">
        <p:scale>
          <a:sx n="68" d="100"/>
          <a:sy n="68" d="100"/>
        </p:scale>
        <p:origin x="-267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ott\AppData\Local\Temp\Temp1_VanBramer_and_Bastin_Graphics_Files.zip\VanBramer_and_Bastin_Figure_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spPr>
            <a:ln w="28575">
              <a:noFill/>
            </a:ln>
          </c:spPr>
          <c:marker>
            <c:symbol val="none"/>
          </c:marker>
          <c:cat>
            <c:strRef>
              <c:f>Normalize!$M$3:$M$7</c:f>
              <c:strCache>
                <c:ptCount val="5"/>
                <c:pt idx="0">
                  <c:v>Draft 1</c:v>
                </c:pt>
                <c:pt idx="1">
                  <c:v>Draft 2</c:v>
                </c:pt>
                <c:pt idx="2">
                  <c:v>Draft 3</c:v>
                </c:pt>
                <c:pt idx="3">
                  <c:v>Draft 4</c:v>
                </c:pt>
                <c:pt idx="4">
                  <c:v>Final</c:v>
                </c:pt>
              </c:strCache>
            </c:strRef>
          </c:cat>
          <c:val>
            <c:numRef>
              <c:f>Normalize!$N$3:$N$7</c:f>
              <c:numCache>
                <c:formatCode>0.0</c:formatCode>
                <c:ptCount val="5"/>
                <c:pt idx="0">
                  <c:v>1.7200000000000004</c:v>
                </c:pt>
                <c:pt idx="1">
                  <c:v>2.0299999999999998</c:v>
                </c:pt>
                <c:pt idx="2">
                  <c:v>2.72</c:v>
                </c:pt>
                <c:pt idx="3">
                  <c:v>2.8699999999999997</c:v>
                </c:pt>
                <c:pt idx="4">
                  <c:v>3.7600000000000002</c:v>
                </c:pt>
              </c:numCache>
            </c:numRef>
          </c:val>
          <c:smooth val="0"/>
        </c:ser>
        <c:ser>
          <c:idx val="1"/>
          <c:order val="1"/>
          <c:spPr>
            <a:ln w="28575">
              <a:noFill/>
            </a:ln>
          </c:spPr>
          <c:marker>
            <c:symbol val="none"/>
          </c:marker>
          <c:cat>
            <c:strRef>
              <c:f>Normalize!$M$3:$M$7</c:f>
              <c:strCache>
                <c:ptCount val="5"/>
                <c:pt idx="0">
                  <c:v>Draft 1</c:v>
                </c:pt>
                <c:pt idx="1">
                  <c:v>Draft 2</c:v>
                </c:pt>
                <c:pt idx="2">
                  <c:v>Draft 3</c:v>
                </c:pt>
                <c:pt idx="3">
                  <c:v>Draft 4</c:v>
                </c:pt>
                <c:pt idx="4">
                  <c:v>Final</c:v>
                </c:pt>
              </c:strCache>
            </c:strRef>
          </c:cat>
          <c:val>
            <c:numRef>
              <c:f>Normalize!$O$3:$O$7</c:f>
              <c:numCache>
                <c:formatCode>0.0</c:formatCode>
                <c:ptCount val="5"/>
                <c:pt idx="0">
                  <c:v>2.54</c:v>
                </c:pt>
                <c:pt idx="1">
                  <c:v>2.79</c:v>
                </c:pt>
                <c:pt idx="2">
                  <c:v>3.3</c:v>
                </c:pt>
                <c:pt idx="3">
                  <c:v>3.9099999999999997</c:v>
                </c:pt>
                <c:pt idx="4">
                  <c:v>4.34</c:v>
                </c:pt>
              </c:numCache>
            </c:numRef>
          </c:val>
          <c:smooth val="0"/>
        </c:ser>
        <c:ser>
          <c:idx val="2"/>
          <c:order val="2"/>
          <c:spPr>
            <a:ln w="28575">
              <a:noFill/>
            </a:ln>
          </c:spPr>
          <c:marker>
            <c:symbol val="square"/>
            <c:size val="8"/>
            <c:spPr>
              <a:solidFill>
                <a:schemeClr val="tx1"/>
              </a:solidFill>
              <a:ln w="12700">
                <a:solidFill>
                  <a:sysClr val="windowText" lastClr="000000"/>
                </a:solidFill>
                <a:headEnd type="triangle"/>
                <a:tailEnd type="triangle" w="lg" len="lg"/>
              </a:ln>
            </c:spPr>
          </c:marker>
          <c:cat>
            <c:strRef>
              <c:f>Normalize!$M$3:$M$7</c:f>
              <c:strCache>
                <c:ptCount val="5"/>
                <c:pt idx="0">
                  <c:v>Draft 1</c:v>
                </c:pt>
                <c:pt idx="1">
                  <c:v>Draft 2</c:v>
                </c:pt>
                <c:pt idx="2">
                  <c:v>Draft 3</c:v>
                </c:pt>
                <c:pt idx="3">
                  <c:v>Draft 4</c:v>
                </c:pt>
                <c:pt idx="4">
                  <c:v>Final</c:v>
                </c:pt>
              </c:strCache>
            </c:strRef>
          </c:cat>
          <c:val>
            <c:numRef>
              <c:f>Normalize!$P$3:$P$7</c:f>
              <c:numCache>
                <c:formatCode>0.0</c:formatCode>
                <c:ptCount val="5"/>
                <c:pt idx="0">
                  <c:v>2.13</c:v>
                </c:pt>
                <c:pt idx="1">
                  <c:v>2.4099999999999997</c:v>
                </c:pt>
                <c:pt idx="2">
                  <c:v>3.01</c:v>
                </c:pt>
                <c:pt idx="3">
                  <c:v>3.3899999999999997</c:v>
                </c:pt>
                <c:pt idx="4">
                  <c:v>4.05</c:v>
                </c:pt>
              </c:numCache>
            </c:numRef>
          </c:val>
          <c:smooth val="0"/>
        </c:ser>
        <c:dLbls>
          <c:showLegendKey val="0"/>
          <c:showVal val="0"/>
          <c:showCatName val="0"/>
          <c:showSerName val="0"/>
          <c:showPercent val="0"/>
          <c:showBubbleSize val="0"/>
        </c:dLbls>
        <c:hiLowLines>
          <c:spPr>
            <a:ln w="34925" cap="sq">
              <a:round/>
              <a:headEnd type="oval" w="med" len="med"/>
              <a:tailEnd type="oval"/>
            </a:ln>
          </c:spPr>
        </c:hiLowLines>
        <c:axId val="63822080"/>
        <c:axId val="63828352"/>
      </c:stockChart>
      <c:catAx>
        <c:axId val="63822080"/>
        <c:scaling>
          <c:orientation val="minMax"/>
        </c:scaling>
        <c:delete val="0"/>
        <c:axPos val="b"/>
        <c:title>
          <c:tx>
            <c:rich>
              <a:bodyPr/>
              <a:lstStyle/>
              <a:p>
                <a:pPr>
                  <a:defRPr sz="1600" b="0" i="0" u="none" strike="noStrike" baseline="0">
                    <a:solidFill>
                      <a:srgbClr val="000000"/>
                    </a:solidFill>
                    <a:latin typeface="Calibri"/>
                    <a:ea typeface="Calibri"/>
                    <a:cs typeface="Calibri"/>
                  </a:defRPr>
                </a:pPr>
                <a:r>
                  <a:rPr lang="en-US"/>
                  <a:t>Revision</a:t>
                </a:r>
              </a:p>
            </c:rich>
          </c:tx>
          <c:overlay val="0"/>
        </c:title>
        <c:numFmt formatCode="General" sourceLinked="1"/>
        <c:majorTickMark val="none"/>
        <c:minorTickMark val="none"/>
        <c:tickLblPos val="nextTo"/>
        <c:txPr>
          <a:bodyPr/>
          <a:lstStyle/>
          <a:p>
            <a:pPr>
              <a:defRPr sz="1400" baseline="0"/>
            </a:pPr>
            <a:endParaRPr lang="en-US"/>
          </a:p>
        </c:txPr>
        <c:crossAx val="63828352"/>
        <c:crosses val="autoZero"/>
        <c:auto val="1"/>
        <c:lblAlgn val="ctr"/>
        <c:lblOffset val="100"/>
        <c:noMultiLvlLbl val="0"/>
      </c:catAx>
      <c:valAx>
        <c:axId val="63828352"/>
        <c:scaling>
          <c:orientation val="minMax"/>
        </c:scaling>
        <c:delete val="0"/>
        <c:axPos val="l"/>
        <c:title>
          <c:tx>
            <c:rich>
              <a:bodyPr/>
              <a:lstStyle/>
              <a:p>
                <a:pPr>
                  <a:defRPr sz="1600" b="0" i="0" u="none" strike="noStrike" baseline="0">
                    <a:solidFill>
                      <a:srgbClr val="000000"/>
                    </a:solidFill>
                    <a:latin typeface="Calibri"/>
                    <a:ea typeface="Calibri"/>
                    <a:cs typeface="Calibri"/>
                  </a:defRPr>
                </a:pPr>
                <a:r>
                  <a:rPr lang="en-US"/>
                  <a:t>Score</a:t>
                </a:r>
              </a:p>
            </c:rich>
          </c:tx>
          <c:overlay val="0"/>
        </c:title>
        <c:numFmt formatCode="0.0" sourceLinked="1"/>
        <c:majorTickMark val="out"/>
        <c:minorTickMark val="out"/>
        <c:tickLblPos val="nextTo"/>
        <c:spPr>
          <a:ln w="15875"/>
        </c:spPr>
        <c:txPr>
          <a:bodyPr/>
          <a:lstStyle/>
          <a:p>
            <a:pPr>
              <a:defRPr sz="1400" baseline="0"/>
            </a:pPr>
            <a:endParaRPr lang="en-US"/>
          </a:p>
        </c:txPr>
        <c:crossAx val="63822080"/>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97060-DE0F-4D0B-9F86-7333FFC4E075}" type="datetimeFigureOut">
              <a:rPr lang="en-US" smtClean="0"/>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3922B-0991-479F-8D5B-73795ADF3642}" type="slidenum">
              <a:rPr lang="en-US" smtClean="0"/>
              <a:pPr/>
              <a:t>‹#›</a:t>
            </a:fld>
            <a:endParaRPr lang="en-US"/>
          </a:p>
        </p:txBody>
      </p:sp>
    </p:spTree>
    <p:extLst>
      <p:ext uri="{BB962C8B-B14F-4D97-AF65-F5344CB8AC3E}">
        <p14:creationId xmlns:p14="http://schemas.microsoft.com/office/powerpoint/2010/main" val="209967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itzcarlton.com/en/Properties/Naples/Default.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dobe.com/products/adobeconnect/elearning.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aw.widener.edu/Academics/Faculty/ProfilesHbg/DernbachJohnC.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elcotimes.com/media/20140130/live-from-the-newsroom-was-on-the-road-at-widener-here-is-the-repla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giu.org/university_networ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Nursing has worked to integrate throughout their curriculum</a:t>
            </a:r>
          </a:p>
          <a:p>
            <a:endParaRPr lang="en-US" dirty="0" smtClean="0"/>
          </a:p>
          <a:p>
            <a:r>
              <a:rPr lang="en-US" dirty="0" err="1" smtClean="0"/>
              <a:t>Ie</a:t>
            </a:r>
            <a:r>
              <a:rPr lang="en-US" dirty="0" smtClean="0"/>
              <a:t>: </a:t>
            </a:r>
          </a:p>
          <a:p>
            <a:r>
              <a:rPr lang="en-US" dirty="0" smtClean="0"/>
              <a:t>French</a:t>
            </a:r>
            <a:r>
              <a:rPr lang="en-US" baseline="0" dirty="0" smtClean="0"/>
              <a:t> conversation and composition looks at controversial issues like </a:t>
            </a:r>
            <a:r>
              <a:rPr lang="en-US" baseline="0" dirty="0" err="1" smtClean="0"/>
              <a:t>islamic</a:t>
            </a:r>
            <a:r>
              <a:rPr lang="en-US" baseline="0" dirty="0" smtClean="0"/>
              <a:t> headscarf in French schools.  </a:t>
            </a:r>
          </a:p>
          <a:p>
            <a:endParaRPr lang="en-US" baseline="0" dirty="0" smtClean="0"/>
          </a:p>
          <a:p>
            <a:r>
              <a:rPr lang="en-US" baseline="0" dirty="0" smtClean="0"/>
              <a:t>Service learning where students work in Chester and engage with local students.</a:t>
            </a:r>
          </a:p>
          <a:p>
            <a:endParaRPr lang="en-US" baseline="0" dirty="0" smtClean="0"/>
          </a:p>
          <a:p>
            <a:r>
              <a:rPr lang="en-US" baseline="0" dirty="0" smtClean="0"/>
              <a:t>Has a profound effect on Widener students involved in these experiences.</a:t>
            </a:r>
          </a:p>
          <a:p>
            <a:endParaRPr lang="en-US" baseline="0" dirty="0" smtClean="0"/>
          </a:p>
          <a:p>
            <a:r>
              <a:rPr lang="en-US" baseline="0" dirty="0" smtClean="0"/>
              <a:t>LGBT, French Club, Latinos </a:t>
            </a:r>
            <a:r>
              <a:rPr lang="en-US" baseline="0" dirty="0" err="1" smtClean="0"/>
              <a:t>Unitos</a:t>
            </a:r>
            <a:r>
              <a:rPr lang="en-US" baseline="0" dirty="0" smtClean="0"/>
              <a:t>, BSU, Black Men United, and international students have annual fall soccer match that has fosters collaborations and group events and carries over to class experiences.</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11</a:t>
            </a:fld>
            <a:endParaRPr lang="en-US"/>
          </a:p>
        </p:txBody>
      </p:sp>
    </p:spTree>
    <p:extLst>
      <p:ext uri="{BB962C8B-B14F-4D97-AF65-F5344CB8AC3E}">
        <p14:creationId xmlns:p14="http://schemas.microsoft.com/office/powerpoint/2010/main" val="215286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78 Faculty trained</a:t>
            </a:r>
          </a:p>
          <a:p>
            <a:r>
              <a:rPr lang="en-US" dirty="0" smtClean="0"/>
              <a:t>over 100 service learning courses, </a:t>
            </a:r>
          </a:p>
          <a:p>
            <a:r>
              <a:rPr lang="en-US" dirty="0" smtClean="0"/>
              <a:t>60 community partners, </a:t>
            </a:r>
          </a:p>
          <a:p>
            <a:r>
              <a:rPr lang="en-US" dirty="0" smtClean="0"/>
              <a:t>3000 students</a:t>
            </a:r>
          </a:p>
          <a:p>
            <a:endParaRPr lang="en-US" dirty="0" smtClean="0"/>
          </a:p>
          <a:p>
            <a:r>
              <a:rPr lang="en-US" dirty="0" smtClean="0"/>
              <a:t>Ten students joined Dr. Stephen </a:t>
            </a:r>
            <a:r>
              <a:rPr lang="en-US" dirty="0" err="1" smtClean="0"/>
              <a:t>Madigosky's</a:t>
            </a:r>
            <a:r>
              <a:rPr lang="en-US" dirty="0" smtClean="0"/>
              <a:t> Special Topics in Sustainability Science course on an 11-day service-learning trip to Costa Rica</a:t>
            </a:r>
            <a:r>
              <a:rPr lang="en-US" baseline="0" dirty="0" smtClean="0"/>
              <a:t> over winter break</a:t>
            </a:r>
            <a:r>
              <a:rPr lang="en-US" dirty="0" smtClean="0"/>
              <a:t>. The trip was designed to introduce students to unique sustainable development projects that have a significant economic and social impact on villagers and farmers who harness biological resources for a living.</a:t>
            </a:r>
            <a:br>
              <a:rPr lang="en-US" dirty="0" smtClean="0"/>
            </a:br>
            <a:r>
              <a:rPr lang="en-US" dirty="0" smtClean="0"/>
              <a:t/>
            </a:r>
            <a:br>
              <a:rPr lang="en-US" dirty="0" smtClean="0"/>
            </a:br>
            <a:r>
              <a:rPr lang="en-US" dirty="0" smtClean="0"/>
              <a:t>At</a:t>
            </a:r>
            <a:r>
              <a:rPr lang="en-US" baseline="0" dirty="0" smtClean="0"/>
              <a:t> </a:t>
            </a:r>
            <a:r>
              <a:rPr lang="en-US" dirty="0" smtClean="0"/>
              <a:t>the Las</a:t>
            </a:r>
            <a:r>
              <a:rPr lang="en-US" baseline="0" dirty="0" smtClean="0"/>
              <a:t> </a:t>
            </a:r>
            <a:r>
              <a:rPr lang="en-US" baseline="0" dirty="0" err="1" smtClean="0"/>
              <a:t>Lajas</a:t>
            </a:r>
            <a:r>
              <a:rPr lang="en-US" baseline="0" dirty="0" smtClean="0"/>
              <a:t> coffee farm, students </a:t>
            </a:r>
            <a:r>
              <a:rPr lang="en-US" dirty="0" smtClean="0"/>
              <a:t>focused on characterizing the physical aspects of a coffee farm that produces organic, shade-grown coffee compared to one</a:t>
            </a:r>
            <a:r>
              <a:rPr lang="en-US" baseline="0" dirty="0" smtClean="0"/>
              <a:t> </a:t>
            </a:r>
            <a:r>
              <a:rPr lang="en-US" dirty="0" smtClean="0"/>
              <a:t>that produces sun-grown coffee to learn how consumer decisions impact the environment. </a:t>
            </a:r>
            <a:r>
              <a:rPr lang="en-US" baseline="0" dirty="0" smtClean="0"/>
              <a:t> Las </a:t>
            </a:r>
            <a:r>
              <a:rPr lang="en-US" baseline="0" dirty="0" err="1" smtClean="0"/>
              <a:t>Lajas</a:t>
            </a:r>
            <a:r>
              <a:rPr lang="en-US" baseline="0" dirty="0" smtClean="0"/>
              <a:t> produces </a:t>
            </a:r>
            <a:r>
              <a:rPr lang="en-US" dirty="0" smtClean="0"/>
              <a:t>the beans for WU Brew, Widener's own brand of coffee,</a:t>
            </a:r>
            <a:r>
              <a:rPr lang="en-US" baseline="0" dirty="0" smtClean="0"/>
              <a:t> which is for sale in the bookstore. S</a:t>
            </a:r>
            <a:r>
              <a:rPr lang="en-US" dirty="0" smtClean="0"/>
              <a:t>ales of the WU</a:t>
            </a:r>
            <a:r>
              <a:rPr lang="en-US" baseline="0" dirty="0" smtClean="0"/>
              <a:t> Brew </a:t>
            </a:r>
            <a:r>
              <a:rPr lang="en-US" dirty="0" smtClean="0"/>
              <a:t>helped fund the trip.</a:t>
            </a:r>
            <a:br>
              <a:rPr lang="en-US" dirty="0" smtClean="0"/>
            </a:br>
            <a:r>
              <a:rPr lang="en-US" dirty="0" smtClean="0"/>
              <a:t/>
            </a:r>
            <a:br>
              <a:rPr lang="en-US" dirty="0" smtClean="0"/>
            </a:br>
            <a:r>
              <a:rPr lang="en-US" dirty="0" smtClean="0"/>
              <a:t>Then</a:t>
            </a:r>
            <a:r>
              <a:rPr lang="en-US" baseline="0" dirty="0" smtClean="0"/>
              <a:t>, students visited </a:t>
            </a:r>
            <a:r>
              <a:rPr lang="en-US" dirty="0" smtClean="0"/>
              <a:t>one of the world's most important nesting sites for Olive Ridley sea turtles.</a:t>
            </a:r>
            <a:r>
              <a:rPr lang="en-US" baseline="0" dirty="0" smtClean="0"/>
              <a:t> They </a:t>
            </a:r>
            <a:r>
              <a:rPr lang="en-US" dirty="0" smtClean="0"/>
              <a:t>examined the dynamics of how harvesting a fraction of the turtle eggs helps support the local economy. Students had the opportunity to speak directly with community members about all aspects of the operation.</a:t>
            </a:r>
            <a:br>
              <a:rPr lang="en-US" dirty="0" smtClean="0"/>
            </a:br>
            <a:r>
              <a:rPr lang="en-US" dirty="0" smtClean="0"/>
              <a:t/>
            </a:r>
            <a:br>
              <a:rPr lang="en-US" dirty="0" smtClean="0"/>
            </a:br>
            <a:r>
              <a:rPr lang="en-US" dirty="0" smtClean="0"/>
              <a:t>The course is the brainchild of Dr. Stephen Madigosky, a professor of environmental science. He, along with several of his colleagues including Tim Scepansky and Drs. Chad Freed and </a:t>
            </a:r>
            <a:r>
              <a:rPr lang="en-US" dirty="0" err="1" smtClean="0"/>
              <a:t>Itzick</a:t>
            </a:r>
            <a:r>
              <a:rPr lang="en-US" dirty="0" smtClean="0"/>
              <a:t> </a:t>
            </a:r>
            <a:r>
              <a:rPr lang="en-US" dirty="0" err="1" smtClean="0"/>
              <a:t>Vatnick</a:t>
            </a:r>
            <a:r>
              <a:rPr lang="en-US" dirty="0" smtClean="0"/>
              <a:t>, use this opportunity to develop within students a sense of inquiry that hones their research skills while addressing real world problems and applications.</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base">
              <a:buNone/>
            </a:pPr>
            <a:r>
              <a:rPr lang="en-US" sz="1200" dirty="0" smtClean="0">
                <a:solidFill>
                  <a:srgbClr val="002060"/>
                </a:solidFill>
              </a:rPr>
              <a:t>Five undergraduates from Dr. </a:t>
            </a:r>
            <a:r>
              <a:rPr lang="en-US" sz="1200" dirty="0" err="1" smtClean="0">
                <a:solidFill>
                  <a:srgbClr val="002060"/>
                </a:solidFill>
              </a:rPr>
              <a:t>Bretton</a:t>
            </a:r>
            <a:r>
              <a:rPr lang="en-US" sz="1200" dirty="0" smtClean="0">
                <a:solidFill>
                  <a:srgbClr val="002060"/>
                </a:solidFill>
              </a:rPr>
              <a:t> </a:t>
            </a:r>
            <a:r>
              <a:rPr lang="en-US" sz="1200" dirty="0" err="1" smtClean="0">
                <a:solidFill>
                  <a:srgbClr val="002060"/>
                </a:solidFill>
              </a:rPr>
              <a:t>Alvaré's</a:t>
            </a:r>
            <a:r>
              <a:rPr lang="en-US" sz="1200" dirty="0" smtClean="0">
                <a:solidFill>
                  <a:srgbClr val="002060"/>
                </a:solidFill>
              </a:rPr>
              <a:t> </a:t>
            </a:r>
            <a:r>
              <a:rPr lang="en-US" sz="1200" i="1" dirty="0" smtClean="0">
                <a:solidFill>
                  <a:srgbClr val="002060"/>
                </a:solidFill>
              </a:rPr>
              <a:t>Rum, Rasta and Revolution  </a:t>
            </a:r>
            <a:r>
              <a:rPr lang="en-US" sz="1200" dirty="0" smtClean="0">
                <a:solidFill>
                  <a:srgbClr val="002060"/>
                </a:solidFill>
              </a:rPr>
              <a:t>anthropology course and three undergraduates from Dr. Nadine McHenry's </a:t>
            </a:r>
            <a:r>
              <a:rPr lang="en-US" sz="1200" i="1" dirty="0" smtClean="0">
                <a:solidFill>
                  <a:srgbClr val="002060"/>
                </a:solidFill>
              </a:rPr>
              <a:t>Cross-Cultural Research in Trinidad</a:t>
            </a:r>
            <a:r>
              <a:rPr lang="en-US" sz="1200" dirty="0" smtClean="0">
                <a:solidFill>
                  <a:srgbClr val="002060"/>
                </a:solidFill>
              </a:rPr>
              <a:t> education course visited</a:t>
            </a:r>
            <a:r>
              <a:rPr lang="en-US" sz="1200" baseline="0" dirty="0" smtClean="0">
                <a:solidFill>
                  <a:srgbClr val="002060"/>
                </a:solidFill>
              </a:rPr>
              <a:t> </a:t>
            </a:r>
            <a:r>
              <a:rPr lang="en-US" sz="1200" dirty="0" smtClean="0">
                <a:solidFill>
                  <a:srgbClr val="002060"/>
                </a:solidFill>
              </a:rPr>
              <a:t>the Republic of Trinidad and Tobago over Spring Break for a week-long exploration of Trinidadian culture and ecology.</a:t>
            </a:r>
          </a:p>
          <a:p>
            <a:pPr fontAlgn="base">
              <a:buNone/>
            </a:pPr>
            <a:r>
              <a:rPr lang="en-US" sz="1200" dirty="0" smtClean="0">
                <a:solidFill>
                  <a:srgbClr val="002060"/>
                </a:solidFill>
              </a:rPr>
              <a:t> </a:t>
            </a:r>
          </a:p>
          <a:p>
            <a:pPr fontAlgn="base">
              <a:buNone/>
            </a:pPr>
            <a:r>
              <a:rPr lang="en-US" sz="1200" dirty="0" smtClean="0">
                <a:solidFill>
                  <a:srgbClr val="002060"/>
                </a:solidFill>
              </a:rPr>
              <a:t>They</a:t>
            </a:r>
            <a:r>
              <a:rPr lang="en-US" sz="1200" baseline="0" dirty="0" smtClean="0">
                <a:solidFill>
                  <a:srgbClr val="002060"/>
                </a:solidFill>
              </a:rPr>
              <a:t> </a:t>
            </a:r>
            <a:r>
              <a:rPr lang="en-US" sz="1200" dirty="0" smtClean="0">
                <a:solidFill>
                  <a:srgbClr val="002060"/>
                </a:solidFill>
              </a:rPr>
              <a:t>first stopped in</a:t>
            </a:r>
            <a:r>
              <a:rPr lang="en-US" sz="1200" baseline="0" dirty="0" smtClean="0">
                <a:solidFill>
                  <a:srgbClr val="002060"/>
                </a:solidFill>
              </a:rPr>
              <a:t> </a:t>
            </a:r>
            <a:r>
              <a:rPr lang="en-US" sz="1200" baseline="0" dirty="0" err="1" smtClean="0">
                <a:solidFill>
                  <a:srgbClr val="002060"/>
                </a:solidFill>
              </a:rPr>
              <a:t>Toco</a:t>
            </a:r>
            <a:r>
              <a:rPr lang="en-US" sz="1200" baseline="0" dirty="0" smtClean="0">
                <a:solidFill>
                  <a:srgbClr val="002060"/>
                </a:solidFill>
              </a:rPr>
              <a:t> to see</a:t>
            </a:r>
            <a:r>
              <a:rPr lang="en-US" sz="1200" dirty="0" smtClean="0">
                <a:solidFill>
                  <a:srgbClr val="002060"/>
                </a:solidFill>
              </a:rPr>
              <a:t> primary nesting ground for massive leatherback turtles. Here</a:t>
            </a:r>
            <a:r>
              <a:rPr lang="en-US" sz="1200" baseline="0" dirty="0" smtClean="0">
                <a:solidFill>
                  <a:srgbClr val="002060"/>
                </a:solidFill>
              </a:rPr>
              <a:t> they saw </a:t>
            </a:r>
            <a:r>
              <a:rPr lang="en-US" sz="1200" dirty="0" smtClean="0">
                <a:solidFill>
                  <a:srgbClr val="002060"/>
                </a:solidFill>
              </a:rPr>
              <a:t>a behemoth female leatherback measuring more than six feet in length lay her eggs in the sand. </a:t>
            </a:r>
          </a:p>
          <a:p>
            <a:pPr fontAlgn="base">
              <a:buNone/>
            </a:pPr>
            <a:endParaRPr lang="en-US" sz="1200" dirty="0" smtClean="0">
              <a:solidFill>
                <a:srgbClr val="002060"/>
              </a:solidFill>
            </a:endParaRPr>
          </a:p>
          <a:p>
            <a:pPr fontAlgn="base">
              <a:buNone/>
            </a:pPr>
            <a:r>
              <a:rPr lang="en-US" sz="1200" dirty="0" smtClean="0">
                <a:solidFill>
                  <a:srgbClr val="002060"/>
                </a:solidFill>
              </a:rPr>
              <a:t>Then</a:t>
            </a:r>
            <a:r>
              <a:rPr lang="en-US" sz="1200" baseline="0" dirty="0" smtClean="0">
                <a:solidFill>
                  <a:srgbClr val="002060"/>
                </a:solidFill>
              </a:rPr>
              <a:t> they </a:t>
            </a:r>
            <a:r>
              <a:rPr lang="en-US" sz="1200" dirty="0" smtClean="0">
                <a:solidFill>
                  <a:srgbClr val="002060"/>
                </a:solidFill>
              </a:rPr>
              <a:t>visited the </a:t>
            </a:r>
            <a:r>
              <a:rPr lang="en-US" sz="1200" dirty="0" err="1" smtClean="0">
                <a:solidFill>
                  <a:srgbClr val="002060"/>
                </a:solidFill>
              </a:rPr>
              <a:t>Asa</a:t>
            </a:r>
            <a:r>
              <a:rPr lang="en-US" sz="1200" dirty="0" smtClean="0">
                <a:solidFill>
                  <a:srgbClr val="002060"/>
                </a:solidFill>
              </a:rPr>
              <a:t> Wright Nature Center before heading to the southern city of San Fernando to witness the spectacular Carnival celebration held annually to mark the beginning of Lent. The last two days of the trip were spent touring some of the most impoverished regions of the island and "grounding" (talking and spending time) with the local residents there.</a:t>
            </a:r>
          </a:p>
          <a:p>
            <a:pPr fontAlgn="base">
              <a:buNone/>
            </a:pPr>
            <a:endParaRPr lang="en-US" sz="1200" dirty="0" smtClean="0">
              <a:solidFill>
                <a:srgbClr val="002060"/>
              </a:solidFill>
            </a:endParaRPr>
          </a:p>
          <a:p>
            <a:pPr fontAlgn="base">
              <a:buNone/>
            </a:pPr>
            <a:r>
              <a:rPr lang="en-US" sz="1200" dirty="0" smtClean="0">
                <a:solidFill>
                  <a:srgbClr val="002060"/>
                </a:solidFill>
              </a:rPr>
              <a:t>McHenry and her students, in partnership with faculty and students from the University of the West Indies, St. Augustine, focused their attention on the state of the island's schools, touring various facilities and offering advice on how to improve conditions for special needs students.</a:t>
            </a:r>
          </a:p>
          <a:p>
            <a:pPr fontAlgn="base">
              <a:buNone/>
            </a:pPr>
            <a:endParaRPr lang="en-US" sz="1200" dirty="0" smtClean="0">
              <a:solidFill>
                <a:srgbClr val="002060"/>
              </a:solidFill>
            </a:endParaRPr>
          </a:p>
          <a:p>
            <a:pPr fontAlgn="base">
              <a:buNone/>
            </a:pPr>
            <a:r>
              <a:rPr lang="en-US" sz="1200" dirty="0" smtClean="0">
                <a:solidFill>
                  <a:srgbClr val="002060"/>
                </a:solidFill>
              </a:rPr>
              <a:t>This was the Department of Anthropology's second Spring Break trip to Trinidad and Tobago, and the department looks to continue this trip on a bi-annual basis.</a:t>
            </a:r>
          </a:p>
          <a:p>
            <a:pPr fontAlgn="base">
              <a:buNone/>
            </a:pPr>
            <a:endParaRPr lang="en-US" sz="1200" dirty="0" smtClean="0">
              <a:solidFill>
                <a:srgbClr val="002060"/>
              </a:solidFill>
            </a:endParaRPr>
          </a:p>
          <a:p>
            <a:pPr fontAlgn="base">
              <a:buNone/>
            </a:pPr>
            <a:r>
              <a:rPr lang="en-US" sz="1200" dirty="0" err="1" smtClean="0">
                <a:solidFill>
                  <a:srgbClr val="002060"/>
                </a:solidFill>
              </a:rPr>
              <a:t>Alvaré</a:t>
            </a:r>
            <a:r>
              <a:rPr lang="en-US" sz="1200" dirty="0" smtClean="0">
                <a:solidFill>
                  <a:srgbClr val="002060"/>
                </a:solidFill>
              </a:rPr>
              <a:t> and his students visited local residents living in and around the oilfields in the island's depressed South region. They spoke with and visited the homes of local elders of both African and East Indian descent to understand the cultural similarities and differences between the island's two main ethnic groups and the difficulties they both face. </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buNone/>
            </a:pPr>
            <a:r>
              <a:rPr lang="en-US" sz="1200" dirty="0" smtClean="0">
                <a:solidFill>
                  <a:schemeClr val="tx2"/>
                </a:solidFill>
              </a:rPr>
              <a:t>A new era in co-op began in the School of Hospitality Management when Courtney Baron and Claire </a:t>
            </a:r>
            <a:r>
              <a:rPr lang="en-US" sz="1200" dirty="0" err="1" smtClean="0">
                <a:solidFill>
                  <a:schemeClr val="tx2"/>
                </a:solidFill>
              </a:rPr>
              <a:t>Maddocks</a:t>
            </a:r>
            <a:r>
              <a:rPr lang="en-US" sz="1200" dirty="0" smtClean="0">
                <a:solidFill>
                  <a:schemeClr val="tx2"/>
                </a:solidFill>
              </a:rPr>
              <a:t>  were able to a work full-time co-op at the </a:t>
            </a:r>
            <a:r>
              <a:rPr lang="en-US" sz="1200" u="sng" dirty="0" smtClean="0">
                <a:solidFill>
                  <a:schemeClr val="tx2"/>
                </a:solidFill>
                <a:hlinkClick r:id="rId3" tooltip="Ritz-Carlton Naples"/>
              </a:rPr>
              <a:t>Ritz Carlton Resort in Naples</a:t>
            </a:r>
            <a:r>
              <a:rPr lang="en-US" sz="1200" dirty="0" smtClean="0">
                <a:solidFill>
                  <a:schemeClr val="tx2"/>
                </a:solidFill>
              </a:rPr>
              <a:t>, Florida while participating in Professor Joy Dickerson’s weekly management seminars held at Widener University's Main Campus via </a:t>
            </a:r>
            <a:r>
              <a:rPr lang="en-US" sz="1200" u="sng" dirty="0" smtClean="0">
                <a:solidFill>
                  <a:schemeClr val="tx2"/>
                </a:solidFill>
                <a:hlinkClick r:id="rId4" tooltip="Adobe Connect [http://www.adobe.com/products/adobeconnect/elearning.html]"/>
              </a:rPr>
              <a:t>Adobe Connect</a:t>
            </a:r>
            <a:r>
              <a:rPr lang="en-US" sz="1200" dirty="0" smtClean="0">
                <a:solidFill>
                  <a:schemeClr val="tx2"/>
                </a:solidFill>
              </a:rPr>
              <a:t>.</a:t>
            </a:r>
          </a:p>
          <a:p>
            <a:pPr fontAlgn="base">
              <a:buNone/>
            </a:pPr>
            <a:endParaRPr lang="en-US" sz="1200" dirty="0" smtClean="0">
              <a:solidFill>
                <a:schemeClr val="tx2"/>
              </a:solidFill>
            </a:endParaRPr>
          </a:p>
          <a:p>
            <a:pPr fontAlgn="base">
              <a:buNone/>
            </a:pPr>
            <a:r>
              <a:rPr lang="en-US" sz="1200" dirty="0" smtClean="0">
                <a:solidFill>
                  <a:schemeClr val="tx2"/>
                </a:solidFill>
              </a:rPr>
              <a:t>Both Claire and Courtney took rotational positions as rooms interns. They also spent time in the Guest Relations Department and learned about the “Mystique” program. In addition, they got familiar with the Concierge and the Beach Concierge positions.</a:t>
            </a:r>
            <a:r>
              <a:rPr lang="en-US" sz="1200" baseline="0" dirty="0" smtClean="0">
                <a:solidFill>
                  <a:schemeClr val="tx2"/>
                </a:solidFill>
              </a:rPr>
              <a:t> </a:t>
            </a:r>
            <a:r>
              <a:rPr lang="en-US" sz="1200" dirty="0" smtClean="0">
                <a:solidFill>
                  <a:schemeClr val="tx2"/>
                </a:solidFill>
              </a:rPr>
              <a:t>Courtney and Claire also spent time as Recreation Attendants and helped organize and coordinate special amenities and celebration packages for VIP guests. And both students gained experience in the Ritz-Carlton Club Level, housekeeping, and front office.</a:t>
            </a: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smtClean="0">
                <a:solidFill>
                  <a:srgbClr val="002060"/>
                </a:solidFill>
              </a:rPr>
              <a:t>Dr.</a:t>
            </a:r>
            <a:r>
              <a:rPr lang="en-US" sz="1200" b="0" baseline="0" dirty="0" smtClean="0">
                <a:solidFill>
                  <a:srgbClr val="002060"/>
                </a:solidFill>
              </a:rPr>
              <a:t> Marina Barnett, her graduate students from the Center for Social Work Education, in collaboration with the East Gateway Triangle Neighborhood Association, the Chester Community Improvement Project and the Chester Police Department are conducting </a:t>
            </a:r>
            <a:r>
              <a:rPr lang="en-US" sz="1200" b="0" dirty="0" smtClean="0">
                <a:solidFill>
                  <a:srgbClr val="002060"/>
                </a:solidFill>
              </a:rPr>
              <a:t>an assessment of the East Gateway Triangle community. </a:t>
            </a:r>
          </a:p>
          <a:p>
            <a:pPr>
              <a:buNone/>
            </a:pPr>
            <a:endParaRPr lang="en-US" sz="1200" dirty="0" smtClean="0">
              <a:solidFill>
                <a:srgbClr val="002060"/>
              </a:solidFill>
            </a:endParaRPr>
          </a:p>
          <a:p>
            <a:pPr>
              <a:buNone/>
            </a:pPr>
            <a:r>
              <a:rPr lang="en-US" sz="1200" dirty="0" smtClean="0">
                <a:solidFill>
                  <a:srgbClr val="002060"/>
                </a:solidFill>
              </a:rPr>
              <a:t>Widener will use the data collected to apply for a Choice Neighborhoods Planning Grant that supports the development of comprehensive neighborhood revitalization plans. </a:t>
            </a: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dirty="0" smtClean="0">
                <a:solidFill>
                  <a:srgbClr val="002060"/>
                </a:solidFill>
              </a:rPr>
              <a:t>A new book offering practical tips for parents and mental health professionals in navigating adoption prominently features research by Widener faculty, young alumni, and a current graduate student. </a:t>
            </a:r>
            <a:r>
              <a:rPr lang="en-US" i="1" dirty="0" smtClean="0">
                <a:solidFill>
                  <a:srgbClr val="002060"/>
                </a:solidFill>
              </a:rPr>
              <a:t>Working with Adoptive Parents: Research, Theory, and Therapeutic Interventions </a:t>
            </a:r>
            <a:r>
              <a:rPr lang="en-US" dirty="0" smtClean="0">
                <a:solidFill>
                  <a:srgbClr val="002060"/>
                </a:solidFill>
              </a:rPr>
              <a:t>was released in June 2013 and is co-edited by Virginia</a:t>
            </a:r>
            <a:r>
              <a:rPr lang="en-US" baseline="0" dirty="0" smtClean="0">
                <a:solidFill>
                  <a:srgbClr val="002060"/>
                </a:solidFill>
              </a:rPr>
              <a:t> </a:t>
            </a:r>
            <a:r>
              <a:rPr lang="en-US" dirty="0" err="1" smtClean="0">
                <a:solidFill>
                  <a:srgbClr val="002060"/>
                </a:solidFill>
              </a:rPr>
              <a:t>Brabender</a:t>
            </a:r>
            <a:r>
              <a:rPr lang="en-US" baseline="0" dirty="0" smtClean="0">
                <a:solidFill>
                  <a:srgbClr val="002060"/>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Youth Courts are student directed alternative discipline systems in schools that focus on restorative justice. Youth Court offers a way to keep students in school and </a:t>
            </a:r>
            <a:r>
              <a:rPr lang="en-US" sz="1100" kern="1200" dirty="0" smtClean="0">
                <a:solidFill>
                  <a:schemeClr val="tx1"/>
                </a:solidFill>
                <a:latin typeface="+mn-lt"/>
                <a:ea typeface="+mn-ea"/>
                <a:cs typeface="+mn-cs"/>
              </a:rPr>
              <a:t>out of the disciplinary system. </a:t>
            </a:r>
          </a:p>
          <a:p>
            <a:endParaRPr lang="en-US" sz="11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goal of Youth Court is to use positive peer pressure to ensure that young people who have committed minor offenses to pay back the community. </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Widener Law students are training middle school students with the idea that they will take the youth court model into high school with them.</a:t>
            </a:r>
            <a:r>
              <a:rPr lang="en-US" sz="1200" kern="1200" baseline="0" dirty="0" smtClean="0">
                <a:solidFill>
                  <a:schemeClr val="tx1"/>
                </a:solidFill>
                <a:latin typeface="+mn-lt"/>
                <a:ea typeface="+mn-ea"/>
                <a:cs typeface="+mn-cs"/>
              </a:rPr>
              <a:t> They train middle school students </a:t>
            </a:r>
            <a:r>
              <a:rPr lang="en-US" sz="1200" b="0" i="0" kern="1200" dirty="0" smtClean="0">
                <a:solidFill>
                  <a:schemeClr val="tx1"/>
                </a:solidFill>
                <a:latin typeface="+mn-lt"/>
                <a:ea typeface="+mn-ea"/>
                <a:cs typeface="+mn-cs"/>
              </a:rPr>
              <a:t>to act as attorneys, judges, and jurors for their peers with the goal of helping classmates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who have committed minor offenses avoid further disciplinary problems.</a:t>
            </a:r>
            <a:r>
              <a:rPr lang="en-US" sz="1200" b="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real benefit of youth court is that it is an educational tool because the students involved learn what a judge, bailiff, and jury do.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past fall, the Environmental Law Center hosted a symposium</a:t>
            </a:r>
            <a:r>
              <a:rPr lang="en-US" sz="1200" b="0" i="0" kern="1200" baseline="0" dirty="0" smtClean="0">
                <a:solidFill>
                  <a:schemeClr val="tx1"/>
                </a:solidFill>
                <a:latin typeface="+mn-lt"/>
                <a:ea typeface="+mn-ea"/>
                <a:cs typeface="+mn-cs"/>
              </a:rPr>
              <a:t> on Marcellus Shale Development and Pennsylvania.  Organized by John Dernbach, the symposium brought together  environmental law</a:t>
            </a:r>
            <a:r>
              <a:rPr lang="en-US" sz="1200" b="0" i="0" kern="1200" dirty="0" smtClean="0">
                <a:solidFill>
                  <a:schemeClr val="tx1"/>
                </a:solidFill>
                <a:latin typeface="+mn-lt"/>
                <a:ea typeface="+mn-ea"/>
                <a:cs typeface="+mn-cs"/>
              </a:rPr>
              <a:t> experts from </a:t>
            </a:r>
            <a:r>
              <a:rPr lang="en-US" sz="1200" b="0" i="0" kern="1200" baseline="0" dirty="0" smtClean="0">
                <a:solidFill>
                  <a:schemeClr val="tx1"/>
                </a:solidFill>
                <a:latin typeface="+mn-lt"/>
                <a:ea typeface="+mn-ea"/>
                <a:cs typeface="+mn-cs"/>
              </a:rPr>
              <a:t>Widener Law and elsewhere to </a:t>
            </a:r>
            <a:r>
              <a:rPr lang="en-US" sz="1200" b="0" i="0" kern="1200" dirty="0" smtClean="0">
                <a:solidFill>
                  <a:schemeClr val="tx1"/>
                </a:solidFill>
                <a:latin typeface="+mn-lt"/>
                <a:ea typeface="+mn-ea"/>
                <a:cs typeface="+mn-cs"/>
              </a:rPr>
              <a:t>examine natural gas extraction from Pennsylvania’s Marcellus Shale through hydraulic fracturing or “</a:t>
            </a:r>
            <a:r>
              <a:rPr lang="en-US" sz="1200" b="0" i="0" kern="1200" dirty="0" err="1" smtClean="0">
                <a:solidFill>
                  <a:schemeClr val="tx1"/>
                </a:solidFill>
                <a:latin typeface="+mn-lt"/>
                <a:ea typeface="+mn-ea"/>
                <a:cs typeface="+mn-cs"/>
              </a:rPr>
              <a:t>fracking</a:t>
            </a:r>
            <a:r>
              <a:rPr lang="en-US" sz="1200" b="0" i="0" kern="1200" dirty="0" smtClean="0">
                <a:solidFill>
                  <a:schemeClr val="tx1"/>
                </a:solidFill>
                <a:latin typeface="+mn-lt"/>
                <a:ea typeface="+mn-ea"/>
                <a:cs typeface="+mn-cs"/>
              </a:rPr>
              <a:t>,” and what it means for sustainable development.</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Distinguished Professor </a:t>
            </a:r>
            <a:r>
              <a:rPr lang="en-US" sz="1200" b="0" i="0" u="sng" kern="1200" dirty="0" smtClean="0">
                <a:solidFill>
                  <a:schemeClr val="tx1"/>
                </a:solidFill>
                <a:latin typeface="+mn-lt"/>
                <a:ea typeface="+mn-ea"/>
                <a:cs typeface="+mn-cs"/>
                <a:hlinkClick r:id="rId3"/>
              </a:rPr>
              <a:t>John C. Dernbach</a:t>
            </a:r>
            <a:r>
              <a:rPr lang="en-US" sz="1200" b="0" i="0" u="none"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framed the discussion for the day with an overview of just how important and far-reaching the developments in Pennsylvania are for energy, security, and the economy. He observed that the rest of the world can learn from Pennsylvania’s experiences with “fostering sustainability of shale gas production.”</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Law student Timothy Bishop delivered the lunchtime address </a:t>
            </a:r>
            <a:r>
              <a:rPr lang="en-US" dirty="0" smtClean="0">
                <a:solidFill>
                  <a:schemeClr val="tx2"/>
                </a:solidFill>
              </a:rPr>
              <a:t> about </a:t>
            </a:r>
            <a:r>
              <a:rPr lang="en-US" sz="1200" dirty="0" smtClean="0">
                <a:solidFill>
                  <a:schemeClr val="tx2"/>
                </a:solidFill>
              </a:rPr>
              <a:t>Modeling Pennsylvania’s Development of Natural Gas After Alaska’s Permanent Fund Dividend.</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Six business students spent part of the winter break studying abroad in Spain as part of the Principles of Marketing honors course taught by Dr. Mary Shoemaker, associate professor in the School of Business Administration.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students </a:t>
            </a:r>
            <a:r>
              <a:rPr lang="en-US" sz="1200" kern="1200" dirty="0" smtClean="0">
                <a:solidFill>
                  <a:schemeClr val="tx1"/>
                </a:solidFill>
                <a:latin typeface="+mn-lt"/>
                <a:ea typeface="+mn-ea"/>
                <a:cs typeface="+mn-cs"/>
              </a:rPr>
              <a:t>traveled to Avila, Madrid, Salamanca, Segovia, and Valladolid during the eight-day trip. Their travels included tours of a ham factory, a technology park, and a food testing and inspection facility. They met and discussed Spain’s business and economic climate with local business leaders.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course presents marketing from the perspective of an individual manager or firm in the design of a marketing mix, target market selection, environmental assessment, information procurement, and analysis of consumer behavior. It also examines marketing’s interface with society and the ethical responsibilities of managers in a global context, which was the focus of the study abroad excursion.</a:t>
            </a: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study abroad group that went to </a:t>
            </a:r>
            <a:r>
              <a:rPr lang="en-US" dirty="0" err="1" smtClean="0"/>
              <a:t>Zamorano</a:t>
            </a:r>
            <a:r>
              <a:rPr lang="en-US" dirty="0" smtClean="0"/>
              <a:t> University in Tegucigalpa, Honduras, for spring break. The students are 'hanging around' on a mahogany tree where we rested as we traveled back down the mountain in </a:t>
            </a:r>
            <a:r>
              <a:rPr lang="en-US" dirty="0" err="1" smtClean="0"/>
              <a:t>Uyuca</a:t>
            </a:r>
            <a:r>
              <a:rPr lang="en-US" dirty="0" smtClean="0"/>
              <a:t> Preserve.</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26</a:t>
            </a:fld>
            <a:endParaRPr lang="en-US"/>
          </a:p>
        </p:txBody>
      </p:sp>
    </p:spTree>
    <p:extLst>
      <p:ext uri="{BB962C8B-B14F-4D97-AF65-F5344CB8AC3E}">
        <p14:creationId xmlns:p14="http://schemas.microsoft.com/office/powerpoint/2010/main" val="335880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greatest impact of Faculty Governance this year has been on the strategic plan.  Although there have been plenty of issues and the process has felt rushed at times.  I want to thank President Harris, Provost </a:t>
            </a:r>
            <a:r>
              <a:rPr lang="en-US" sz="1200" kern="1200" dirty="0" err="1" smtClean="0">
                <a:solidFill>
                  <a:schemeClr val="tx1"/>
                </a:solidFill>
                <a:effectLst/>
                <a:latin typeface="+mn-lt"/>
                <a:ea typeface="+mn-ea"/>
                <a:cs typeface="+mn-cs"/>
              </a:rPr>
              <a:t>Wilhite</a:t>
            </a:r>
            <a:r>
              <a:rPr lang="en-US" sz="1200" kern="1200" dirty="0" smtClean="0">
                <a:solidFill>
                  <a:schemeClr val="tx1"/>
                </a:solidFill>
                <a:effectLst/>
                <a:latin typeface="+mn-lt"/>
                <a:ea typeface="+mn-ea"/>
                <a:cs typeface="+mn-cs"/>
              </a:rPr>
              <a:t>, Vice-President Baker, and the Board of Trustees for their flexibility</a:t>
            </a:r>
            <a:r>
              <a:rPr lang="en-US" sz="1200" kern="1200" baseline="0" dirty="0" smtClean="0">
                <a:solidFill>
                  <a:schemeClr val="tx1"/>
                </a:solidFill>
                <a:effectLst/>
                <a:latin typeface="+mn-lt"/>
                <a:ea typeface="+mn-ea"/>
                <a:cs typeface="+mn-cs"/>
              </a:rPr>
              <a:t> adjusting the timeline to coordinate with faculty meetings so that we could use the faculty governance structure to get thoughtful feedback and suggestions that came out of a dialogue between faculty.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3922B-0991-479F-8D5B-73795ADF3642}" type="slidenum">
              <a:rPr lang="en-US" smtClean="0"/>
              <a:pPr/>
              <a:t>2</a:t>
            </a:fld>
            <a:endParaRPr lang="en-US"/>
          </a:p>
        </p:txBody>
      </p:sp>
    </p:spTree>
    <p:extLst>
      <p:ext uri="{BB962C8B-B14F-4D97-AF65-F5344CB8AC3E}">
        <p14:creationId xmlns:p14="http://schemas.microsoft.com/office/powerpoint/2010/main" val="2542121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US" sz="1200" dirty="0" smtClean="0">
                <a:solidFill>
                  <a:schemeClr val="tx2"/>
                </a:solidFill>
              </a:rPr>
              <a:t>This book</a:t>
            </a:r>
            <a:r>
              <a:rPr lang="en-US" sz="1200" baseline="0" dirty="0" smtClean="0">
                <a:solidFill>
                  <a:schemeClr val="tx2"/>
                </a:solidFill>
              </a:rPr>
              <a:t> due out in May consists of letters written by incarcerated men to their younger selves</a:t>
            </a:r>
            <a:r>
              <a:rPr lang="en-US" sz="1200" dirty="0" smtClean="0">
                <a:solidFill>
                  <a:schemeClr val="tx2"/>
                </a:solidFill>
              </a:rPr>
              <a:t> at</a:t>
            </a:r>
            <a:r>
              <a:rPr lang="en-US" sz="1200" baseline="0" dirty="0" smtClean="0">
                <a:solidFill>
                  <a:schemeClr val="tx2"/>
                </a:solidFill>
              </a:rPr>
              <a:t> pivotal moment</a:t>
            </a:r>
            <a:r>
              <a:rPr lang="en-US" sz="1200" dirty="0" smtClean="0">
                <a:solidFill>
                  <a:schemeClr val="tx2"/>
                </a:solidFill>
              </a:rPr>
              <a:t>,</a:t>
            </a:r>
            <a:r>
              <a:rPr lang="en-US" sz="1200" baseline="0" dirty="0" smtClean="0">
                <a:solidFill>
                  <a:schemeClr val="tx2"/>
                </a:solidFill>
              </a:rPr>
              <a:t> for example, when the person</a:t>
            </a:r>
            <a:r>
              <a:rPr lang="en-US" sz="1200" dirty="0" smtClean="0">
                <a:solidFill>
                  <a:schemeClr val="tx2"/>
                </a:solidFill>
              </a:rPr>
              <a:t> made a critical decision to commit a crime and how that affected his life.  The aim of the book is to influence juvenile offenders to listen to "the better angels" of their nature and to avoid imprisonment.  Any</a:t>
            </a:r>
            <a:r>
              <a:rPr lang="en-US" sz="1200" baseline="0" dirty="0" smtClean="0">
                <a:solidFill>
                  <a:schemeClr val="tx2"/>
                </a:solidFill>
              </a:rPr>
              <a:t> profits from the book will go to its distribution in schools and juvenile detention centers. </a:t>
            </a:r>
            <a:endParaRPr lang="en-US" sz="1200" dirty="0" smtClean="0">
              <a:solidFill>
                <a:schemeClr val="tx2"/>
              </a:solidFill>
            </a:endParaRPr>
          </a:p>
          <a:p>
            <a:pPr>
              <a:buNone/>
            </a:pPr>
            <a:endParaRPr lang="en-US" sz="1200" dirty="0" smtClean="0">
              <a:solidFill>
                <a:schemeClr val="tx2"/>
              </a:solidFill>
            </a:endParaRPr>
          </a:p>
          <a:p>
            <a:pPr>
              <a:buNone/>
            </a:pPr>
            <a:r>
              <a:rPr lang="en-US" sz="1200" dirty="0" smtClean="0">
                <a:solidFill>
                  <a:schemeClr val="tx2"/>
                </a:solidFill>
              </a:rPr>
              <a:t>Emily,</a:t>
            </a:r>
            <a:r>
              <a:rPr lang="en-US" sz="1200" baseline="0" dirty="0" smtClean="0">
                <a:solidFill>
                  <a:schemeClr val="tx2"/>
                </a:solidFill>
              </a:rPr>
              <a:t> the creating writing major, helped type, </a:t>
            </a:r>
            <a:r>
              <a:rPr lang="en-US" sz="1200" dirty="0" smtClean="0">
                <a:solidFill>
                  <a:schemeClr val="tx2"/>
                </a:solidFill>
              </a:rPr>
              <a:t>edit, and select pieces for inclusion as well as create writing prompts. She wrote</a:t>
            </a:r>
            <a:r>
              <a:rPr lang="en-US" sz="1200" baseline="0" dirty="0" smtClean="0">
                <a:solidFill>
                  <a:schemeClr val="tx2"/>
                </a:solidFill>
              </a:rPr>
              <a:t> </a:t>
            </a:r>
            <a:r>
              <a:rPr lang="en-US" sz="1200" dirty="0" smtClean="0">
                <a:solidFill>
                  <a:schemeClr val="tx2"/>
                </a:solidFill>
              </a:rPr>
              <a:t>a short piece in the forward</a:t>
            </a:r>
            <a:r>
              <a:rPr lang="en-US" sz="1200" baseline="0" dirty="0" smtClean="0">
                <a:solidFill>
                  <a:schemeClr val="tx2"/>
                </a:solidFill>
              </a:rPr>
              <a:t> as well.</a:t>
            </a:r>
            <a:endParaRPr lang="en-US" sz="1200" dirty="0" smtClean="0">
              <a:solidFill>
                <a:schemeClr val="tx2"/>
              </a:solidFill>
            </a:endParaRPr>
          </a:p>
          <a:p>
            <a:pPr>
              <a:buNone/>
            </a:pPr>
            <a:endParaRPr lang="en-US" sz="1200" dirty="0" smtClean="0">
              <a:solidFill>
                <a:schemeClr val="tx2"/>
              </a:solidFill>
            </a:endParaRPr>
          </a:p>
          <a:p>
            <a:pPr>
              <a:buNone/>
            </a:pPr>
            <a:r>
              <a:rPr lang="en-US" sz="1200" dirty="0" smtClean="0">
                <a:solidFill>
                  <a:schemeClr val="tx2"/>
                </a:solidFill>
              </a:rPr>
              <a:t/>
            </a:r>
            <a:br>
              <a:rPr lang="en-US" sz="1200" dirty="0" smtClean="0">
                <a:solidFill>
                  <a:schemeClr val="tx2"/>
                </a:solidFill>
              </a:rPr>
            </a:br>
            <a:r>
              <a:rPr lang="en-US" sz="1200" dirty="0" smtClean="0">
                <a:solidFill>
                  <a:schemeClr val="tx2"/>
                </a:solidFill>
              </a:rPr>
              <a:t/>
            </a:r>
            <a:br>
              <a:rPr lang="en-US" sz="1200" dirty="0" smtClean="0">
                <a:solidFill>
                  <a:schemeClr val="tx2"/>
                </a:solidFill>
              </a:rPr>
            </a:br>
            <a:r>
              <a:rPr lang="en-US" sz="1200" dirty="0" smtClean="0">
                <a:solidFill>
                  <a:schemeClr val="tx2"/>
                </a:solidFill>
              </a:rPr>
              <a:t/>
            </a:r>
            <a:br>
              <a:rPr lang="en-US" sz="1200" dirty="0" smtClean="0">
                <a:solidFill>
                  <a:schemeClr val="tx2"/>
                </a:solidFill>
              </a:rPr>
            </a:b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Dr.</a:t>
            </a:r>
            <a:r>
              <a:rPr lang="en-US" sz="1200" kern="1200" baseline="0" dirty="0" smtClean="0">
                <a:solidFill>
                  <a:schemeClr val="tx1"/>
                </a:solidFill>
                <a:latin typeface="+mn-lt"/>
                <a:ea typeface="+mn-ea"/>
                <a:cs typeface="+mn-cs"/>
              </a:rPr>
              <a:t> Pamela Williams serves as </a:t>
            </a:r>
            <a:r>
              <a:rPr lang="en-US" sz="1200" kern="1200" dirty="0" smtClean="0">
                <a:solidFill>
                  <a:schemeClr val="tx1"/>
                </a:solidFill>
                <a:latin typeface="+mn-lt"/>
                <a:ea typeface="+mn-ea"/>
                <a:cs typeface="+mn-cs"/>
              </a:rPr>
              <a:t>a member of the advisory board for the Family Center that is part of the Delaware County Intermediate Unit.  She</a:t>
            </a:r>
            <a:r>
              <a:rPr lang="en-US" sz="1200" kern="1200" baseline="0" dirty="0" smtClean="0">
                <a:solidFill>
                  <a:schemeClr val="tx1"/>
                </a:solidFill>
                <a:latin typeface="+mn-lt"/>
                <a:ea typeface="+mn-ea"/>
                <a:cs typeface="+mn-cs"/>
              </a:rPr>
              <a:t> is working with pregnant teens </a:t>
            </a:r>
            <a:r>
              <a:rPr lang="en-US" sz="1200" kern="1200" dirty="0" smtClean="0">
                <a:solidFill>
                  <a:schemeClr val="tx1"/>
                </a:solidFill>
                <a:latin typeface="+mn-lt"/>
                <a:ea typeface="+mn-ea"/>
                <a:cs typeface="+mn-cs"/>
              </a:rPr>
              <a:t>in Chester to help them stay in school.  She</a:t>
            </a:r>
            <a:r>
              <a:rPr lang="en-US" sz="1200" kern="1200" baseline="0" dirty="0" smtClean="0">
                <a:solidFill>
                  <a:schemeClr val="tx1"/>
                </a:solidFill>
                <a:latin typeface="+mn-lt"/>
                <a:ea typeface="+mn-ea"/>
                <a:cs typeface="+mn-cs"/>
              </a:rPr>
              <a:t> took the teens into </a:t>
            </a:r>
            <a:r>
              <a:rPr lang="en-US" sz="1200" kern="1200" dirty="0" smtClean="0">
                <a:solidFill>
                  <a:schemeClr val="tx1"/>
                </a:solidFill>
                <a:latin typeface="+mn-lt"/>
                <a:ea typeface="+mn-ea"/>
                <a:cs typeface="+mn-cs"/>
              </a:rPr>
              <a:t>the Simulation Lab that has the Noelle manikin that delivers a baby.  We talked for a long time about pregnancy, labor, and delivery and then they watched as the manikin delivered.  Two students in her maternity nursing class helped</a:t>
            </a:r>
            <a:r>
              <a:rPr lang="en-US" sz="1200" kern="1200" baseline="0" dirty="0" smtClean="0">
                <a:solidFill>
                  <a:schemeClr val="tx1"/>
                </a:solidFill>
                <a:latin typeface="+mn-lt"/>
                <a:ea typeface="+mn-ea"/>
                <a:cs typeface="+mn-cs"/>
              </a:rPr>
              <a:t> out and met with the students from the Family Center.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Professor</a:t>
            </a:r>
            <a:r>
              <a:rPr lang="en-US" sz="1200" kern="1200" baseline="0" dirty="0" smtClean="0">
                <a:solidFill>
                  <a:schemeClr val="tx1"/>
                </a:solidFill>
                <a:latin typeface="+mn-lt"/>
                <a:ea typeface="+mn-ea"/>
                <a:cs typeface="+mn-cs"/>
              </a:rPr>
              <a:t> Williams is</a:t>
            </a:r>
            <a:r>
              <a:rPr lang="en-US" sz="1200" kern="1200" dirty="0" smtClean="0">
                <a:solidFill>
                  <a:schemeClr val="tx1"/>
                </a:solidFill>
                <a:latin typeface="+mn-lt"/>
                <a:ea typeface="+mn-ea"/>
                <a:cs typeface="+mn-cs"/>
              </a:rPr>
              <a:t> teaching a nursing elective course on women's health in the fall,</a:t>
            </a:r>
            <a:r>
              <a:rPr lang="en-US" sz="1200" kern="1200" baseline="0" dirty="0" smtClean="0">
                <a:solidFill>
                  <a:schemeClr val="tx1"/>
                </a:solidFill>
                <a:latin typeface="+mn-lt"/>
                <a:ea typeface="+mn-ea"/>
                <a:cs typeface="+mn-cs"/>
              </a:rPr>
              <a:t> and t</a:t>
            </a:r>
            <a:r>
              <a:rPr lang="en-US" sz="1200" kern="1200" dirty="0" smtClean="0">
                <a:solidFill>
                  <a:schemeClr val="tx1"/>
                </a:solidFill>
                <a:latin typeface="+mn-lt"/>
                <a:ea typeface="+mn-ea"/>
                <a:cs typeface="+mn-cs"/>
              </a:rPr>
              <a:t>he Family Center will be the site for the</a:t>
            </a:r>
            <a:r>
              <a:rPr lang="en-US" sz="1200" kern="1200" baseline="0" dirty="0" smtClean="0">
                <a:solidFill>
                  <a:schemeClr val="tx1"/>
                </a:solidFill>
                <a:latin typeface="+mn-lt"/>
                <a:ea typeface="+mn-ea"/>
                <a:cs typeface="+mn-cs"/>
              </a:rPr>
              <a:t> students’ </a:t>
            </a:r>
            <a:r>
              <a:rPr lang="en-US" sz="1200" kern="1200" dirty="0" smtClean="0">
                <a:solidFill>
                  <a:schemeClr val="tx1"/>
                </a:solidFill>
                <a:latin typeface="+mn-lt"/>
                <a:ea typeface="+mn-ea"/>
                <a:cs typeface="+mn-cs"/>
              </a:rPr>
              <a:t>service learning.  I'm excited for the students to have an opportunity to work with women of all ages within the Family Center and create projects that involve many members of a family.</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63922B-0991-479F-8D5B-73795ADF3642}"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buNone/>
            </a:pPr>
            <a:r>
              <a:rPr lang="en-US" sz="1200" dirty="0" smtClean="0">
                <a:solidFill>
                  <a:srgbClr val="002060"/>
                </a:solidFill>
              </a:rPr>
              <a:t>The</a:t>
            </a:r>
            <a:r>
              <a:rPr lang="en-US" sz="1200" baseline="0" dirty="0" smtClean="0">
                <a:solidFill>
                  <a:srgbClr val="002060"/>
                </a:solidFill>
              </a:rPr>
              <a:t> Communication Studies Program i</a:t>
            </a:r>
            <a:r>
              <a:rPr lang="en-US" sz="1200" dirty="0" smtClean="0">
                <a:solidFill>
                  <a:srgbClr val="002060"/>
                </a:solidFill>
              </a:rPr>
              <a:t>s</a:t>
            </a:r>
            <a:r>
              <a:rPr lang="en-US" sz="1200" baseline="0" dirty="0" smtClean="0">
                <a:solidFill>
                  <a:srgbClr val="002060"/>
                </a:solidFill>
              </a:rPr>
              <a:t> partnering </a:t>
            </a:r>
            <a:r>
              <a:rPr lang="en-US" sz="1200" dirty="0" smtClean="0">
                <a:solidFill>
                  <a:srgbClr val="002060"/>
                </a:solidFill>
              </a:rPr>
              <a:t>with the </a:t>
            </a:r>
            <a:r>
              <a:rPr lang="en-US" sz="1200" i="1" dirty="0" smtClean="0">
                <a:solidFill>
                  <a:srgbClr val="002060"/>
                </a:solidFill>
              </a:rPr>
              <a:t>Delaware County Daily Times</a:t>
            </a:r>
            <a:r>
              <a:rPr lang="en-US" sz="1200" dirty="0" smtClean="0">
                <a:solidFill>
                  <a:srgbClr val="002060"/>
                </a:solidFill>
              </a:rPr>
              <a:t> to broadcast "Live from the Newsroom" from Widener’s new television studio in Freedom</a:t>
            </a:r>
            <a:r>
              <a:rPr lang="en-US" sz="1200" baseline="0" dirty="0" smtClean="0">
                <a:solidFill>
                  <a:srgbClr val="002060"/>
                </a:solidFill>
              </a:rPr>
              <a:t> Hall </a:t>
            </a:r>
            <a:r>
              <a:rPr lang="en-US" sz="1200" dirty="0" smtClean="0">
                <a:solidFill>
                  <a:srgbClr val="002060"/>
                </a:solidFill>
              </a:rPr>
              <a:t>once a month.</a:t>
            </a:r>
            <a:br>
              <a:rPr lang="en-US" sz="1200" dirty="0" smtClean="0">
                <a:solidFill>
                  <a:srgbClr val="002060"/>
                </a:solidFill>
              </a:rPr>
            </a:br>
            <a:endParaRPr lang="en-US" sz="1200" dirty="0" smtClean="0">
              <a:solidFill>
                <a:srgbClr val="002060"/>
              </a:solidFill>
            </a:endParaRPr>
          </a:p>
          <a:p>
            <a:pPr fontAlgn="base">
              <a:buNone/>
            </a:pPr>
            <a:r>
              <a:rPr lang="en-US" sz="1200" dirty="0" smtClean="0">
                <a:solidFill>
                  <a:srgbClr val="002060"/>
                </a:solidFill>
              </a:rPr>
              <a:t>"Live from the Newsroom" is a weekly 30-minute interview program on issues of interest to Delaware County residents hosted by </a:t>
            </a:r>
            <a:r>
              <a:rPr lang="en-US" sz="1200" i="1" dirty="0" smtClean="0">
                <a:solidFill>
                  <a:srgbClr val="002060"/>
                </a:solidFill>
              </a:rPr>
              <a:t>Daily Times</a:t>
            </a:r>
            <a:r>
              <a:rPr lang="en-US" sz="1200" dirty="0" smtClean="0">
                <a:solidFill>
                  <a:srgbClr val="002060"/>
                </a:solidFill>
              </a:rPr>
              <a:t> Editor Phil Heron. The program is streamed live through the </a:t>
            </a:r>
            <a:r>
              <a:rPr lang="en-US" sz="1200" i="1" dirty="0" smtClean="0">
                <a:solidFill>
                  <a:srgbClr val="002060"/>
                </a:solidFill>
                <a:hlinkClick r:id="rId3"/>
              </a:rPr>
              <a:t>Daily Times</a:t>
            </a:r>
            <a:r>
              <a:rPr lang="en-US" sz="1200" dirty="0" smtClean="0">
                <a:solidFill>
                  <a:srgbClr val="002060"/>
                </a:solidFill>
                <a:hlinkClick r:id="rId3"/>
              </a:rPr>
              <a:t> website</a:t>
            </a:r>
            <a:r>
              <a:rPr lang="en-US" sz="1200" dirty="0" smtClean="0">
                <a:solidFill>
                  <a:srgbClr val="002060"/>
                </a:solidFill>
              </a:rPr>
              <a:t> and also recorded for later viewing.</a:t>
            </a:r>
            <a:br>
              <a:rPr lang="en-US" sz="1200" dirty="0" smtClean="0">
                <a:solidFill>
                  <a:srgbClr val="002060"/>
                </a:solidFill>
              </a:rPr>
            </a:br>
            <a:endParaRPr lang="en-US" sz="1200" dirty="0" smtClean="0">
              <a:solidFill>
                <a:srgbClr val="002060"/>
              </a:solidFill>
            </a:endParaRPr>
          </a:p>
          <a:p>
            <a:pPr fontAlgn="base">
              <a:buNone/>
            </a:pPr>
            <a:r>
              <a:rPr lang="en-US" sz="1200" dirty="0" smtClean="0">
                <a:solidFill>
                  <a:srgbClr val="002060"/>
                </a:solidFill>
              </a:rPr>
              <a:t>Widener students are involved in some of the technical aspects of our show, and Widener professors talk about some of the issues of the day. Students also participate in the televised round-table discussions. </a:t>
            </a:r>
          </a:p>
          <a:p>
            <a:pPr fontAlgn="base">
              <a:buNone/>
            </a:pPr>
            <a:endParaRPr lang="en-US" sz="1200" dirty="0" smtClean="0">
              <a:solidFill>
                <a:srgbClr val="002060"/>
              </a:solidFill>
            </a:endParaRPr>
          </a:p>
          <a:p>
            <a:pPr fontAlgn="base">
              <a:buNone/>
            </a:pPr>
            <a:r>
              <a:rPr lang="en-US" sz="1200" dirty="0" smtClean="0">
                <a:solidFill>
                  <a:srgbClr val="002060"/>
                </a:solidFill>
              </a:rPr>
              <a:t>Communication students operate the cameras and served as technical engineers for the program. </a:t>
            </a:r>
          </a:p>
          <a:p>
            <a:pPr fontAlgn="base">
              <a:buNone/>
            </a:pPr>
            <a:endParaRPr lang="en-US" sz="1200" dirty="0" smtClean="0">
              <a:solidFill>
                <a:srgbClr val="002060"/>
              </a:solidFill>
            </a:endParaRPr>
          </a:p>
          <a:p>
            <a:pPr fontAlgn="base">
              <a:buNone/>
            </a:pPr>
            <a:r>
              <a:rPr lang="en-US" sz="1200" dirty="0" smtClean="0">
                <a:solidFill>
                  <a:srgbClr val="002060"/>
                </a:solidFill>
              </a:rPr>
              <a:t>Communication Studies Senior Lecturer Tim Scepansky is the supervising producer/director for the production of "Live from the Newsroom" at Widener. Scepansky coordinates and directs the students working as the production crew for the show.</a:t>
            </a:r>
          </a:p>
          <a:p>
            <a:pPr fontAlgn="base">
              <a:buNone/>
            </a:pPr>
            <a:endParaRPr lang="en-US" sz="1200" dirty="0" smtClean="0">
              <a:solidFill>
                <a:srgbClr val="002060"/>
              </a:solidFill>
            </a:endParaRPr>
          </a:p>
          <a:p>
            <a:pPr fontAlgn="base">
              <a:buNone/>
            </a:pPr>
            <a:r>
              <a:rPr lang="en-US" sz="1200" dirty="0" smtClean="0">
                <a:solidFill>
                  <a:srgbClr val="002060"/>
                </a:solidFill>
              </a:rPr>
              <a:t>In the initial broadcast, Dr. J. Wesley Leckrone, associate professor of political science at Widener and four Widener political science students offered their opinions on the State of the Union address and the political climate in Washington, D.C.</a:t>
            </a:r>
            <a:br>
              <a:rPr lang="en-US" sz="1200" dirty="0" smtClean="0">
                <a:solidFill>
                  <a:srgbClr val="002060"/>
                </a:solidFill>
              </a:rPr>
            </a:b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2"/>
                </a:solidFill>
              </a:rPr>
              <a:t>Develop an Agricultural Management System using GIS Technology to support a Local Farm</a:t>
            </a:r>
          </a:p>
          <a:p>
            <a:r>
              <a:rPr lang="en-US" sz="1200" dirty="0" smtClean="0">
                <a:solidFill>
                  <a:schemeClr val="tx2"/>
                </a:solidFill>
              </a:rPr>
              <a:t>Environmental Benefits</a:t>
            </a:r>
          </a:p>
          <a:p>
            <a:endParaRPr lang="en-US" sz="1200" dirty="0" smtClean="0">
              <a:solidFill>
                <a:schemeClr val="tx2"/>
              </a:solidFill>
            </a:endParaRPr>
          </a:p>
          <a:p>
            <a:r>
              <a:rPr lang="en-US" sz="1200" dirty="0" smtClean="0">
                <a:solidFill>
                  <a:schemeClr val="tx2"/>
                </a:solidFill>
              </a:rPr>
              <a:t>Decrease pesticide application, Decrease herbicide application, Decrease fertilizer application, Increase water quality, Maximize crop production, Facilitate crop rotation</a:t>
            </a:r>
          </a:p>
        </p:txBody>
      </p:sp>
      <p:sp>
        <p:nvSpPr>
          <p:cNvPr id="4" name="Slide Number Placeholder 3"/>
          <p:cNvSpPr>
            <a:spLocks noGrp="1"/>
          </p:cNvSpPr>
          <p:nvPr>
            <p:ph type="sldNum" sz="quarter" idx="10"/>
          </p:nvPr>
        </p:nvSpPr>
        <p:spPr/>
        <p:txBody>
          <a:bodyPr/>
          <a:lstStyle/>
          <a:p>
            <a:fld id="{3A63922B-0991-479F-8D5B-73795ADF3642}"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is developing and initiating a model for the design, construction and maintenance of a shade-tree inventory for the city of Chester. </a:t>
            </a:r>
          </a:p>
          <a:p>
            <a:r>
              <a:rPr lang="en-US" sz="1200" b="0" dirty="0" smtClean="0">
                <a:solidFill>
                  <a:schemeClr val="tx2"/>
                </a:solidFill>
              </a:rPr>
              <a:t>Dr. Chad Freed and his students in Advanced</a:t>
            </a:r>
            <a:r>
              <a:rPr lang="en-US" sz="1200" b="0" baseline="0" dirty="0" smtClean="0">
                <a:solidFill>
                  <a:schemeClr val="tx2"/>
                </a:solidFill>
              </a:rPr>
              <a:t> GIS </a:t>
            </a:r>
            <a:r>
              <a:rPr lang="en-US" sz="1200" b="0" dirty="0" smtClean="0">
                <a:solidFill>
                  <a:schemeClr val="tx2"/>
                </a:solidFill>
              </a:rPr>
              <a:t>are updating an existing shade-tree database developed by previous environmental science students. </a:t>
            </a:r>
            <a:r>
              <a:rPr lang="en-US" sz="1200" dirty="0" smtClean="0">
                <a:solidFill>
                  <a:schemeClr val="tx2"/>
                </a:solidFill>
              </a:rPr>
              <a:t>The update will include field verification of the location, species and condition of previously mapped shade trees. The creation of a city-wide database of shade tree locations and environmental attributes will assist the Shade Tree Commission in targeting urban forestry planting areas, assist in planning future tree maintenance and provide a base for future grant proposals. </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0" fontAlgn="base" hangingPunct="0">
              <a:spcBef>
                <a:spcPct val="0"/>
              </a:spcBef>
              <a:spcAft>
                <a:spcPct val="0"/>
              </a:spcAft>
            </a:pPr>
            <a:r>
              <a:rPr lang="en-US" dirty="0" smtClean="0">
                <a:solidFill>
                  <a:srgbClr val="002060"/>
                </a:solidFill>
                <a:ea typeface="Calibri" pitchFamily="34" charset="0"/>
                <a:cs typeface="Consolas" pitchFamily="49" charset="0"/>
              </a:rPr>
              <a:t>collaborated with a researcher from the University of Cambridge </a:t>
            </a:r>
          </a:p>
          <a:p>
            <a:pPr lvl="0" eaLnBrk="0" fontAlgn="base" hangingPunct="0">
              <a:spcBef>
                <a:spcPct val="0"/>
              </a:spcBef>
              <a:spcAft>
                <a:spcPct val="0"/>
              </a:spcAft>
            </a:pPr>
            <a:r>
              <a:rPr lang="en-US" dirty="0" smtClean="0">
                <a:solidFill>
                  <a:srgbClr val="002060"/>
                </a:solidFill>
                <a:ea typeface="Calibri" pitchFamily="34" charset="0"/>
                <a:cs typeface="Consolas" pitchFamily="49" charset="0"/>
              </a:rPr>
              <a:t>on a paper on cancer: “Prospective virtual screening for novel </a:t>
            </a:r>
          </a:p>
          <a:p>
            <a:pPr lvl="0" eaLnBrk="0" fontAlgn="base" hangingPunct="0">
              <a:spcBef>
                <a:spcPct val="0"/>
              </a:spcBef>
              <a:spcAft>
                <a:spcPct val="0"/>
              </a:spcAft>
            </a:pPr>
            <a:r>
              <a:rPr lang="en-US" dirty="0" smtClean="0">
                <a:solidFill>
                  <a:srgbClr val="002060"/>
                </a:solidFill>
                <a:ea typeface="Calibri" pitchFamily="34" charset="0"/>
                <a:cs typeface="Consolas" pitchFamily="49" charset="0"/>
              </a:rPr>
              <a:t>p53-MDM2 inhibitors using Ultrafast Shape Recognition,” </a:t>
            </a:r>
          </a:p>
          <a:p>
            <a:pPr lvl="0" eaLnBrk="0" fontAlgn="base" hangingPunct="0">
              <a:spcBef>
                <a:spcPct val="0"/>
              </a:spcBef>
              <a:spcAft>
                <a:spcPct val="0"/>
              </a:spcAft>
            </a:pPr>
            <a:r>
              <a:rPr lang="en-US" dirty="0" smtClean="0">
                <a:solidFill>
                  <a:srgbClr val="002060"/>
                </a:solidFill>
                <a:ea typeface="Calibri" pitchFamily="34" charset="0"/>
                <a:cs typeface="Consolas" pitchFamily="49" charset="0"/>
              </a:rPr>
              <a:t>which was accepted for publication in the peer-reviewed </a:t>
            </a:r>
          </a:p>
          <a:p>
            <a:pPr lvl="0" eaLnBrk="0" fontAlgn="base" hangingPunct="0">
              <a:spcBef>
                <a:spcPct val="0"/>
              </a:spcBef>
              <a:spcAft>
                <a:spcPct val="0"/>
              </a:spcAft>
            </a:pPr>
            <a:r>
              <a:rPr lang="en-US" i="1" dirty="0" smtClean="0">
                <a:solidFill>
                  <a:srgbClr val="002060"/>
                </a:solidFill>
                <a:ea typeface="Calibri" pitchFamily="34" charset="0"/>
                <a:cs typeface="Consolas" pitchFamily="49" charset="0"/>
              </a:rPr>
              <a:t>Journal of Computer-Aided Molecular Design.</a:t>
            </a:r>
          </a:p>
          <a:p>
            <a:pPr lvl="0" eaLnBrk="0" fontAlgn="base" hangingPunct="0">
              <a:spcBef>
                <a:spcPct val="0"/>
              </a:spcBef>
              <a:spcAft>
                <a:spcPct val="0"/>
              </a:spcAft>
            </a:pPr>
            <a:endParaRPr lang="en-US" i="1" dirty="0" smtClean="0">
              <a:solidFill>
                <a:srgbClr val="002060"/>
              </a:solidFill>
              <a:cs typeface="Consolas" pitchFamily="49" charset="0"/>
            </a:endParaRPr>
          </a:p>
          <a:p>
            <a:pPr eaLnBrk="0" fontAlgn="base" hangingPunct="0">
              <a:spcBef>
                <a:spcPct val="0"/>
              </a:spcBef>
              <a:spcAft>
                <a:spcPct val="0"/>
              </a:spcAft>
            </a:pPr>
            <a:r>
              <a:rPr lang="en-US" dirty="0" smtClean="0">
                <a:solidFill>
                  <a:srgbClr val="002060"/>
                </a:solidFill>
                <a:ea typeface="Calibri" pitchFamily="34" charset="0"/>
                <a:cs typeface="Consolas" pitchFamily="49" charset="0"/>
              </a:rPr>
              <a:t>took part in this project and is listed as a co-author on this paper.  </a:t>
            </a:r>
            <a:endParaRPr lang="en-US" dirty="0" smtClean="0">
              <a:solidFill>
                <a:srgbClr val="002060"/>
              </a:solidFill>
              <a:cs typeface="Arial" pitchFamily="34" charset="0"/>
            </a:endParaRPr>
          </a:p>
          <a:p>
            <a:pPr lvl="0" eaLnBrk="0" fontAlgn="base" hangingPunct="0">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dirty="0" smtClean="0">
                <a:solidFill>
                  <a:schemeClr val="tx2"/>
                </a:solidFill>
              </a:rPr>
              <a:t>Widener recently became the first university in the region to join the </a:t>
            </a:r>
            <a:r>
              <a:rPr lang="en-US" dirty="0" smtClean="0">
                <a:solidFill>
                  <a:schemeClr val="tx2"/>
                </a:solidFill>
                <a:hlinkClick r:id="rId3"/>
              </a:rPr>
              <a:t>Clinton Global Initiative University (CGI University) Network</a:t>
            </a:r>
            <a:r>
              <a:rPr lang="en-US" dirty="0" smtClean="0">
                <a:solidFill>
                  <a:schemeClr val="tx2"/>
                </a:solidFill>
              </a:rPr>
              <a:t>. This consortium, founded by former President Bill Clinton, provides support and funding to students who are committed to developing solutions for some of the world’s most pressing challenges.</a:t>
            </a:r>
          </a:p>
          <a:p>
            <a:pPr fontAlgn="base"/>
            <a:r>
              <a:rPr lang="en-US" dirty="0" smtClean="0">
                <a:solidFill>
                  <a:schemeClr val="tx2"/>
                </a:solidFill>
              </a:rPr>
              <a:t>Widener students were invited to develop a plan that addresses an issue at Widener, the community, or around the world and relates to one of five focus areas: education, environment and climate change, peace and human rights, poverty alleviation, or public health.</a:t>
            </a:r>
          </a:p>
          <a:p>
            <a:pPr fontAlgn="base"/>
            <a:endParaRPr lang="en-US" dirty="0" smtClean="0">
              <a:solidFill>
                <a:schemeClr val="tx2"/>
              </a:solidFill>
            </a:endParaRPr>
          </a:p>
          <a:p>
            <a:pPr fontAlgn="base"/>
            <a:r>
              <a:rPr lang="en-US" dirty="0" smtClean="0">
                <a:solidFill>
                  <a:schemeClr val="tx2"/>
                </a:solidFill>
              </a:rPr>
              <a:t>Five</a:t>
            </a:r>
            <a:r>
              <a:rPr lang="en-US" baseline="0" dirty="0" smtClean="0">
                <a:solidFill>
                  <a:schemeClr val="tx2"/>
                </a:solidFill>
              </a:rPr>
              <a:t> student </a:t>
            </a:r>
            <a:r>
              <a:rPr lang="en-US" dirty="0" smtClean="0">
                <a:solidFill>
                  <a:schemeClr val="tx2"/>
                </a:solidFill>
              </a:rPr>
              <a:t>projects</a:t>
            </a:r>
            <a:r>
              <a:rPr lang="en-US" baseline="0" dirty="0" smtClean="0">
                <a:solidFill>
                  <a:schemeClr val="tx2"/>
                </a:solidFill>
              </a:rPr>
              <a:t> are currently underway</a:t>
            </a:r>
            <a:r>
              <a:rPr lang="en-US" dirty="0" smtClean="0">
                <a:solidFill>
                  <a:schemeClr val="tx2"/>
                </a:solidFill>
              </a:rPr>
              <a:t>. Widener is</a:t>
            </a:r>
            <a:r>
              <a:rPr lang="en-US" baseline="0" dirty="0" smtClean="0">
                <a:solidFill>
                  <a:schemeClr val="tx2"/>
                </a:solidFill>
              </a:rPr>
              <a:t> </a:t>
            </a:r>
            <a:r>
              <a:rPr lang="en-US" dirty="0" smtClean="0">
                <a:solidFill>
                  <a:schemeClr val="tx2"/>
                </a:solidFill>
              </a:rPr>
              <a:t>providing a minimum of $10,000 from an endowment fund to be divided among the students selected to pursue their "Commitments to Action.“</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smtClean="0">
                <a:solidFill>
                  <a:schemeClr val="tx2"/>
                </a:solidFill>
              </a:rPr>
              <a:t>One</a:t>
            </a:r>
            <a:r>
              <a:rPr lang="en-US" sz="1200" baseline="0" dirty="0" smtClean="0">
                <a:solidFill>
                  <a:schemeClr val="tx2"/>
                </a:solidFill>
              </a:rPr>
              <a:t> of the projects is led by a graduate student.  </a:t>
            </a:r>
            <a:r>
              <a:rPr lang="en-US" sz="1200" dirty="0" smtClean="0">
                <a:solidFill>
                  <a:schemeClr val="tx2"/>
                </a:solidFill>
              </a:rPr>
              <a:t>Dr. Megan </a:t>
            </a:r>
            <a:r>
              <a:rPr lang="en-US" sz="1200" dirty="0" err="1" smtClean="0">
                <a:solidFill>
                  <a:schemeClr val="tx2"/>
                </a:solidFill>
              </a:rPr>
              <a:t>Pifer</a:t>
            </a:r>
            <a:r>
              <a:rPr lang="en-US" sz="1200" dirty="0" smtClean="0">
                <a:solidFill>
                  <a:schemeClr val="tx2"/>
                </a:solidFill>
              </a:rPr>
              <a:t>, assistant professor of higher education, is working with </a:t>
            </a:r>
            <a:r>
              <a:rPr lang="en-US" sz="1200" dirty="0" err="1" smtClean="0">
                <a:solidFill>
                  <a:schemeClr val="tx2"/>
                </a:solidFill>
              </a:rPr>
              <a:t>Karley</a:t>
            </a:r>
            <a:r>
              <a:rPr lang="en-US" sz="1200" dirty="0" smtClean="0">
                <a:solidFill>
                  <a:schemeClr val="tx2"/>
                </a:solidFill>
              </a:rPr>
              <a:t> </a:t>
            </a:r>
            <a:r>
              <a:rPr lang="en-US" sz="1200" dirty="0" err="1" smtClean="0">
                <a:solidFill>
                  <a:schemeClr val="tx2"/>
                </a:solidFill>
              </a:rPr>
              <a:t>Riffe</a:t>
            </a:r>
            <a:r>
              <a:rPr lang="en-US" sz="1200" dirty="0" smtClean="0">
                <a:solidFill>
                  <a:schemeClr val="tx2"/>
                </a:solidFill>
              </a:rPr>
              <a:t>, a graduate student in the doctoral program in Higher Education Leadership, to conduct an extensive content analysis of the scholarly literature about the professional and personal experiences of female faculty members in higher education. </a:t>
            </a:r>
          </a:p>
          <a:p>
            <a:pPr fontAlgn="base"/>
            <a:endParaRPr lang="en-US" dirty="0" smtClean="0">
              <a:solidFill>
                <a:schemeClr val="tx2"/>
              </a:solidFill>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solidFill>
                  <a:schemeClr val="tx2"/>
                </a:solidFill>
              </a:rPr>
              <a:t>The university also mentors the student "commitment-makers" as they implement their plans. Each project has a faculty sponsor. </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smtClean="0">
              <a:solidFill>
                <a:schemeClr val="tx2"/>
              </a:solidFill>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solidFill>
                  <a:schemeClr val="tx2"/>
                </a:solidFill>
              </a:rPr>
              <a:t>As a member of the Clinton</a:t>
            </a:r>
            <a:r>
              <a:rPr lang="en-US" baseline="0" dirty="0" smtClean="0">
                <a:solidFill>
                  <a:schemeClr val="tx2"/>
                </a:solidFill>
              </a:rPr>
              <a:t> Global Initiative</a:t>
            </a:r>
            <a:r>
              <a:rPr lang="en-US" dirty="0" smtClean="0">
                <a:solidFill>
                  <a:schemeClr val="tx2"/>
                </a:solidFill>
              </a:rPr>
              <a:t>, Widener is committed to an evaluation each year to ensure it is constantly moving in a direction to pursue global engagement. The university is also committed to annually nominating students to attend CGI University, which is a way for students to showcase their research.</a:t>
            </a:r>
          </a:p>
          <a:p>
            <a:pPr fontAlgn="base"/>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0"/>
              </a:spcBef>
              <a:spcAft>
                <a:spcPct val="0"/>
              </a:spcAft>
            </a:pPr>
            <a:r>
              <a:rPr lang="en-US" dirty="0" smtClean="0">
                <a:solidFill>
                  <a:schemeClr val="tx2"/>
                </a:solidFill>
              </a:rPr>
              <a:t>Dr. Steinman mentors students in their research projects and involves students in his research about consumer behavior and choice.</a:t>
            </a:r>
          </a:p>
          <a:p>
            <a:pPr marL="0" lvl="0" indent="0" eaLnBrk="0" fontAlgn="base" hangingPunct="0">
              <a:spcBef>
                <a:spcPct val="0"/>
              </a:spcBef>
              <a:spcAft>
                <a:spcPct val="0"/>
              </a:spcAft>
              <a:buClrTx/>
              <a:buSzTx/>
              <a:buNone/>
            </a:pPr>
            <a:endParaRPr lang="en-US" sz="1200" i="1" dirty="0" smtClean="0">
              <a:solidFill>
                <a:srgbClr val="002060"/>
              </a:solidFill>
              <a:ea typeface="Calibri" pitchFamily="34" charset="0"/>
              <a:cs typeface="Consolas" pitchFamily="49" charset="0"/>
            </a:endParaRPr>
          </a:p>
        </p:txBody>
      </p:sp>
      <p:sp>
        <p:nvSpPr>
          <p:cNvPr id="4" name="Slide Number Placeholder 3"/>
          <p:cNvSpPr>
            <a:spLocks noGrp="1"/>
          </p:cNvSpPr>
          <p:nvPr>
            <p:ph type="sldNum" sz="quarter" idx="10"/>
          </p:nvPr>
        </p:nvSpPr>
        <p:spPr/>
        <p:txBody>
          <a:bodyPr/>
          <a:lstStyle/>
          <a:p>
            <a:fld id="{3A63922B-0991-479F-8D5B-73795ADF3642}"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chemeClr val="tx2"/>
                </a:solidFill>
              </a:rPr>
              <a:t>Drs.</a:t>
            </a:r>
            <a:r>
              <a:rPr lang="en-US" sz="1200" baseline="0" dirty="0" smtClean="0">
                <a:solidFill>
                  <a:schemeClr val="tx2"/>
                </a:solidFill>
              </a:rPr>
              <a:t> Simon and Eimer </a:t>
            </a:r>
            <a:r>
              <a:rPr lang="en-US" sz="1200" dirty="0" smtClean="0">
                <a:solidFill>
                  <a:schemeClr val="tx2"/>
                </a:solidFill>
              </a:rPr>
              <a:t>are partnering with Chester Eastside Ministries to conduct an assessment of the organization's after-school and summer camp programs. </a:t>
            </a:r>
          </a:p>
          <a:p>
            <a:pPr>
              <a:buNone/>
            </a:pPr>
            <a:r>
              <a:rPr lang="en-US" sz="1200" dirty="0" smtClean="0">
                <a:solidFill>
                  <a:schemeClr val="tx2"/>
                </a:solidFill>
              </a:rPr>
              <a:t>The data from the assessment will be used for program development and to help acquire grants. Widener student</a:t>
            </a:r>
            <a:r>
              <a:rPr lang="en-US" sz="1200" baseline="0" dirty="0" smtClean="0">
                <a:solidFill>
                  <a:schemeClr val="tx2"/>
                </a:solidFill>
              </a:rPr>
              <a:t> are acting as research assistants in the project.</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We offered 158 leadership workshops in 2013- 2014</a:t>
            </a:r>
            <a:endParaRPr lang="en-US"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69 workshops were reserved; 89 open</a:t>
            </a:r>
            <a:endParaRPr lang="en-US"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595 students participated in at least one workshop</a:t>
            </a:r>
            <a:endParaRPr lang="en-US"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1,340 Post-Workshop Reflections were written</a:t>
            </a:r>
            <a:endParaRPr lang="en-US"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20 different workshop themes were offered</a:t>
            </a:r>
            <a:endParaRPr lang="en-US" dirty="0" smtClean="0">
              <a:effectLst/>
            </a:endParaRPr>
          </a:p>
          <a:p>
            <a:pPr lvl="0"/>
            <a:r>
              <a:rPr lang="en-US" sz="1200" kern="1200" dirty="0" smtClean="0">
                <a:solidFill>
                  <a:schemeClr val="tx1"/>
                </a:solidFill>
                <a:effectLst/>
                <a:latin typeface="+mn-lt"/>
                <a:ea typeface="+mn-ea"/>
                <a:cs typeface="+mn-cs"/>
              </a:rPr>
              <a:t>·         </a:t>
            </a:r>
            <a:r>
              <a:rPr lang="en-US" sz="1200" dirty="0" smtClean="0">
                <a:effectLst/>
              </a:rPr>
              <a:t>11 different facilitators</a:t>
            </a:r>
            <a:endParaRPr lang="en-US" dirty="0" smtClean="0">
              <a:effectLst/>
            </a:endParaRPr>
          </a:p>
          <a:p>
            <a:pPr lvl="0"/>
            <a:r>
              <a:rPr lang="en-US" sz="1200" kern="1200" smtClean="0">
                <a:solidFill>
                  <a:schemeClr val="tx1"/>
                </a:solidFill>
                <a:effectLst/>
                <a:latin typeface="+mn-lt"/>
                <a:ea typeface="+mn-ea"/>
                <a:cs typeface="+mn-cs"/>
              </a:rPr>
              <a:t>·         </a:t>
            </a:r>
            <a:r>
              <a:rPr lang="en-US" sz="1200" smtClean="0">
                <a:effectLst/>
              </a:rPr>
              <a:t>9 students received their Leadership Certificate</a:t>
            </a:r>
            <a:endParaRPr lang="en-US" smtClean="0">
              <a:effectLst/>
            </a:endParaRPr>
          </a:p>
          <a:p>
            <a:endParaRPr lang="en-US"/>
          </a:p>
        </p:txBody>
      </p:sp>
      <p:sp>
        <p:nvSpPr>
          <p:cNvPr id="4" name="Slide Number Placeholder 3"/>
          <p:cNvSpPr>
            <a:spLocks noGrp="1"/>
          </p:cNvSpPr>
          <p:nvPr>
            <p:ph type="sldNum" sz="quarter" idx="10"/>
          </p:nvPr>
        </p:nvSpPr>
        <p:spPr/>
        <p:txBody>
          <a:bodyPr/>
          <a:lstStyle/>
          <a:p>
            <a:fld id="{3A63922B-0991-479F-8D5B-73795ADF3642}" type="slidenum">
              <a:rPr lang="en-US" smtClean="0"/>
              <a:pPr/>
              <a:t>40</a:t>
            </a:fld>
            <a:endParaRPr lang="en-US"/>
          </a:p>
        </p:txBody>
      </p:sp>
    </p:spTree>
    <p:extLst>
      <p:ext uri="{BB962C8B-B14F-4D97-AF65-F5344CB8AC3E}">
        <p14:creationId xmlns:p14="http://schemas.microsoft.com/office/powerpoint/2010/main" val="132039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exciting</a:t>
            </a:r>
            <a:r>
              <a:rPr lang="en-US" baseline="0" dirty="0" smtClean="0"/>
              <a:t> parts of the strategic plan for me, is the focus on students.  In particular the importance of high impact practices on student learning.  Since many of these practices are things that we do at Widener, the increased emphasis and the opportunity to share our best practices is a great opportunity for Widener.</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3</a:t>
            </a:fld>
            <a:endParaRPr lang="en-US"/>
          </a:p>
        </p:txBody>
      </p:sp>
    </p:spTree>
    <p:extLst>
      <p:ext uri="{BB962C8B-B14F-4D97-AF65-F5344CB8AC3E}">
        <p14:creationId xmlns:p14="http://schemas.microsoft.com/office/powerpoint/2010/main" val="13757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Betsey Barefoot   </a:t>
            </a:r>
            <a:endParaRPr lang="en-US" dirty="0" smtClean="0"/>
          </a:p>
          <a:p>
            <a:r>
              <a:rPr lang="en-US" dirty="0" smtClean="0"/>
              <a:t>Required by NURS - added 120 - 140 a year</a:t>
            </a:r>
          </a:p>
          <a:p>
            <a:r>
              <a:rPr lang="en-US" dirty="0" smtClean="0"/>
              <a:t>ENGR embedded it into the ENGR 111 - added 110-120. </a:t>
            </a:r>
          </a:p>
          <a:p>
            <a:r>
              <a:rPr lang="en-US" dirty="0" smtClean="0"/>
              <a:t>More programs are adding this year.</a:t>
            </a:r>
          </a:p>
          <a:p>
            <a:r>
              <a:rPr lang="en-US" dirty="0" smtClean="0"/>
              <a:t>35 sections scheduled for the fall and hoping to add at least 5 more.</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5</a:t>
            </a:fld>
            <a:endParaRPr lang="en-US"/>
          </a:p>
        </p:txBody>
      </p:sp>
    </p:spTree>
    <p:extLst>
      <p:ext uri="{BB962C8B-B14F-4D97-AF65-F5344CB8AC3E}">
        <p14:creationId xmlns:p14="http://schemas.microsoft.com/office/powerpoint/2010/main" val="115608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Visit by author</a:t>
            </a:r>
          </a:p>
          <a:p>
            <a:r>
              <a:rPr lang="en-US" dirty="0" smtClean="0"/>
              <a:t>Film screenings</a:t>
            </a:r>
          </a:p>
          <a:p>
            <a:r>
              <a:rPr lang="en-US" dirty="0" smtClean="0"/>
              <a:t>Panel</a:t>
            </a:r>
            <a:r>
              <a:rPr lang="en-US" baseline="0" dirty="0" smtClean="0"/>
              <a:t> discussion</a:t>
            </a:r>
            <a:endParaRPr lang="en-US" dirty="0" smtClean="0"/>
          </a:p>
          <a:p>
            <a:endParaRPr lang="en-US" dirty="0" smtClean="0"/>
          </a:p>
          <a:p>
            <a:endParaRPr lang="en-US" dirty="0" smtClean="0"/>
          </a:p>
          <a:p>
            <a:r>
              <a:rPr lang="en-US" dirty="0" smtClean="0"/>
              <a:t>The Common Freshman Experience</a:t>
            </a:r>
            <a:r>
              <a:rPr lang="en-US" baseline="0" dirty="0" smtClean="0"/>
              <a:t> debuted this academic year with all freshmen and a good number of faculty and staff reading The Beautiful Struggle by </a:t>
            </a:r>
            <a:r>
              <a:rPr lang="en-US" dirty="0" smtClean="0"/>
              <a:t>Ta-</a:t>
            </a:r>
            <a:r>
              <a:rPr lang="en-US" dirty="0" err="1" smtClean="0"/>
              <a:t>Nehisi</a:t>
            </a:r>
            <a:r>
              <a:rPr lang="en-US" dirty="0" smtClean="0"/>
              <a:t> Coates.</a:t>
            </a:r>
            <a:r>
              <a:rPr lang="en-US" baseline="0" dirty="0" smtClean="0"/>
              <a:t> In addition to discussing the book in class and writing about it, the Common Freshman Experience included film screenings and panel discussions as well as a visit to campus by the author. </a:t>
            </a:r>
          </a:p>
          <a:p>
            <a:endParaRPr lang="en-US" baseline="0" dirty="0" smtClean="0"/>
          </a:p>
          <a:p>
            <a:r>
              <a:rPr lang="en-US" baseline="0" dirty="0" smtClean="0"/>
              <a:t>In the fall of 2014, freshmen will read Public Figures by </a:t>
            </a:r>
            <a:r>
              <a:rPr lang="en-US" sz="1200" i="1" kern="1200" dirty="0" smtClean="0">
                <a:solidFill>
                  <a:schemeClr val="tx1"/>
                </a:solidFill>
                <a:latin typeface="+mn-lt"/>
                <a:ea typeface="+mn-ea"/>
                <a:cs typeface="+mn-cs"/>
              </a:rPr>
              <a:t>Public Figures</a:t>
            </a:r>
            <a:r>
              <a:rPr lang="en-US" sz="1200" kern="1200" dirty="0" smtClean="0">
                <a:solidFill>
                  <a:schemeClr val="tx1"/>
                </a:solidFill>
                <a:latin typeface="+mn-lt"/>
                <a:ea typeface="+mn-ea"/>
                <a:cs typeface="+mn-cs"/>
              </a:rPr>
              <a:t>, by Jena </a:t>
            </a:r>
            <a:r>
              <a:rPr lang="en-US" sz="1200" kern="1200" dirty="0" err="1" smtClean="0">
                <a:solidFill>
                  <a:schemeClr val="tx1"/>
                </a:solidFill>
                <a:latin typeface="+mn-lt"/>
                <a:ea typeface="+mn-ea"/>
                <a:cs typeface="+mn-cs"/>
              </a:rPr>
              <a:t>Osman</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Osman</a:t>
            </a:r>
            <a:r>
              <a:rPr lang="en-US" sz="1200" kern="1200" dirty="0" smtClean="0">
                <a:solidFill>
                  <a:schemeClr val="tx1"/>
                </a:solidFill>
                <a:latin typeface="+mn-lt"/>
                <a:ea typeface="+mn-ea"/>
                <a:cs typeface="+mn-cs"/>
              </a:rPr>
              <a:t>, a faculty member at Temple University, uses photographs and text to engage with questions of public space, history, and civic engagement in her work.  </a:t>
            </a:r>
            <a:r>
              <a:rPr lang="en-US" sz="1200" i="1" kern="1200" dirty="0" smtClean="0">
                <a:solidFill>
                  <a:schemeClr val="tx1"/>
                </a:solidFill>
                <a:latin typeface="+mn-lt"/>
                <a:ea typeface="+mn-ea"/>
                <a:cs typeface="+mn-cs"/>
              </a:rPr>
              <a:t>Public Figures</a:t>
            </a:r>
            <a:r>
              <a:rPr lang="en-US" sz="1200" kern="1200" dirty="0" smtClean="0">
                <a:solidFill>
                  <a:schemeClr val="tx1"/>
                </a:solidFill>
                <a:latin typeface="+mn-lt"/>
                <a:ea typeface="+mn-ea"/>
                <a:cs typeface="+mn-cs"/>
              </a:rPr>
              <a:t> looks at statues and monuments of historically significant figures in the city of Philadelphia -- often from the perspective of the statue itself -- in order to ask how we construct history and public space, what constitutes a “public figure,” and what contributes to the civic life of a city.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Public Figures</a:t>
            </a:r>
            <a:r>
              <a:rPr lang="en-US" sz="1200" kern="1200" dirty="0" smtClean="0">
                <a:solidFill>
                  <a:schemeClr val="tx1"/>
                </a:solidFill>
                <a:latin typeface="+mn-lt"/>
                <a:ea typeface="+mn-ea"/>
                <a:cs typeface="+mn-cs"/>
              </a:rPr>
              <a:t> will be taught in all sections of ENGL 101 and will be accompanied by a range of exciting and academically challenging interdisciplinary programming throughout the year. </a:t>
            </a:r>
            <a:r>
              <a:rPr lang="en-US" sz="1200" kern="1200" baseline="0" dirty="0" smtClean="0">
                <a:solidFill>
                  <a:schemeClr val="tx1"/>
                </a:solidFill>
                <a:latin typeface="+mn-lt"/>
                <a:ea typeface="+mn-ea"/>
                <a:cs typeface="+mn-cs"/>
              </a:rPr>
              <a:t> Our faculty will be asking students to think about</a:t>
            </a:r>
            <a:r>
              <a:rPr lang="en-US" sz="1200" kern="1200" dirty="0" smtClean="0">
                <a:solidFill>
                  <a:schemeClr val="tx1"/>
                </a:solidFill>
                <a:latin typeface="+mn-lt"/>
                <a:ea typeface="+mn-ea"/>
                <a:cs typeface="+mn-cs"/>
              </a:rPr>
              <a:t> what makes a public figure, what figures are left invisible or silent, and how does Widener’s special role as a metropolitan university in Chester shape our own ideas about public space, public figures, and civic engagement.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envision a year of asking questions, and more, from an interdisciplinary perspective, centered around reading, writing, discussion, and high-impact assignments that give students the opportunity to explore Philadelphia and Chester, and their own role as civically engaged scholars, thinkers, and leaders in these dynamic and historically and culturally rich urban areas.  Among the events planned is a visit to Widener’s campus by the writer, as well as collaboration across the faculty, administration, and student life and academic support units.</a:t>
            </a:r>
          </a:p>
          <a:p>
            <a:endParaRPr lang="en-US" baseline="0" dirty="0" smtClean="0"/>
          </a:p>
        </p:txBody>
      </p:sp>
      <p:sp>
        <p:nvSpPr>
          <p:cNvPr id="4" name="Slide Number Placeholder 3"/>
          <p:cNvSpPr>
            <a:spLocks noGrp="1"/>
          </p:cNvSpPr>
          <p:nvPr>
            <p:ph type="sldNum" sz="quarter" idx="10"/>
          </p:nvPr>
        </p:nvSpPr>
        <p:spPr/>
        <p:txBody>
          <a:bodyPr/>
          <a:lstStyle/>
          <a:p>
            <a:fld id="{3A63922B-0991-479F-8D5B-73795ADF364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Nursing</a:t>
            </a:r>
            <a:r>
              <a:rPr lang="en-US" baseline="0" dirty="0" smtClean="0"/>
              <a:t> and Engineering 2010</a:t>
            </a:r>
          </a:p>
          <a:p>
            <a:r>
              <a:rPr lang="en-US" baseline="0" dirty="0" smtClean="0"/>
              <a:t>Honors, A&amp;S Summer Research 2011</a:t>
            </a:r>
          </a:p>
          <a:p>
            <a:endParaRPr lang="en-US" dirty="0" smtClean="0"/>
          </a:p>
          <a:p>
            <a:endParaRPr lang="en-US" dirty="0" smtClean="0"/>
          </a:p>
          <a:p>
            <a:r>
              <a:rPr lang="en-US" dirty="0" smtClean="0"/>
              <a:t>A</a:t>
            </a:r>
            <a:r>
              <a:rPr lang="en-US" baseline="0" dirty="0" smtClean="0"/>
              <a:t> pilot</a:t>
            </a:r>
            <a:r>
              <a:rPr lang="en-US" dirty="0" smtClean="0"/>
              <a:t> Nursing</a:t>
            </a:r>
            <a:r>
              <a:rPr lang="en-US" baseline="0" dirty="0" smtClean="0"/>
              <a:t> Living Learning Community opened in 2010, and by 2013, it proved so popular that within three years, it had reached its maximum capacity of 46 students. In fact, it was so popular, the Nursing School had to turn away 100 additional students who wanted to join it.  Students live in the same residence hall and take courses together as a cohort. In addition, they participate in at least two events per semester, such as movie nights around a health care or nursing theme, CPR training, etc.  The program has been expanded to include students in other programs and the retention rate is about 90% for students in learning communities.</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1999</a:t>
            </a:r>
          </a:p>
          <a:p>
            <a:r>
              <a:rPr lang="en-US" dirty="0" smtClean="0"/>
              <a:t>Four WE courses</a:t>
            </a:r>
          </a:p>
          <a:p>
            <a:endParaRPr lang="en-US" dirty="0" smtClean="0"/>
          </a:p>
          <a:p>
            <a:endParaRPr lang="en-US" dirty="0" smtClean="0"/>
          </a:p>
          <a:p>
            <a:r>
              <a:rPr lang="en-US" dirty="0" smtClean="0"/>
              <a:t>The Writing-Enriched Program at Widener has been in place since 1999 and is an integral component of the teaching of undergraduate writing.  Students are required to take four WE courses, within the major, within an allied field, or as part of general education.  The program relies on a writing-in-the-disciplines pedagogy, with a heavy emphasis on using writing to master content, best practices related to process -- brainstorming, drafting, revising, peer review -- and ongoing actionable feedback.  A study done in 2008, as well as subsequent NSSE data, reveal that students do a great deal of writing while at Widener, but assessment performed in 2010 and 2012 revealed that the focus on writing needed to be shifted away from quantity of writing to quality of writing.  To do this, clearly articulated standards and criteria, as well as intense discussions amongst the faculty about expectations and goals for teaching writing, were required.  As a result of assessment, and those conversations, we have articulated common criteria and have begun revising the process for creating and assessing WE courses.</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2060"/>
                </a:solidFill>
              </a:rPr>
              <a:t>2012 NAC&amp;U Undergraduate Research Topic</a:t>
            </a:r>
          </a:p>
          <a:p>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Communications</a:t>
            </a:r>
            <a:r>
              <a:rPr lang="en-US" sz="1200" baseline="0" dirty="0" smtClean="0">
                <a:solidFill>
                  <a:srgbClr val="002060"/>
                </a:solidFill>
              </a:rPr>
              <a:t> Studies and Political Science faculty collaborated on Widener’s participation in AACUP Lobby Day, April 1. </a:t>
            </a:r>
          </a:p>
          <a:p>
            <a:endParaRPr lang="en-US" sz="1200" baseline="0" dirty="0" smtClean="0">
              <a:solidFill>
                <a:srgbClr val="002060"/>
              </a:solidFill>
            </a:endParaRPr>
          </a:p>
          <a:p>
            <a:r>
              <a:rPr lang="en-US" sz="1200" baseline="0" dirty="0" smtClean="0">
                <a:solidFill>
                  <a:srgbClr val="002060"/>
                </a:solidFill>
              </a:rPr>
              <a:t>Cost of Higher education NAC&amp;U undergraduate research topic.</a:t>
            </a:r>
            <a:endParaRPr lang="en-US" sz="1200" dirty="0" smtClean="0">
              <a:solidFill>
                <a:srgbClr val="002060"/>
              </a:solidFill>
            </a:endParaRPr>
          </a:p>
          <a:p>
            <a:endParaRPr lang="en-US" sz="1200" dirty="0" smtClean="0">
              <a:solidFill>
                <a:srgbClr val="002060"/>
              </a:solidFill>
            </a:endParaRPr>
          </a:p>
          <a:p>
            <a:r>
              <a:rPr lang="en-US" sz="1200" dirty="0" smtClean="0">
                <a:solidFill>
                  <a:srgbClr val="002060"/>
                </a:solidFill>
              </a:rPr>
              <a:t>The Communication Studies students created an integrated PR campaign for Lobby Day based on political research conducted by Dr. </a:t>
            </a:r>
            <a:r>
              <a:rPr lang="en-US" sz="1200" dirty="0" err="1" smtClean="0">
                <a:solidFill>
                  <a:srgbClr val="002060"/>
                </a:solidFill>
              </a:rPr>
              <a:t>Leckrone’s</a:t>
            </a:r>
            <a:r>
              <a:rPr lang="en-US" sz="1200" dirty="0" smtClean="0">
                <a:solidFill>
                  <a:srgbClr val="002060"/>
                </a:solidFill>
              </a:rPr>
              <a:t> students.</a:t>
            </a:r>
          </a:p>
          <a:p>
            <a:endParaRPr lang="en-US" sz="1200" dirty="0" smtClean="0">
              <a:solidFill>
                <a:srgbClr val="002060"/>
              </a:solidFill>
            </a:endParaRPr>
          </a:p>
          <a:p>
            <a:r>
              <a:rPr lang="en-US" sz="1200" dirty="0" smtClean="0">
                <a:solidFill>
                  <a:srgbClr val="002060"/>
                </a:solidFill>
              </a:rPr>
              <a:t>The classes acted collaboratively throughout the semester as the previously established Super PAC College Students Concerned about College Costs (CSC3). They hosted events on campus to discuss student debt and created postcards arguing for middle income student debt relief, which they encouraged their peers to sign. personally delivered them to state legislators while in Harrisburg.</a:t>
            </a:r>
          </a:p>
          <a:p>
            <a:endParaRPr lang="en-US" sz="1200" dirty="0" smtClean="0">
              <a:solidFill>
                <a:srgbClr val="002060"/>
              </a:solidFill>
            </a:endParaRPr>
          </a:p>
          <a:p>
            <a:r>
              <a:rPr lang="en-US" sz="1200" dirty="0" smtClean="0">
                <a:solidFill>
                  <a:srgbClr val="002060"/>
                </a:solidFill>
              </a:rPr>
              <a:t>In Harrisburg, the nearly 40 Widener participants divided into smaller groups attending previously scheduled meetings with state legislators and dropping in on others. </a:t>
            </a:r>
          </a:p>
          <a:p>
            <a:endParaRPr lang="en-US" sz="1200" dirty="0" smtClean="0">
              <a:solidFill>
                <a:srgbClr val="002060"/>
              </a:solidFill>
            </a:endParaRPr>
          </a:p>
          <a:p>
            <a:r>
              <a:rPr lang="en-US" sz="1200" dirty="0" smtClean="0">
                <a:solidFill>
                  <a:srgbClr val="002060"/>
                </a:solidFill>
              </a:rPr>
              <a:t>For each encounter, they had their postcards and talking points in hand.</a:t>
            </a:r>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3A63922B-0991-479F-8D5B-73795ADF364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in 2000</a:t>
            </a:r>
            <a:endParaRPr lang="en-US" dirty="0"/>
          </a:p>
        </p:txBody>
      </p:sp>
      <p:sp>
        <p:nvSpPr>
          <p:cNvPr id="4" name="Slide Number Placeholder 3"/>
          <p:cNvSpPr>
            <a:spLocks noGrp="1"/>
          </p:cNvSpPr>
          <p:nvPr>
            <p:ph type="sldNum" sz="quarter" idx="10"/>
          </p:nvPr>
        </p:nvSpPr>
        <p:spPr/>
        <p:txBody>
          <a:bodyPr/>
          <a:lstStyle/>
          <a:p>
            <a:fld id="{3A63922B-0991-479F-8D5B-73795ADF36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5/7/2014</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5/7/2014</a:t>
            </a:fld>
            <a:endParaRPr lang="en-US" dirty="0"/>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5/7/2014</a:t>
            </a:fld>
            <a:endParaRPr lang="en-US" dirty="0"/>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5/7/2014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5/7/2014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5/7/2014</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widener.edu/news-events/news-archive/2013/nagengast13.aspx" TargetMode="External"/><Relationship Id="rId7"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782112"/>
            <a:ext cx="6601496" cy="2010578"/>
          </a:xfrm>
        </p:spPr>
        <p:txBody>
          <a:bodyPr>
            <a:normAutofit fontScale="90000"/>
          </a:bodyPr>
          <a:lstStyle/>
          <a:p>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Faculty highlights</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3500" dirty="0" smtClean="0">
                <a:solidFill>
                  <a:schemeClr val="tx1"/>
                </a:solidFill>
                <a:latin typeface="+mn-lt"/>
              </a:rPr>
              <a:t/>
            </a:r>
            <a:br>
              <a:rPr lang="en-US" sz="3500" dirty="0" smtClean="0">
                <a:solidFill>
                  <a:schemeClr val="tx1"/>
                </a:solidFill>
                <a:latin typeface="+mn-lt"/>
              </a:rPr>
            </a:br>
            <a:r>
              <a:rPr lang="en-US" sz="2200" dirty="0" smtClean="0">
                <a:solidFill>
                  <a:schemeClr val="tx1"/>
                </a:solidFill>
                <a:latin typeface="+mn-lt"/>
              </a:rPr>
              <a:t/>
            </a:r>
            <a:br>
              <a:rPr lang="en-US" sz="2200" dirty="0" smtClean="0">
                <a:solidFill>
                  <a:schemeClr val="tx1"/>
                </a:solidFill>
                <a:latin typeface="+mn-lt"/>
              </a:rPr>
            </a:br>
            <a:r>
              <a:rPr lang="en-US" sz="2200" dirty="0" smtClean="0">
                <a:solidFill>
                  <a:schemeClr val="tx1"/>
                </a:solidFill>
                <a:latin typeface="+mn-lt"/>
              </a:rPr>
              <a:t/>
            </a:r>
            <a:br>
              <a:rPr lang="en-US" sz="2200" dirty="0" smtClean="0">
                <a:solidFill>
                  <a:schemeClr val="tx1"/>
                </a:solidFill>
                <a:latin typeface="+mn-lt"/>
              </a:rPr>
            </a:br>
            <a:r>
              <a:rPr lang="en-US" sz="2200" dirty="0" smtClean="0">
                <a:solidFill>
                  <a:schemeClr val="tx1"/>
                </a:solidFill>
                <a:latin typeface="+mn-lt"/>
              </a:rPr>
              <a:t>May 2014</a:t>
            </a:r>
            <a:br>
              <a:rPr lang="en-US" sz="2200" dirty="0" smtClean="0">
                <a:solidFill>
                  <a:schemeClr val="tx1"/>
                </a:solidFill>
                <a:latin typeface="+mn-lt"/>
              </a:rPr>
            </a:br>
            <a:r>
              <a:rPr lang="en-US" sz="2200" dirty="0" smtClean="0">
                <a:solidFill>
                  <a:schemeClr val="tx1"/>
                </a:solidFill>
                <a:latin typeface="+mn-lt"/>
              </a:rPr>
              <a:t>Scott Van </a:t>
            </a:r>
            <a:r>
              <a:rPr lang="en-US" sz="2200" dirty="0" err="1" smtClean="0">
                <a:solidFill>
                  <a:schemeClr val="tx1"/>
                </a:solidFill>
                <a:latin typeface="+mn-lt"/>
              </a:rPr>
              <a:t>Bramer</a:t>
            </a:r>
            <a:r>
              <a:rPr lang="en-US" sz="2200" dirty="0" smtClean="0">
                <a:solidFill>
                  <a:schemeClr val="tx1"/>
                </a:solidFill>
                <a:latin typeface="+mn-lt"/>
              </a:rPr>
              <a:t> – Faculty chair</a:t>
            </a:r>
            <a:endParaRPr lang="en-US" sz="2200" dirty="0">
              <a:solidFill>
                <a:schemeClr val="tx1"/>
              </a:solidFill>
              <a:latin typeface="+mn-lt"/>
            </a:endParaRPr>
          </a:p>
        </p:txBody>
      </p:sp>
    </p:spTree>
    <p:extLst>
      <p:ext uri="{BB962C8B-B14F-4D97-AF65-F5344CB8AC3E}">
        <p14:creationId xmlns:p14="http://schemas.microsoft.com/office/powerpoint/2010/main" val="66719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Undergraduate Research:</a:t>
            </a:r>
            <a:br>
              <a:rPr lang="en-US" dirty="0" smtClean="0"/>
            </a:br>
            <a:r>
              <a:rPr lang="en-US" dirty="0" smtClean="0"/>
              <a:t>Student Projects Day</a:t>
            </a:r>
            <a:endParaRPr lang="en-US" dirty="0"/>
          </a:p>
        </p:txBody>
      </p:sp>
      <p:sp>
        <p:nvSpPr>
          <p:cNvPr id="3" name="Content Placeholder 2"/>
          <p:cNvSpPr>
            <a:spLocks noGrp="1"/>
          </p:cNvSpPr>
          <p:nvPr>
            <p:ph sz="quarter" idx="1"/>
          </p:nvPr>
        </p:nvSpPr>
        <p:spPr/>
        <p:txBody>
          <a:bodyPr/>
          <a:lstStyle/>
          <a:p>
            <a:r>
              <a:rPr lang="en-US" dirty="0" smtClean="0"/>
              <a:t>Science</a:t>
            </a:r>
          </a:p>
          <a:p>
            <a:r>
              <a:rPr lang="en-US" dirty="0" smtClean="0"/>
              <a:t>Engineering</a:t>
            </a:r>
          </a:p>
          <a:p>
            <a:r>
              <a:rPr lang="en-US" dirty="0" smtClean="0"/>
              <a:t>Social Science</a:t>
            </a:r>
          </a:p>
          <a:p>
            <a:r>
              <a:rPr lang="en-US" dirty="0" smtClean="0"/>
              <a:t>Humanities</a:t>
            </a:r>
          </a:p>
          <a:p>
            <a:r>
              <a:rPr lang="en-US" dirty="0" smtClean="0"/>
              <a:t>Business</a:t>
            </a:r>
          </a:p>
          <a:p>
            <a:r>
              <a:rPr lang="en-US" dirty="0" smtClean="0"/>
              <a:t>Social Work</a:t>
            </a:r>
          </a:p>
          <a:p>
            <a:r>
              <a:rPr lang="en-US" dirty="0" smtClean="0"/>
              <a:t>Education</a:t>
            </a:r>
          </a:p>
          <a:p>
            <a:r>
              <a:rPr lang="en-US" dirty="0" smtClean="0"/>
              <a:t>Nursing</a:t>
            </a:r>
          </a:p>
          <a:p>
            <a:endParaRPr lang="en-US" dirty="0"/>
          </a:p>
        </p:txBody>
      </p:sp>
      <p:pic>
        <p:nvPicPr>
          <p:cNvPr id="37891" name="Picture 3"/>
          <p:cNvPicPr>
            <a:picLocks noGrp="1" noChangeAspect="1" noChangeArrowheads="1"/>
          </p:cNvPicPr>
          <p:nvPr>
            <p:ph sz="quarter" idx="2"/>
          </p:nvPr>
        </p:nvPicPr>
        <p:blipFill>
          <a:blip r:embed="rId3" cstate="print"/>
          <a:srcRect/>
          <a:stretch>
            <a:fillRect/>
          </a:stretch>
        </p:blipFill>
        <p:spPr bwMode="auto">
          <a:xfrm>
            <a:off x="3622675" y="2219168"/>
            <a:ext cx="5108575" cy="3419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Programming</a:t>
            </a:r>
          </a:p>
          <a:p>
            <a:pPr lvl="1"/>
            <a:r>
              <a:rPr lang="en-US" dirty="0" smtClean="0"/>
              <a:t>Pride Mentors </a:t>
            </a:r>
          </a:p>
          <a:p>
            <a:pPr lvl="1"/>
            <a:r>
              <a:rPr lang="en-US" dirty="0" smtClean="0"/>
              <a:t>Cultural Immersion Trips</a:t>
            </a:r>
          </a:p>
          <a:p>
            <a:r>
              <a:rPr lang="en-US" dirty="0" smtClean="0"/>
              <a:t>Majors</a:t>
            </a:r>
          </a:p>
          <a:p>
            <a:pPr lvl="1"/>
            <a:r>
              <a:rPr lang="en-US" dirty="0" smtClean="0"/>
              <a:t>Anthropology</a:t>
            </a:r>
          </a:p>
          <a:p>
            <a:pPr lvl="1"/>
            <a:r>
              <a:rPr lang="en-US" dirty="0" smtClean="0"/>
              <a:t>Sociology</a:t>
            </a:r>
          </a:p>
          <a:p>
            <a:pPr lvl="1"/>
            <a:r>
              <a:rPr lang="en-US" dirty="0" smtClean="0"/>
              <a:t>Modern Languages</a:t>
            </a:r>
          </a:p>
          <a:p>
            <a:pPr lvl="1"/>
            <a:r>
              <a:rPr lang="en-US" dirty="0" smtClean="0"/>
              <a:t>Gender and </a:t>
            </a:r>
            <a:r>
              <a:rPr lang="en-US" dirty="0" err="1" smtClean="0"/>
              <a:t>Womens</a:t>
            </a:r>
            <a:r>
              <a:rPr lang="en-US" dirty="0" smtClean="0"/>
              <a:t> Studies</a:t>
            </a:r>
          </a:p>
          <a:p>
            <a:pPr lvl="1"/>
            <a:r>
              <a:rPr lang="en-US" dirty="0" smtClean="0"/>
              <a:t>Social Work</a:t>
            </a:r>
          </a:p>
          <a:p>
            <a:pPr lvl="1"/>
            <a:r>
              <a:rPr lang="en-US" dirty="0" smtClean="0"/>
              <a:t>International Relations</a:t>
            </a:r>
          </a:p>
          <a:p>
            <a:pPr lvl="1"/>
            <a:r>
              <a:rPr lang="en-US" dirty="0" smtClean="0"/>
              <a:t>Nursing	</a:t>
            </a:r>
          </a:p>
          <a:p>
            <a:r>
              <a:rPr lang="en-US" dirty="0" smtClean="0"/>
              <a:t>Diversity Assessment Pilot</a:t>
            </a:r>
          </a:p>
          <a:p>
            <a:endParaRPr lang="en-US"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95585" y="1656242"/>
            <a:ext cx="4648389" cy="299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Learning</a:t>
            </a:r>
            <a:endParaRPr lang="en-US" dirty="0"/>
          </a:p>
        </p:txBody>
      </p:sp>
      <p:sp>
        <p:nvSpPr>
          <p:cNvPr id="3" name="Content Placeholder 2"/>
          <p:cNvSpPr>
            <a:spLocks noGrp="1"/>
          </p:cNvSpPr>
          <p:nvPr>
            <p:ph sz="quarter" idx="1"/>
          </p:nvPr>
        </p:nvSpPr>
        <p:spPr/>
        <p:txBody>
          <a:bodyPr/>
          <a:lstStyle/>
          <a:p>
            <a:pPr>
              <a:buNone/>
            </a:pPr>
            <a:r>
              <a:rPr lang="en-US" dirty="0" smtClean="0"/>
              <a:t>Faculty/Student Trips</a:t>
            </a:r>
          </a:p>
          <a:p>
            <a:r>
              <a:rPr lang="en-US" dirty="0" smtClean="0"/>
              <a:t>Spain (6)</a:t>
            </a:r>
          </a:p>
          <a:p>
            <a:r>
              <a:rPr lang="en-US" dirty="0" smtClean="0"/>
              <a:t>Trinidad (9)</a:t>
            </a:r>
          </a:p>
          <a:p>
            <a:r>
              <a:rPr lang="en-US" dirty="0" smtClean="0"/>
              <a:t>Netherlands (6)</a:t>
            </a:r>
          </a:p>
          <a:p>
            <a:r>
              <a:rPr lang="en-US" dirty="0" smtClean="0"/>
              <a:t>China (9)</a:t>
            </a:r>
          </a:p>
          <a:p>
            <a:r>
              <a:rPr lang="en-US" dirty="0" smtClean="0"/>
              <a:t>Honduras (10)</a:t>
            </a:r>
          </a:p>
          <a:p>
            <a:r>
              <a:rPr lang="en-US" dirty="0" smtClean="0"/>
              <a:t>Costa Rica (10)</a:t>
            </a:r>
          </a:p>
          <a:p>
            <a:r>
              <a:rPr lang="en-US" dirty="0" smtClean="0"/>
              <a:t>Germany (2)</a:t>
            </a:r>
          </a:p>
        </p:txBody>
      </p:sp>
      <p:pic>
        <p:nvPicPr>
          <p:cNvPr id="5" name="Content Placeholder 7" descr="China 2.jpg"/>
          <p:cNvPicPr>
            <a:picLocks noGrp="1" noChangeAspect="1"/>
          </p:cNvPicPr>
          <p:nvPr>
            <p:ph sz="quarter" idx="2"/>
          </p:nvPr>
        </p:nvPicPr>
        <p:blipFill>
          <a:blip r:embed="rId2" cstate="print"/>
          <a:stretch>
            <a:fillRect/>
          </a:stretch>
        </p:blipFill>
        <p:spPr>
          <a:xfrm>
            <a:off x="5448300" y="1825907"/>
            <a:ext cx="3282950" cy="2190343"/>
          </a:xfrm>
        </p:spPr>
      </p:pic>
      <p:pic>
        <p:nvPicPr>
          <p:cNvPr id="1026" name="Picture 2" descr="C:\Users\widener\Documents\Dropbox\Committees\University\Faculty Secretary 2013\Board of Trustees 2014 05 08\China 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8300" y="3950106"/>
            <a:ext cx="3282950" cy="2190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Learning:</a:t>
            </a:r>
            <a:br>
              <a:rPr lang="en-US" dirty="0" smtClean="0"/>
            </a:br>
            <a:r>
              <a:rPr lang="en-US" dirty="0" smtClean="0"/>
              <a:t>Sustainability Science in Costa Rica</a:t>
            </a:r>
            <a:endParaRPr lang="en-US" dirty="0"/>
          </a:p>
        </p:txBody>
      </p:sp>
      <p:sp>
        <p:nvSpPr>
          <p:cNvPr id="3" name="Content Placeholder 2"/>
          <p:cNvSpPr>
            <a:spLocks noGrp="1"/>
          </p:cNvSpPr>
          <p:nvPr>
            <p:ph sz="quarter" idx="1"/>
          </p:nvPr>
        </p:nvSpPr>
        <p:spPr>
          <a:xfrm>
            <a:off x="609600" y="1589567"/>
            <a:ext cx="3352800" cy="4572000"/>
          </a:xfrm>
        </p:spPr>
        <p:txBody>
          <a:bodyPr>
            <a:normAutofit/>
          </a:bodyPr>
          <a:lstStyle/>
          <a:p>
            <a:pPr>
              <a:spcBef>
                <a:spcPts val="0"/>
              </a:spcBef>
              <a:buNone/>
            </a:pPr>
            <a:r>
              <a:rPr lang="en-US" sz="2600" dirty="0" smtClean="0">
                <a:solidFill>
                  <a:schemeClr val="tx2"/>
                </a:solidFill>
              </a:rPr>
              <a:t>ENVR:</a:t>
            </a:r>
          </a:p>
          <a:p>
            <a:pPr>
              <a:spcBef>
                <a:spcPts val="0"/>
              </a:spcBef>
              <a:buNone/>
            </a:pPr>
            <a:r>
              <a:rPr lang="en-US" sz="2600" dirty="0" smtClean="0">
                <a:solidFill>
                  <a:schemeClr val="tx2"/>
                </a:solidFill>
              </a:rPr>
              <a:t>	Stephen </a:t>
            </a:r>
            <a:r>
              <a:rPr lang="en-US" sz="2600" dirty="0" err="1" smtClean="0">
                <a:solidFill>
                  <a:schemeClr val="tx2"/>
                </a:solidFill>
              </a:rPr>
              <a:t>Madigosky</a:t>
            </a:r>
            <a:endParaRPr lang="en-US" sz="2600" dirty="0" smtClean="0">
              <a:solidFill>
                <a:schemeClr val="tx2"/>
              </a:solidFill>
            </a:endParaRPr>
          </a:p>
          <a:p>
            <a:pPr>
              <a:spcBef>
                <a:spcPts val="0"/>
              </a:spcBef>
              <a:buNone/>
            </a:pPr>
            <a:r>
              <a:rPr lang="en-US" sz="2600" dirty="0" smtClean="0">
                <a:solidFill>
                  <a:schemeClr val="tx2"/>
                </a:solidFill>
              </a:rPr>
              <a:t>	Chad Freed</a:t>
            </a:r>
          </a:p>
          <a:p>
            <a:pPr>
              <a:spcBef>
                <a:spcPts val="0"/>
              </a:spcBef>
              <a:buNone/>
            </a:pPr>
            <a:r>
              <a:rPr lang="en-US" sz="2600" dirty="0" smtClean="0">
                <a:solidFill>
                  <a:schemeClr val="tx2"/>
                </a:solidFill>
              </a:rPr>
              <a:t>	</a:t>
            </a:r>
            <a:r>
              <a:rPr lang="en-US" sz="2600" dirty="0" err="1" smtClean="0">
                <a:solidFill>
                  <a:schemeClr val="tx2"/>
                </a:solidFill>
              </a:rPr>
              <a:t>Itzick</a:t>
            </a:r>
            <a:r>
              <a:rPr lang="en-US" sz="2600" dirty="0" smtClean="0">
                <a:solidFill>
                  <a:schemeClr val="tx2"/>
                </a:solidFill>
              </a:rPr>
              <a:t> </a:t>
            </a:r>
            <a:r>
              <a:rPr lang="en-US" sz="2600" dirty="0" err="1" smtClean="0">
                <a:solidFill>
                  <a:schemeClr val="tx2"/>
                </a:solidFill>
              </a:rPr>
              <a:t>Vatnick</a:t>
            </a:r>
            <a:endParaRPr lang="en-US" sz="2600" dirty="0" smtClean="0">
              <a:solidFill>
                <a:schemeClr val="tx2"/>
              </a:solidFill>
            </a:endParaRPr>
          </a:p>
          <a:p>
            <a:pPr>
              <a:spcBef>
                <a:spcPts val="0"/>
              </a:spcBef>
              <a:buNone/>
            </a:pPr>
            <a:endParaRPr lang="en-US" sz="2600" dirty="0" smtClean="0">
              <a:solidFill>
                <a:schemeClr val="tx2"/>
              </a:solidFill>
            </a:endParaRPr>
          </a:p>
          <a:p>
            <a:pPr>
              <a:spcBef>
                <a:spcPts val="0"/>
              </a:spcBef>
              <a:buNone/>
            </a:pPr>
            <a:r>
              <a:rPr lang="en-US" sz="2600" dirty="0" smtClean="0">
                <a:solidFill>
                  <a:schemeClr val="tx2"/>
                </a:solidFill>
              </a:rPr>
              <a:t>COMS:</a:t>
            </a:r>
          </a:p>
          <a:p>
            <a:pPr>
              <a:spcBef>
                <a:spcPts val="0"/>
              </a:spcBef>
              <a:buNone/>
            </a:pPr>
            <a:r>
              <a:rPr lang="en-US" sz="2600" dirty="0" smtClean="0">
                <a:solidFill>
                  <a:schemeClr val="tx2"/>
                </a:solidFill>
              </a:rPr>
              <a:t>	Tim </a:t>
            </a:r>
            <a:r>
              <a:rPr lang="en-US" sz="2600" dirty="0" err="1" smtClean="0">
                <a:solidFill>
                  <a:schemeClr val="tx2"/>
                </a:solidFill>
              </a:rPr>
              <a:t>Scepansky</a:t>
            </a:r>
            <a:r>
              <a:rPr lang="en-US" sz="2600" dirty="0" smtClean="0">
                <a:solidFill>
                  <a:schemeClr val="tx2"/>
                </a:solidFill>
              </a:rPr>
              <a:t> </a:t>
            </a:r>
            <a:endParaRPr lang="en-US" sz="2600" dirty="0">
              <a:solidFill>
                <a:schemeClr val="tx2"/>
              </a:solidFill>
            </a:endParaRPr>
          </a:p>
        </p:txBody>
      </p:sp>
      <p:pic>
        <p:nvPicPr>
          <p:cNvPr id="5" name="Content Placeholder 4" descr="Chad Freed in Costa Rica.jpg"/>
          <p:cNvPicPr>
            <a:picLocks noGrp="1" noChangeAspect="1"/>
          </p:cNvPicPr>
          <p:nvPr>
            <p:ph sz="quarter" idx="2"/>
          </p:nvPr>
        </p:nvPicPr>
        <p:blipFill>
          <a:blip r:embed="rId3" cstate="print"/>
          <a:stretch>
            <a:fillRect/>
          </a:stretch>
        </p:blipFill>
        <p:spPr>
          <a:xfrm>
            <a:off x="4168588" y="2228850"/>
            <a:ext cx="4753162" cy="31712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Based Learning:</a:t>
            </a:r>
            <a:br>
              <a:rPr lang="en-US" dirty="0" smtClean="0"/>
            </a:br>
            <a:r>
              <a:rPr lang="en-US" dirty="0" smtClean="0"/>
              <a:t>Trinidad and Tobago</a:t>
            </a:r>
            <a:endParaRPr lang="en-US" dirty="0"/>
          </a:p>
        </p:txBody>
      </p:sp>
      <p:sp>
        <p:nvSpPr>
          <p:cNvPr id="3" name="Content Placeholder 2"/>
          <p:cNvSpPr>
            <a:spLocks noGrp="1"/>
          </p:cNvSpPr>
          <p:nvPr>
            <p:ph sz="quarter" idx="1"/>
          </p:nvPr>
        </p:nvSpPr>
        <p:spPr/>
        <p:txBody>
          <a:bodyPr>
            <a:normAutofit/>
          </a:bodyPr>
          <a:lstStyle/>
          <a:p>
            <a:pPr>
              <a:spcBef>
                <a:spcPts val="0"/>
              </a:spcBef>
              <a:buNone/>
            </a:pPr>
            <a:r>
              <a:rPr lang="en-US" sz="2400" dirty="0" smtClean="0">
                <a:solidFill>
                  <a:schemeClr val="tx2"/>
                </a:solidFill>
              </a:rPr>
              <a:t>Anthropology:</a:t>
            </a:r>
          </a:p>
          <a:p>
            <a:pPr>
              <a:spcBef>
                <a:spcPts val="0"/>
              </a:spcBef>
              <a:buNone/>
            </a:pPr>
            <a:r>
              <a:rPr lang="en-US" sz="2400" dirty="0" smtClean="0">
                <a:solidFill>
                  <a:schemeClr val="tx2"/>
                </a:solidFill>
              </a:rPr>
              <a:t>	Brett </a:t>
            </a:r>
            <a:r>
              <a:rPr lang="en-US" sz="2400" dirty="0" err="1" smtClean="0">
                <a:solidFill>
                  <a:schemeClr val="tx2"/>
                </a:solidFill>
              </a:rPr>
              <a:t>Alvaré</a:t>
            </a:r>
            <a:endParaRPr lang="en-US" sz="2400" dirty="0" smtClean="0">
              <a:solidFill>
                <a:schemeClr val="tx2"/>
              </a:solidFill>
            </a:endParaRPr>
          </a:p>
          <a:p>
            <a:pPr>
              <a:spcBef>
                <a:spcPts val="0"/>
              </a:spcBef>
              <a:buNone/>
            </a:pPr>
            <a:endParaRPr lang="en-US" sz="2400" dirty="0" smtClean="0">
              <a:solidFill>
                <a:schemeClr val="tx2"/>
              </a:solidFill>
            </a:endParaRPr>
          </a:p>
          <a:p>
            <a:pPr>
              <a:spcBef>
                <a:spcPts val="0"/>
              </a:spcBef>
              <a:buNone/>
            </a:pPr>
            <a:r>
              <a:rPr lang="en-US" sz="2400" dirty="0" smtClean="0">
                <a:solidFill>
                  <a:schemeClr val="tx2"/>
                </a:solidFill>
              </a:rPr>
              <a:t>Education:</a:t>
            </a:r>
          </a:p>
          <a:p>
            <a:pPr>
              <a:spcBef>
                <a:spcPts val="0"/>
              </a:spcBef>
              <a:buNone/>
            </a:pPr>
            <a:r>
              <a:rPr lang="en-US" sz="2400" dirty="0" smtClean="0">
                <a:solidFill>
                  <a:schemeClr val="tx2"/>
                </a:solidFill>
              </a:rPr>
              <a:t>	Nadine McHenry </a:t>
            </a:r>
          </a:p>
          <a:p>
            <a:pPr>
              <a:buNone/>
            </a:pPr>
            <a:endParaRPr lang="en-US" sz="2400" dirty="0" smtClean="0">
              <a:solidFill>
                <a:schemeClr val="tx2"/>
              </a:solidFill>
            </a:endParaRPr>
          </a:p>
          <a:p>
            <a:pPr>
              <a:buNone/>
            </a:pPr>
            <a:r>
              <a:rPr lang="en-US" sz="2400" dirty="0" smtClean="0">
                <a:solidFill>
                  <a:schemeClr val="tx2"/>
                </a:solidFill>
              </a:rPr>
              <a:t> </a:t>
            </a:r>
          </a:p>
          <a:p>
            <a:pPr>
              <a:buNone/>
            </a:pPr>
            <a:endParaRPr lang="en-US" dirty="0" smtClean="0">
              <a:solidFill>
                <a:schemeClr val="tx2"/>
              </a:solidFill>
            </a:endParaRPr>
          </a:p>
          <a:p>
            <a:pPr>
              <a:buNone/>
            </a:pPr>
            <a:endParaRPr lang="en-US" dirty="0" smtClean="0">
              <a:solidFill>
                <a:schemeClr val="tx2"/>
              </a:solidFill>
            </a:endParaRPr>
          </a:p>
          <a:p>
            <a:pPr>
              <a:buNone/>
            </a:pPr>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8422" y="1814513"/>
            <a:ext cx="5068887" cy="444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Internships:</a:t>
            </a:r>
            <a:br>
              <a:rPr lang="en-US" dirty="0" smtClean="0"/>
            </a:br>
            <a:r>
              <a:rPr lang="en-US" dirty="0" smtClean="0"/>
              <a:t>Hospitality Management Co-op</a:t>
            </a:r>
            <a:endParaRPr lang="en-US" dirty="0"/>
          </a:p>
        </p:txBody>
      </p:sp>
      <p:sp>
        <p:nvSpPr>
          <p:cNvPr id="3" name="Content Placeholder 2"/>
          <p:cNvSpPr>
            <a:spLocks noGrp="1"/>
          </p:cNvSpPr>
          <p:nvPr>
            <p:ph sz="quarter" idx="1"/>
          </p:nvPr>
        </p:nvSpPr>
        <p:spPr>
          <a:xfrm>
            <a:off x="609600" y="1589567"/>
            <a:ext cx="3886200" cy="4776064"/>
          </a:xfrm>
        </p:spPr>
        <p:txBody>
          <a:bodyPr>
            <a:normAutofit/>
          </a:bodyPr>
          <a:lstStyle/>
          <a:p>
            <a:pPr>
              <a:buNone/>
            </a:pPr>
            <a:r>
              <a:rPr lang="en-US" sz="2400" dirty="0" smtClean="0">
                <a:solidFill>
                  <a:schemeClr val="tx2"/>
                </a:solidFill>
              </a:rPr>
              <a:t>Hospitality Management: </a:t>
            </a:r>
          </a:p>
          <a:p>
            <a:pPr>
              <a:buNone/>
            </a:pPr>
            <a:r>
              <a:rPr lang="en-US" sz="2400" dirty="0" smtClean="0">
                <a:solidFill>
                  <a:schemeClr val="tx2"/>
                </a:solidFill>
              </a:rPr>
              <a:t>Joy Dickerson</a:t>
            </a:r>
          </a:p>
          <a:p>
            <a:pPr>
              <a:buNone/>
            </a:pPr>
            <a:r>
              <a:rPr lang="en-US" sz="2400" dirty="0" smtClean="0">
                <a:solidFill>
                  <a:schemeClr val="tx2"/>
                </a:solidFill>
              </a:rPr>
              <a:t>Courtney Baron </a:t>
            </a:r>
          </a:p>
          <a:p>
            <a:pPr>
              <a:buNone/>
            </a:pPr>
            <a:r>
              <a:rPr lang="en-US" sz="2400" dirty="0" smtClean="0">
                <a:solidFill>
                  <a:schemeClr val="tx2"/>
                </a:solidFill>
              </a:rPr>
              <a:t>Claire </a:t>
            </a:r>
            <a:r>
              <a:rPr lang="en-US" sz="2400" dirty="0" err="1" smtClean="0">
                <a:solidFill>
                  <a:schemeClr val="tx2"/>
                </a:solidFill>
              </a:rPr>
              <a:t>Maddocks</a:t>
            </a:r>
            <a:r>
              <a:rPr lang="en-US" sz="2400" dirty="0" smtClean="0">
                <a:solidFill>
                  <a:schemeClr val="tx2"/>
                </a:solidFill>
              </a:rPr>
              <a:t> </a:t>
            </a:r>
          </a:p>
        </p:txBody>
      </p:sp>
      <p:pic>
        <p:nvPicPr>
          <p:cNvPr id="27650" name="Picture 2" descr="C:\Users\Widener\AppData\Local\Microsoft\Windows\Temporary Internet Files\Content.Outlook\UV0U7JME\Claire  Courtney.jpg"/>
          <p:cNvPicPr>
            <a:picLocks noGrp="1" noChangeAspect="1" noChangeArrowheads="1"/>
          </p:cNvPicPr>
          <p:nvPr>
            <p:ph sz="quarter" idx="2"/>
          </p:nvPr>
        </p:nvPicPr>
        <p:blipFill>
          <a:blip r:embed="rId3" cstate="print"/>
          <a:stretch>
            <a:fillRect/>
          </a:stretch>
        </p:blipFill>
        <p:spPr bwMode="auto">
          <a:xfrm>
            <a:off x="5079884" y="1589088"/>
            <a:ext cx="3416531"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Courses and Projects</a:t>
            </a:r>
            <a:endParaRPr lang="en-US" dirty="0"/>
          </a:p>
        </p:txBody>
      </p:sp>
      <p:sp>
        <p:nvSpPr>
          <p:cNvPr id="3" name="Content Placeholder 2"/>
          <p:cNvSpPr>
            <a:spLocks noGrp="1"/>
          </p:cNvSpPr>
          <p:nvPr>
            <p:ph sz="quarter" idx="1"/>
          </p:nvPr>
        </p:nvSpPr>
        <p:spPr/>
        <p:txBody>
          <a:bodyPr/>
          <a:lstStyle/>
          <a:p>
            <a:r>
              <a:rPr lang="en-US" dirty="0" smtClean="0"/>
              <a:t>Capstone Experiences</a:t>
            </a:r>
          </a:p>
          <a:p>
            <a:pPr lvl="1"/>
            <a:r>
              <a:rPr lang="en-US" dirty="0" smtClean="0"/>
              <a:t>A&amp;S – Values Seminar, Senior thesis, senior seminars</a:t>
            </a:r>
          </a:p>
          <a:p>
            <a:pPr lvl="1"/>
            <a:r>
              <a:rPr lang="en-US" dirty="0" smtClean="0"/>
              <a:t>SBA – MGT 452</a:t>
            </a:r>
          </a:p>
          <a:p>
            <a:pPr lvl="1"/>
            <a:r>
              <a:rPr lang="en-US" dirty="0" smtClean="0"/>
              <a:t>Education - INTASC portfolio</a:t>
            </a:r>
          </a:p>
          <a:p>
            <a:pPr lvl="1"/>
            <a:r>
              <a:rPr lang="en-US" dirty="0" smtClean="0"/>
              <a:t>Engineering – Senior Projects</a:t>
            </a:r>
          </a:p>
          <a:p>
            <a:pPr lvl="1"/>
            <a:r>
              <a:rPr lang="en-US" dirty="0" smtClean="0"/>
              <a:t>Social Work – Senior Capstone</a:t>
            </a:r>
          </a:p>
          <a:p>
            <a:pPr lvl="1"/>
            <a:r>
              <a:rPr lang="en-US" dirty="0" smtClean="0"/>
              <a:t>Nursing – clinical intensive</a:t>
            </a:r>
          </a:p>
          <a:p>
            <a:r>
              <a:rPr lang="en-US" dirty="0" smtClean="0"/>
              <a:t>Capstone Assessment Project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Bridgeweek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High-Impact Practices: Sharing What Works</a:t>
            </a:r>
          </a:p>
          <a:p>
            <a:r>
              <a:rPr lang="en-US" dirty="0" smtClean="0"/>
              <a:t>Sharing Undergraduate Research Models</a:t>
            </a:r>
          </a:p>
          <a:p>
            <a:r>
              <a:rPr lang="en-US" dirty="0" smtClean="0"/>
              <a:t>Nursing Freshman Seminars</a:t>
            </a:r>
          </a:p>
          <a:p>
            <a:r>
              <a:rPr lang="en-US" dirty="0" smtClean="0"/>
              <a:t>Internships: Lessons Learned</a:t>
            </a:r>
          </a:p>
          <a:p>
            <a:r>
              <a:rPr lang="en-US" dirty="0" smtClean="0"/>
              <a:t>Clinical/Field Work Experience</a:t>
            </a:r>
          </a:p>
          <a:p>
            <a:r>
              <a:rPr lang="en-US" dirty="0" smtClean="0"/>
              <a:t>Student Writing x2</a:t>
            </a:r>
          </a:p>
          <a:p>
            <a:r>
              <a:rPr lang="en-US" dirty="0" smtClean="0"/>
              <a:t>Scholarship of Diversity</a:t>
            </a:r>
          </a:p>
          <a:p>
            <a:r>
              <a:rPr lang="en-US" dirty="0" smtClean="0"/>
              <a:t>Service-Learning at Widener x2</a:t>
            </a:r>
          </a:p>
          <a:p>
            <a:r>
              <a:rPr lang="en-US" dirty="0" smtClean="0"/>
              <a:t>Challenges of Teaching Diversity</a:t>
            </a:r>
          </a:p>
          <a:p>
            <a:endParaRPr lang="en-US" dirty="0" smtClean="0"/>
          </a:p>
          <a:p>
            <a:endParaRPr lang="en-US" dirty="0" smtClean="0"/>
          </a:p>
          <a:p>
            <a:endParaRPr lang="en-US" dirty="0"/>
          </a:p>
        </p:txBody>
      </p:sp>
    </p:spTree>
    <p:extLst>
      <p:ext uri="{BB962C8B-B14F-4D97-AF65-F5344CB8AC3E}">
        <p14:creationId xmlns:p14="http://schemas.microsoft.com/office/powerpoint/2010/main" val="356516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Graduate Programs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Center for Social Work Education:  </a:t>
            </a:r>
            <a:br>
              <a:rPr lang="en-US" sz="4000" dirty="0" smtClean="0"/>
            </a:br>
            <a:r>
              <a:rPr lang="en-US" sz="4000" dirty="0" smtClean="0"/>
              <a:t>East Gateway Triangle Neighborhood</a:t>
            </a:r>
          </a:p>
        </p:txBody>
      </p:sp>
      <p:sp>
        <p:nvSpPr>
          <p:cNvPr id="3" name="Content Placeholder 2"/>
          <p:cNvSpPr>
            <a:spLocks noGrp="1"/>
          </p:cNvSpPr>
          <p:nvPr>
            <p:ph sz="quarter" idx="1"/>
          </p:nvPr>
        </p:nvSpPr>
        <p:spPr>
          <a:xfrm>
            <a:off x="383970" y="1609724"/>
            <a:ext cx="3879272" cy="4874203"/>
          </a:xfrm>
        </p:spPr>
        <p:txBody>
          <a:bodyPr>
            <a:normAutofit fontScale="92500"/>
          </a:bodyPr>
          <a:lstStyle/>
          <a:p>
            <a:pPr>
              <a:buNone/>
            </a:pPr>
            <a:r>
              <a:rPr lang="en-US" sz="2400" dirty="0" smtClean="0">
                <a:solidFill>
                  <a:srgbClr val="002060"/>
                </a:solidFill>
              </a:rPr>
              <a:t>Dr. Marina Barnett, social work </a:t>
            </a:r>
          </a:p>
          <a:p>
            <a:pPr>
              <a:buNone/>
            </a:pPr>
            <a:endParaRPr lang="en-US" sz="2400" dirty="0" smtClean="0">
              <a:solidFill>
                <a:srgbClr val="002060"/>
              </a:solidFill>
            </a:endParaRPr>
          </a:p>
          <a:p>
            <a:pPr>
              <a:buNone/>
            </a:pPr>
            <a:r>
              <a:rPr lang="en-US" sz="2400" dirty="0" smtClean="0">
                <a:solidFill>
                  <a:srgbClr val="002060"/>
                </a:solidFill>
              </a:rPr>
              <a:t>East Gateway Triangle Neighborhood Association</a:t>
            </a:r>
          </a:p>
          <a:p>
            <a:pPr>
              <a:buNone/>
            </a:pPr>
            <a:endParaRPr lang="en-US" sz="2400" dirty="0" smtClean="0">
              <a:solidFill>
                <a:srgbClr val="002060"/>
              </a:solidFill>
            </a:endParaRPr>
          </a:p>
          <a:p>
            <a:pPr>
              <a:buNone/>
            </a:pPr>
            <a:r>
              <a:rPr lang="en-US" sz="2400" dirty="0" smtClean="0">
                <a:solidFill>
                  <a:srgbClr val="002060"/>
                </a:solidFill>
              </a:rPr>
              <a:t>Chester Community Improvement Project</a:t>
            </a:r>
          </a:p>
          <a:p>
            <a:pPr>
              <a:buNone/>
            </a:pPr>
            <a:endParaRPr lang="en-US" sz="2400" dirty="0" smtClean="0">
              <a:solidFill>
                <a:srgbClr val="002060"/>
              </a:solidFill>
            </a:endParaRPr>
          </a:p>
          <a:p>
            <a:pPr>
              <a:buNone/>
            </a:pPr>
            <a:r>
              <a:rPr lang="en-US" sz="2400" dirty="0" smtClean="0">
                <a:solidFill>
                  <a:srgbClr val="002060"/>
                </a:solidFill>
              </a:rPr>
              <a:t>Chester Police Department</a:t>
            </a:r>
          </a:p>
          <a:p>
            <a:pPr>
              <a:buNone/>
            </a:pPr>
            <a:endParaRPr lang="en-US" sz="2400" dirty="0" smtClean="0">
              <a:solidFill>
                <a:srgbClr val="002060"/>
              </a:solidFill>
            </a:endParaRPr>
          </a:p>
          <a:p>
            <a:pPr>
              <a:buNone/>
            </a:pPr>
            <a:r>
              <a:rPr lang="en-US" sz="2400" dirty="0" smtClean="0">
                <a:solidFill>
                  <a:srgbClr val="002060"/>
                </a:solidFill>
              </a:rPr>
              <a:t>Widener Social Work Graduate                                                 Students</a:t>
            </a:r>
          </a:p>
        </p:txBody>
      </p:sp>
      <p:pic>
        <p:nvPicPr>
          <p:cNvPr id="9" name="Content Placeholder 8" descr="east-gateway-triangle.jpg"/>
          <p:cNvPicPr>
            <a:picLocks noGrp="1" noChangeAspect="1"/>
          </p:cNvPicPr>
          <p:nvPr>
            <p:ph sz="quarter" idx="2"/>
          </p:nvPr>
        </p:nvPicPr>
        <p:blipFill>
          <a:blip r:embed="rId3" cstate="print"/>
          <a:stretch>
            <a:fillRect/>
          </a:stretch>
        </p:blipFill>
        <p:spPr>
          <a:xfrm>
            <a:off x="4310898" y="1609724"/>
            <a:ext cx="4657859" cy="311665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Strategic Planning Process</a:t>
            </a:r>
            <a:endParaRPr lang="en-US" dirty="0"/>
          </a:p>
        </p:txBody>
      </p:sp>
    </p:spTree>
    <p:extLst>
      <p:ext uri="{BB962C8B-B14F-4D97-AF65-F5344CB8AC3E}">
        <p14:creationId xmlns:p14="http://schemas.microsoft.com/office/powerpoint/2010/main" val="182581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Graduate Student Collaboration:</a:t>
            </a:r>
            <a:br>
              <a:rPr lang="en-US" dirty="0" smtClean="0"/>
            </a:br>
            <a:r>
              <a:rPr lang="en-US" dirty="0" smtClean="0"/>
              <a:t>Clinical Psychology &amp; Adoption</a:t>
            </a:r>
            <a:endParaRPr lang="en-US" dirty="0"/>
          </a:p>
        </p:txBody>
      </p:sp>
      <p:sp>
        <p:nvSpPr>
          <p:cNvPr id="6" name="Content Placeholder 5"/>
          <p:cNvSpPr>
            <a:spLocks noGrp="1"/>
          </p:cNvSpPr>
          <p:nvPr>
            <p:ph sz="quarter" idx="1"/>
          </p:nvPr>
        </p:nvSpPr>
        <p:spPr>
          <a:xfrm>
            <a:off x="612648" y="1600199"/>
            <a:ext cx="3826002" cy="4776849"/>
          </a:xfrm>
        </p:spPr>
        <p:txBody>
          <a:bodyPr>
            <a:noAutofit/>
          </a:bodyPr>
          <a:lstStyle/>
          <a:p>
            <a:pPr lvl="0">
              <a:buNone/>
            </a:pPr>
            <a:r>
              <a:rPr lang="en-US" sz="1600" dirty="0" smtClean="0">
                <a:solidFill>
                  <a:srgbClr val="002060"/>
                </a:solidFill>
              </a:rPr>
              <a:t>Co-edited by:  </a:t>
            </a:r>
          </a:p>
          <a:p>
            <a:pPr lvl="0">
              <a:buNone/>
            </a:pPr>
            <a:r>
              <a:rPr lang="en-US" sz="1600" dirty="0" smtClean="0">
                <a:solidFill>
                  <a:srgbClr val="002060"/>
                </a:solidFill>
              </a:rPr>
              <a:t>Dr. Virginia </a:t>
            </a:r>
            <a:r>
              <a:rPr lang="en-US" sz="1600" dirty="0" err="1" smtClean="0">
                <a:solidFill>
                  <a:srgbClr val="002060"/>
                </a:solidFill>
              </a:rPr>
              <a:t>Brabender</a:t>
            </a:r>
            <a:r>
              <a:rPr lang="en-US" sz="1600" dirty="0" smtClean="0">
                <a:solidFill>
                  <a:srgbClr val="002060"/>
                </a:solidFill>
              </a:rPr>
              <a:t> </a:t>
            </a:r>
          </a:p>
          <a:p>
            <a:pPr lvl="0">
              <a:buNone/>
            </a:pPr>
            <a:endParaRPr lang="en-US" sz="1600" dirty="0" smtClean="0">
              <a:solidFill>
                <a:srgbClr val="002060"/>
              </a:solidFill>
            </a:endParaRPr>
          </a:p>
          <a:p>
            <a:pPr lvl="0">
              <a:buNone/>
            </a:pPr>
            <a:r>
              <a:rPr lang="en-US" sz="1600" dirty="0" smtClean="0">
                <a:solidFill>
                  <a:srgbClr val="002060"/>
                </a:solidFill>
              </a:rPr>
              <a:t>Chapters  by Widener faculty members:</a:t>
            </a:r>
          </a:p>
          <a:p>
            <a:pPr>
              <a:buNone/>
            </a:pPr>
            <a:r>
              <a:rPr lang="en-US" sz="1600" dirty="0" smtClean="0">
                <a:solidFill>
                  <a:srgbClr val="002060"/>
                </a:solidFill>
              </a:rPr>
              <a:t>Dr. Hal </a:t>
            </a:r>
            <a:r>
              <a:rPr lang="en-US" sz="1600" dirty="0" err="1" smtClean="0">
                <a:solidFill>
                  <a:srgbClr val="002060"/>
                </a:solidFill>
              </a:rPr>
              <a:t>Shorey</a:t>
            </a:r>
            <a:r>
              <a:rPr lang="en-US" sz="1600" dirty="0" smtClean="0">
                <a:solidFill>
                  <a:srgbClr val="002060"/>
                </a:solidFill>
              </a:rPr>
              <a:t>  </a:t>
            </a:r>
          </a:p>
          <a:p>
            <a:pPr>
              <a:buNone/>
            </a:pPr>
            <a:r>
              <a:rPr lang="en-US" sz="1600" dirty="0" smtClean="0">
                <a:solidFill>
                  <a:srgbClr val="002060"/>
                </a:solidFill>
              </a:rPr>
              <a:t>Dr. Sanjay </a:t>
            </a:r>
            <a:r>
              <a:rPr lang="en-US" sz="1600" dirty="0" err="1" smtClean="0">
                <a:solidFill>
                  <a:srgbClr val="002060"/>
                </a:solidFill>
              </a:rPr>
              <a:t>Nath</a:t>
            </a:r>
            <a:endParaRPr lang="en-US" sz="1600" dirty="0" smtClean="0">
              <a:solidFill>
                <a:srgbClr val="002060"/>
              </a:solidFill>
            </a:endParaRPr>
          </a:p>
          <a:p>
            <a:pPr lvl="0">
              <a:buNone/>
            </a:pPr>
            <a:r>
              <a:rPr lang="en-US" sz="1600" dirty="0" smtClean="0">
                <a:solidFill>
                  <a:srgbClr val="002060"/>
                </a:solidFill>
              </a:rPr>
              <a:t>Dr. Bret Boyer</a:t>
            </a:r>
          </a:p>
          <a:p>
            <a:pPr>
              <a:buNone/>
            </a:pPr>
            <a:r>
              <a:rPr lang="en-US" sz="1600" dirty="0" smtClean="0">
                <a:solidFill>
                  <a:srgbClr val="002060"/>
                </a:solidFill>
              </a:rPr>
              <a:t>Dr. Phil </a:t>
            </a:r>
            <a:r>
              <a:rPr lang="en-US" sz="1600" dirty="0" err="1" smtClean="0">
                <a:solidFill>
                  <a:srgbClr val="002060"/>
                </a:solidFill>
              </a:rPr>
              <a:t>Rutter</a:t>
            </a:r>
            <a:r>
              <a:rPr lang="en-US" sz="1600" dirty="0" smtClean="0">
                <a:solidFill>
                  <a:srgbClr val="002060"/>
                </a:solidFill>
              </a:rPr>
              <a:t> </a:t>
            </a:r>
          </a:p>
          <a:p>
            <a:pPr lvl="0">
              <a:buNone/>
            </a:pPr>
            <a:r>
              <a:rPr lang="en-US" sz="1600" dirty="0" smtClean="0">
                <a:solidFill>
                  <a:srgbClr val="002060"/>
                </a:solidFill>
              </a:rPr>
              <a:t>Dr. Barbara Goldsmith</a:t>
            </a:r>
          </a:p>
          <a:p>
            <a:pPr lvl="0">
              <a:buNone/>
            </a:pPr>
            <a:endParaRPr lang="en-US" sz="1600" dirty="0" smtClean="0">
              <a:solidFill>
                <a:srgbClr val="002060"/>
              </a:solidFill>
            </a:endParaRPr>
          </a:p>
          <a:p>
            <a:pPr lvl="0">
              <a:buNone/>
            </a:pPr>
            <a:r>
              <a:rPr lang="en-US" sz="1600" dirty="0" smtClean="0">
                <a:solidFill>
                  <a:srgbClr val="002060"/>
                </a:solidFill>
              </a:rPr>
              <a:t>Research by Widener students:</a:t>
            </a:r>
          </a:p>
          <a:p>
            <a:pPr lvl="0">
              <a:buNone/>
            </a:pPr>
            <a:r>
              <a:rPr lang="en-US" sz="1600" dirty="0" smtClean="0">
                <a:solidFill>
                  <a:srgbClr val="002060"/>
                </a:solidFill>
              </a:rPr>
              <a:t>Dr. Alicia </a:t>
            </a:r>
            <a:r>
              <a:rPr lang="en-US" sz="1600" dirty="0" err="1" smtClean="0">
                <a:solidFill>
                  <a:srgbClr val="002060"/>
                </a:solidFill>
              </a:rPr>
              <a:t>Padovano</a:t>
            </a:r>
            <a:r>
              <a:rPr lang="en-US" sz="1600" dirty="0" smtClean="0">
                <a:solidFill>
                  <a:srgbClr val="002060"/>
                </a:solidFill>
              </a:rPr>
              <a:t> ’12</a:t>
            </a:r>
          </a:p>
          <a:p>
            <a:pPr lvl="0">
              <a:buNone/>
            </a:pPr>
            <a:r>
              <a:rPr lang="en-US" sz="1600" dirty="0" smtClean="0">
                <a:solidFill>
                  <a:srgbClr val="002060"/>
                </a:solidFill>
              </a:rPr>
              <a:t>Dr. Amanda Swartz ’11</a:t>
            </a:r>
          </a:p>
          <a:p>
            <a:pPr>
              <a:buNone/>
            </a:pPr>
            <a:r>
              <a:rPr lang="en-US" sz="1600" dirty="0" err="1" smtClean="0">
                <a:solidFill>
                  <a:srgbClr val="002060"/>
                </a:solidFill>
              </a:rPr>
              <a:t>Meridith</a:t>
            </a:r>
            <a:r>
              <a:rPr lang="en-US" sz="1600" dirty="0" smtClean="0">
                <a:solidFill>
                  <a:srgbClr val="002060"/>
                </a:solidFill>
              </a:rPr>
              <a:t> Carter ’14 </a:t>
            </a:r>
            <a:endParaRPr lang="en-US" sz="1600" dirty="0" smtClean="0"/>
          </a:p>
        </p:txBody>
      </p:sp>
      <p:pic>
        <p:nvPicPr>
          <p:cNvPr id="4" name="Picture 3" descr="Adoption book.jpg"/>
          <p:cNvPicPr>
            <a:picLocks noChangeAspect="1"/>
          </p:cNvPicPr>
          <p:nvPr/>
        </p:nvPicPr>
        <p:blipFill>
          <a:blip r:embed="rId3" cstate="print"/>
          <a:stretch>
            <a:fillRect/>
          </a:stretch>
        </p:blipFill>
        <p:spPr>
          <a:xfrm>
            <a:off x="5391151" y="1597777"/>
            <a:ext cx="3146298" cy="449822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School of Law</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Courts</a:t>
            </a:r>
            <a:endParaRPr lang="en-US" dirty="0"/>
          </a:p>
        </p:txBody>
      </p:sp>
      <p:sp>
        <p:nvSpPr>
          <p:cNvPr id="4" name="Content Placeholder 3"/>
          <p:cNvSpPr>
            <a:spLocks noGrp="1"/>
          </p:cNvSpPr>
          <p:nvPr>
            <p:ph sz="quarter" idx="1"/>
          </p:nvPr>
        </p:nvSpPr>
        <p:spPr>
          <a:xfrm>
            <a:off x="609600" y="1589567"/>
            <a:ext cx="3876675" cy="4572000"/>
          </a:xfrm>
        </p:spPr>
        <p:txBody>
          <a:bodyPr>
            <a:normAutofit/>
          </a:bodyPr>
          <a:lstStyle/>
          <a:p>
            <a:pPr>
              <a:buNone/>
            </a:pPr>
            <a:r>
              <a:rPr lang="en-US" dirty="0" smtClean="0">
                <a:solidFill>
                  <a:schemeClr val="tx2"/>
                </a:solidFill>
              </a:rPr>
              <a:t>Faculty:</a:t>
            </a:r>
          </a:p>
          <a:p>
            <a:pPr>
              <a:buNone/>
            </a:pPr>
            <a:r>
              <a:rPr lang="en-US" sz="2400" dirty="0" smtClean="0">
                <a:solidFill>
                  <a:schemeClr val="tx2"/>
                </a:solidFill>
              </a:rPr>
              <a:t>Francis Catania </a:t>
            </a:r>
          </a:p>
          <a:p>
            <a:pPr>
              <a:buNone/>
            </a:pPr>
            <a:r>
              <a:rPr lang="en-US" sz="2400" dirty="0" smtClean="0">
                <a:solidFill>
                  <a:schemeClr val="tx2"/>
                </a:solidFill>
              </a:rPr>
              <a:t>Jim May </a:t>
            </a:r>
          </a:p>
          <a:p>
            <a:pPr>
              <a:buNone/>
            </a:pPr>
            <a:r>
              <a:rPr lang="en-US" sz="2400" dirty="0" smtClean="0">
                <a:solidFill>
                  <a:schemeClr val="tx2"/>
                </a:solidFill>
              </a:rPr>
              <a:t>Sydney Howe-Barksdale </a:t>
            </a:r>
          </a:p>
          <a:p>
            <a:pPr>
              <a:buNone/>
            </a:pPr>
            <a:r>
              <a:rPr lang="en-US" sz="2400" dirty="0" smtClean="0">
                <a:solidFill>
                  <a:schemeClr val="tx2"/>
                </a:solidFill>
              </a:rPr>
              <a:t>Kathleen </a:t>
            </a:r>
            <a:r>
              <a:rPr lang="en-US" sz="2400" dirty="0" err="1" smtClean="0">
                <a:solidFill>
                  <a:schemeClr val="tx2"/>
                </a:solidFill>
              </a:rPr>
              <a:t>Turezyn</a:t>
            </a:r>
            <a:endParaRPr lang="en-US" sz="2400" dirty="0" smtClean="0">
              <a:solidFill>
                <a:schemeClr val="tx2"/>
              </a:solidFill>
            </a:endParaRPr>
          </a:p>
          <a:p>
            <a:pPr>
              <a:buNone/>
            </a:pPr>
            <a:endParaRPr lang="en-US" sz="2400" dirty="0" smtClean="0">
              <a:solidFill>
                <a:schemeClr val="tx2"/>
              </a:solidFill>
            </a:endParaRPr>
          </a:p>
          <a:p>
            <a:pPr>
              <a:buNone/>
            </a:pPr>
            <a:r>
              <a:rPr lang="en-US" sz="2400" dirty="0" smtClean="0">
                <a:solidFill>
                  <a:schemeClr val="tx2"/>
                </a:solidFill>
              </a:rPr>
              <a:t>10+ law students</a:t>
            </a:r>
            <a:endParaRPr lang="en-US" dirty="0" smtClean="0">
              <a:solidFill>
                <a:schemeClr val="tx2"/>
              </a:solidFill>
            </a:endParaRPr>
          </a:p>
        </p:txBody>
      </p:sp>
      <p:pic>
        <p:nvPicPr>
          <p:cNvPr id="6" name="Content Placeholder 5" descr="Youth Court.jpg"/>
          <p:cNvPicPr>
            <a:picLocks noGrp="1" noChangeAspect="1"/>
          </p:cNvPicPr>
          <p:nvPr>
            <p:ph sz="quarter" idx="2"/>
          </p:nvPr>
        </p:nvPicPr>
        <p:blipFill>
          <a:blip r:embed="rId3" cstate="print"/>
          <a:stretch>
            <a:fillRect/>
          </a:stretch>
        </p:blipFill>
        <p:spPr>
          <a:xfrm>
            <a:off x="4168925" y="1771650"/>
            <a:ext cx="4809975" cy="269809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Law Center: </a:t>
            </a:r>
            <a:br>
              <a:rPr lang="en-US" dirty="0" smtClean="0"/>
            </a:br>
            <a:r>
              <a:rPr lang="en-US" dirty="0" smtClean="0"/>
              <a:t>Marcellus Shale </a:t>
            </a:r>
            <a:endParaRPr lang="en-US" dirty="0"/>
          </a:p>
        </p:txBody>
      </p:sp>
      <p:sp>
        <p:nvSpPr>
          <p:cNvPr id="3" name="Content Placeholder 2"/>
          <p:cNvSpPr>
            <a:spLocks noGrp="1"/>
          </p:cNvSpPr>
          <p:nvPr>
            <p:ph sz="quarter" idx="1"/>
          </p:nvPr>
        </p:nvSpPr>
        <p:spPr>
          <a:xfrm>
            <a:off x="609600" y="1589567"/>
            <a:ext cx="3190876" cy="4572000"/>
          </a:xfrm>
        </p:spPr>
        <p:txBody>
          <a:bodyPr>
            <a:normAutofit fontScale="77500" lnSpcReduction="20000"/>
          </a:bodyPr>
          <a:lstStyle/>
          <a:p>
            <a:pPr>
              <a:buNone/>
            </a:pPr>
            <a:r>
              <a:rPr lang="en-US" dirty="0" smtClean="0">
                <a:solidFill>
                  <a:schemeClr val="tx2"/>
                </a:solidFill>
              </a:rPr>
              <a:t>Faculty:</a:t>
            </a:r>
          </a:p>
          <a:p>
            <a:pPr>
              <a:buNone/>
            </a:pPr>
            <a:r>
              <a:rPr lang="en-US" dirty="0" smtClean="0">
                <a:solidFill>
                  <a:schemeClr val="tx2"/>
                </a:solidFill>
              </a:rPr>
              <a:t>John </a:t>
            </a:r>
            <a:r>
              <a:rPr lang="en-US" dirty="0" err="1" smtClean="0">
                <a:solidFill>
                  <a:schemeClr val="tx2"/>
                </a:solidFill>
              </a:rPr>
              <a:t>Dernbach</a:t>
            </a:r>
            <a:r>
              <a:rPr lang="en-US" dirty="0" smtClean="0">
                <a:solidFill>
                  <a:schemeClr val="tx2"/>
                </a:solidFill>
              </a:rPr>
              <a:t> </a:t>
            </a:r>
          </a:p>
          <a:p>
            <a:pPr>
              <a:buNone/>
            </a:pPr>
            <a:r>
              <a:rPr lang="en-US" dirty="0" smtClean="0">
                <a:solidFill>
                  <a:schemeClr val="tx2"/>
                </a:solidFill>
              </a:rPr>
              <a:t>Jim May </a:t>
            </a:r>
          </a:p>
          <a:p>
            <a:pPr>
              <a:buNone/>
            </a:pPr>
            <a:r>
              <a:rPr lang="en-US" dirty="0" smtClean="0">
                <a:solidFill>
                  <a:schemeClr val="tx2"/>
                </a:solidFill>
              </a:rPr>
              <a:t>Ken </a:t>
            </a:r>
            <a:r>
              <a:rPr lang="en-US" dirty="0" err="1" smtClean="0">
                <a:solidFill>
                  <a:schemeClr val="tx2"/>
                </a:solidFill>
              </a:rPr>
              <a:t>Kristl</a:t>
            </a:r>
            <a:r>
              <a:rPr lang="en-US" dirty="0" smtClean="0">
                <a:solidFill>
                  <a:schemeClr val="tx2"/>
                </a:solidFill>
              </a:rPr>
              <a:t> </a:t>
            </a:r>
          </a:p>
          <a:p>
            <a:pPr>
              <a:buNone/>
            </a:pPr>
            <a:r>
              <a:rPr lang="en-US" dirty="0" smtClean="0">
                <a:solidFill>
                  <a:schemeClr val="tx2"/>
                </a:solidFill>
              </a:rPr>
              <a:t>David </a:t>
            </a:r>
            <a:r>
              <a:rPr lang="en-US" dirty="0" err="1" smtClean="0">
                <a:solidFill>
                  <a:schemeClr val="tx2"/>
                </a:solidFill>
              </a:rPr>
              <a:t>Hodas</a:t>
            </a:r>
            <a:r>
              <a:rPr lang="en-US" dirty="0" smtClean="0">
                <a:solidFill>
                  <a:schemeClr val="tx2"/>
                </a:solidFill>
              </a:rPr>
              <a:t> </a:t>
            </a:r>
          </a:p>
          <a:p>
            <a:pPr>
              <a:buNone/>
            </a:pPr>
            <a:r>
              <a:rPr lang="en-US" dirty="0" smtClean="0">
                <a:solidFill>
                  <a:schemeClr val="tx2"/>
                </a:solidFill>
              </a:rPr>
              <a:t>Jill Family </a:t>
            </a:r>
          </a:p>
          <a:p>
            <a:pPr>
              <a:buNone/>
            </a:pPr>
            <a:r>
              <a:rPr lang="en-US" dirty="0" smtClean="0">
                <a:solidFill>
                  <a:schemeClr val="tx2"/>
                </a:solidFill>
              </a:rPr>
              <a:t>Jean </a:t>
            </a:r>
            <a:r>
              <a:rPr lang="en-US" dirty="0" err="1" smtClean="0">
                <a:solidFill>
                  <a:schemeClr val="tx2"/>
                </a:solidFill>
              </a:rPr>
              <a:t>Eggen</a:t>
            </a:r>
            <a:r>
              <a:rPr lang="en-US" dirty="0" smtClean="0">
                <a:solidFill>
                  <a:schemeClr val="tx2"/>
                </a:solidFill>
              </a:rPr>
              <a:t> </a:t>
            </a:r>
          </a:p>
          <a:p>
            <a:pPr>
              <a:buNone/>
            </a:pPr>
            <a:endParaRPr lang="en-US" dirty="0" smtClean="0">
              <a:solidFill>
                <a:schemeClr val="tx2"/>
              </a:solidFill>
            </a:endParaRPr>
          </a:p>
          <a:p>
            <a:pPr>
              <a:buNone/>
            </a:pPr>
            <a:r>
              <a:rPr lang="en-US" dirty="0" smtClean="0">
                <a:solidFill>
                  <a:schemeClr val="tx2"/>
                </a:solidFill>
              </a:rPr>
              <a:t>Student:</a:t>
            </a:r>
          </a:p>
          <a:p>
            <a:pPr>
              <a:buNone/>
            </a:pPr>
            <a:r>
              <a:rPr lang="en-US" dirty="0" smtClean="0">
                <a:solidFill>
                  <a:schemeClr val="tx2"/>
                </a:solidFill>
              </a:rPr>
              <a:t>Timothy Bishop, author of the 2012-2013 Widener Law Journal Best Student Article</a:t>
            </a:r>
          </a:p>
          <a:p>
            <a:pPr>
              <a:buNone/>
            </a:pPr>
            <a:endParaRPr lang="en-US" dirty="0" smtClean="0">
              <a:solidFill>
                <a:schemeClr val="tx2"/>
              </a:solidFill>
            </a:endParaRPr>
          </a:p>
        </p:txBody>
      </p:sp>
      <p:pic>
        <p:nvPicPr>
          <p:cNvPr id="5" name="Content Placeholder 4" descr="Marcellus Shale.jpg"/>
          <p:cNvPicPr>
            <a:picLocks noGrp="1" noChangeAspect="1"/>
          </p:cNvPicPr>
          <p:nvPr>
            <p:ph sz="quarter" idx="2"/>
          </p:nvPr>
        </p:nvPicPr>
        <p:blipFill>
          <a:blip r:embed="rId3" cstate="print"/>
          <a:stretch>
            <a:fillRect/>
          </a:stretch>
        </p:blipFill>
        <p:spPr>
          <a:xfrm>
            <a:off x="4219575" y="1695840"/>
            <a:ext cx="4654550" cy="348617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More Stories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Learning:</a:t>
            </a:r>
            <a:br>
              <a:rPr lang="en-US" dirty="0" smtClean="0"/>
            </a:br>
            <a:r>
              <a:rPr lang="en-US" dirty="0" smtClean="0"/>
              <a:t>Marketing in Spain</a:t>
            </a:r>
            <a:endParaRPr lang="en-US" dirty="0"/>
          </a:p>
        </p:txBody>
      </p:sp>
      <p:pic>
        <p:nvPicPr>
          <p:cNvPr id="4" name="Content Placeholder 3" descr="C:\Users\Widener\Pictures\Picasa\Exports\Vol. 8 Issue 10\spain.jpg"/>
          <p:cNvPicPr>
            <a:picLocks noGrp="1" noChangeAspect="1" noChangeArrowheads="1"/>
          </p:cNvPicPr>
          <p:nvPr>
            <p:ph sz="quarter" idx="1"/>
          </p:nvPr>
        </p:nvPicPr>
        <p:blipFill>
          <a:blip r:embed="rId3" cstate="print"/>
          <a:stretch>
            <a:fillRect/>
          </a:stretch>
        </p:blipFill>
        <p:spPr bwMode="auto">
          <a:xfrm>
            <a:off x="4238626" y="1743075"/>
            <a:ext cx="4692500" cy="4602643"/>
          </a:xfrm>
          <a:prstGeom prst="rect">
            <a:avLst/>
          </a:prstGeom>
          <a:noFill/>
        </p:spPr>
      </p:pic>
      <p:sp>
        <p:nvSpPr>
          <p:cNvPr id="5" name="Content Placeholder 4"/>
          <p:cNvSpPr>
            <a:spLocks noGrp="1"/>
          </p:cNvSpPr>
          <p:nvPr>
            <p:ph sz="quarter" idx="2"/>
          </p:nvPr>
        </p:nvSpPr>
        <p:spPr>
          <a:xfrm>
            <a:off x="387201" y="1743075"/>
            <a:ext cx="3318024" cy="4572000"/>
          </a:xfrm>
        </p:spPr>
        <p:txBody>
          <a:bodyPr/>
          <a:lstStyle/>
          <a:p>
            <a:pPr>
              <a:spcBef>
                <a:spcPts val="0"/>
              </a:spcBef>
              <a:buNone/>
            </a:pPr>
            <a:r>
              <a:rPr lang="en-US" dirty="0" smtClean="0">
                <a:solidFill>
                  <a:schemeClr val="tx2"/>
                </a:solidFill>
              </a:rPr>
              <a:t>Business:</a:t>
            </a:r>
          </a:p>
          <a:p>
            <a:pPr>
              <a:spcBef>
                <a:spcPts val="0"/>
              </a:spcBef>
              <a:buNone/>
            </a:pPr>
            <a:r>
              <a:rPr lang="en-US" dirty="0" smtClean="0">
                <a:solidFill>
                  <a:schemeClr val="tx2"/>
                </a:solidFill>
              </a:rPr>
              <a:t>Mary Shoemaker</a:t>
            </a:r>
          </a:p>
          <a:p>
            <a:pPr>
              <a:spcBef>
                <a:spcPts val="0"/>
              </a:spcBef>
              <a:buNone/>
            </a:pPr>
            <a:endParaRPr lang="en-US" dirty="0" smtClean="0">
              <a:solidFill>
                <a:schemeClr val="tx2"/>
              </a:solidFill>
            </a:endParaRPr>
          </a:p>
          <a:p>
            <a:pPr>
              <a:spcBef>
                <a:spcPts val="0"/>
              </a:spcBef>
              <a:buNone/>
            </a:pPr>
            <a:r>
              <a:rPr lang="en-US" dirty="0" smtClean="0">
                <a:solidFill>
                  <a:schemeClr val="tx2"/>
                </a:solidFill>
              </a:rPr>
              <a:t>Principles of Marketing Honors Course</a:t>
            </a:r>
          </a:p>
        </p:txBody>
      </p:sp>
    </p:spTree>
    <p:extLst>
      <p:ext uri="{BB962C8B-B14F-4D97-AF65-F5344CB8AC3E}">
        <p14:creationId xmlns:p14="http://schemas.microsoft.com/office/powerpoint/2010/main" val="1269855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Learning: </a:t>
            </a:r>
            <a:br>
              <a:rPr lang="en-US" dirty="0" smtClean="0"/>
            </a:br>
            <a:r>
              <a:rPr lang="en-US" dirty="0" smtClean="0"/>
              <a:t>Honduras</a:t>
            </a:r>
            <a:endParaRPr lang="en-US" dirty="0"/>
          </a:p>
        </p:txBody>
      </p:sp>
      <p:sp>
        <p:nvSpPr>
          <p:cNvPr id="3" name="Content Placeholder 2"/>
          <p:cNvSpPr>
            <a:spLocks noGrp="1"/>
          </p:cNvSpPr>
          <p:nvPr>
            <p:ph sz="quarter" idx="1"/>
          </p:nvPr>
        </p:nvSpPr>
        <p:spPr/>
        <p:txBody>
          <a:bodyPr/>
          <a:lstStyle/>
          <a:p>
            <a:r>
              <a:rPr lang="en-US" dirty="0" smtClean="0"/>
              <a:t>Pat Dyer</a:t>
            </a:r>
          </a:p>
          <a:p>
            <a:r>
              <a:rPr lang="en-US" dirty="0" smtClean="0"/>
              <a:t>Bruce Grant</a:t>
            </a:r>
          </a:p>
          <a:p>
            <a:r>
              <a:rPr lang="en-US" dirty="0" smtClean="0"/>
              <a:t>10 students</a:t>
            </a:r>
            <a:endParaRPr lang="en-US" dirty="0"/>
          </a:p>
        </p:txBody>
      </p:sp>
      <p:pic>
        <p:nvPicPr>
          <p:cNvPr id="1026" name="Picture 2" descr="C:\Users\widener\AppData\Local\Temp\Screen_Shot_2014-03-09_at_10.50.05_AM-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440" y="2072639"/>
            <a:ext cx="4849560" cy="372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9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Learning:</a:t>
            </a:r>
            <a:br>
              <a:rPr lang="en-US" dirty="0" smtClean="0"/>
            </a:br>
            <a:r>
              <a:rPr lang="en-US" dirty="0" smtClean="0"/>
              <a:t>Prison Writing Anthology</a:t>
            </a:r>
            <a:endParaRPr lang="en-US" dirty="0"/>
          </a:p>
        </p:txBody>
      </p:sp>
      <p:sp>
        <p:nvSpPr>
          <p:cNvPr id="3" name="Content Placeholder 2"/>
          <p:cNvSpPr>
            <a:spLocks noGrp="1"/>
          </p:cNvSpPr>
          <p:nvPr>
            <p:ph sz="quarter" idx="1"/>
          </p:nvPr>
        </p:nvSpPr>
        <p:spPr>
          <a:xfrm>
            <a:off x="609600" y="1589567"/>
            <a:ext cx="8121650" cy="4572000"/>
          </a:xfrm>
        </p:spPr>
        <p:txBody>
          <a:bodyPr>
            <a:normAutofit fontScale="40000" lnSpcReduction="20000"/>
          </a:bodyPr>
          <a:lstStyle/>
          <a:p>
            <a:pPr>
              <a:buNone/>
            </a:pPr>
            <a:r>
              <a:rPr lang="en-US" sz="4800" dirty="0" smtClean="0">
                <a:solidFill>
                  <a:schemeClr val="tx2"/>
                </a:solidFill>
              </a:rPr>
              <a:t>						Faculty:  </a:t>
            </a:r>
          </a:p>
          <a:p>
            <a:pPr>
              <a:buNone/>
            </a:pPr>
            <a:r>
              <a:rPr lang="en-US" sz="4800" dirty="0" smtClean="0">
                <a:solidFill>
                  <a:schemeClr val="tx2"/>
                </a:solidFill>
              </a:rPr>
              <a:t>						Jayne Thompson</a:t>
            </a:r>
          </a:p>
          <a:p>
            <a:pPr>
              <a:buNone/>
            </a:pPr>
            <a:endParaRPr lang="en-US" sz="4800" dirty="0" smtClean="0">
              <a:solidFill>
                <a:schemeClr val="tx2"/>
              </a:solidFill>
            </a:endParaRPr>
          </a:p>
          <a:p>
            <a:pPr>
              <a:buNone/>
            </a:pPr>
            <a:r>
              <a:rPr lang="en-US" sz="4800" dirty="0" smtClean="0">
                <a:solidFill>
                  <a:schemeClr val="tx2"/>
                </a:solidFill>
              </a:rPr>
              <a:t>						Student:</a:t>
            </a:r>
          </a:p>
          <a:p>
            <a:pPr>
              <a:buNone/>
            </a:pPr>
            <a:r>
              <a:rPr lang="en-US" sz="4800" dirty="0" smtClean="0">
                <a:solidFill>
                  <a:schemeClr val="tx2"/>
                </a:solidFill>
              </a:rPr>
              <a:t>						Emily </a:t>
            </a:r>
            <a:r>
              <a:rPr lang="en-US" sz="4800" dirty="0" err="1" smtClean="0">
                <a:solidFill>
                  <a:schemeClr val="tx2"/>
                </a:solidFill>
              </a:rPr>
              <a:t>DeFreitas</a:t>
            </a:r>
            <a:endParaRPr lang="en-US" sz="4800" dirty="0">
              <a:solidFill>
                <a:schemeClr val="tx2"/>
              </a:solidFill>
            </a:endParaRPr>
          </a:p>
          <a:p>
            <a:pPr>
              <a:buNone/>
            </a:pPr>
            <a:endParaRPr lang="en-US" sz="4800" dirty="0" smtClean="0">
              <a:solidFill>
                <a:schemeClr val="tx2"/>
              </a:solidFill>
            </a:endParaRPr>
          </a:p>
          <a:p>
            <a:pPr>
              <a:buNone/>
            </a:pPr>
            <a:endParaRPr lang="en-US" sz="4800" dirty="0">
              <a:solidFill>
                <a:schemeClr val="tx2"/>
              </a:solidFill>
            </a:endParaRPr>
          </a:p>
          <a:p>
            <a:pPr>
              <a:buNone/>
            </a:pPr>
            <a:r>
              <a:rPr lang="en-US" sz="4800" dirty="0" smtClean="0">
                <a:solidFill>
                  <a:schemeClr val="tx2"/>
                </a:solidFill>
              </a:rPr>
              <a:t>					</a:t>
            </a:r>
          </a:p>
          <a:p>
            <a:pPr>
              <a:buNone/>
            </a:pPr>
            <a:endParaRPr lang="en-US" sz="4800" dirty="0" smtClean="0">
              <a:solidFill>
                <a:schemeClr val="tx2"/>
              </a:solidFill>
            </a:endParaRPr>
          </a:p>
          <a:p>
            <a:pPr>
              <a:buNone/>
            </a:pPr>
            <a:endParaRPr lang="en-US" sz="4800" dirty="0" smtClean="0">
              <a:solidFill>
                <a:schemeClr val="tx2"/>
              </a:solidFill>
            </a:endParaRPr>
          </a:p>
          <a:p>
            <a:pPr>
              <a:buNone/>
            </a:pPr>
            <a:r>
              <a:rPr lang="en-US" sz="4800" dirty="0" smtClean="0">
                <a:solidFill>
                  <a:schemeClr val="tx2"/>
                </a:solidFill>
              </a:rPr>
              <a:t>Co-edited </a:t>
            </a:r>
            <a:r>
              <a:rPr lang="en-US" sz="4800" b="1" dirty="0" smtClean="0">
                <a:solidFill>
                  <a:schemeClr val="tx2"/>
                </a:solidFill>
              </a:rPr>
              <a:t>Letters to My Younger Self</a:t>
            </a:r>
            <a:r>
              <a:rPr lang="en-US" sz="4800" dirty="0" smtClean="0">
                <a:solidFill>
                  <a:schemeClr val="tx2"/>
                </a:solidFill>
              </a:rPr>
              <a:t> </a:t>
            </a:r>
          </a:p>
          <a:p>
            <a:pPr>
              <a:buNone/>
            </a:pPr>
            <a:r>
              <a:rPr lang="en-US" sz="4800" dirty="0" smtClean="0">
                <a:solidFill>
                  <a:schemeClr val="tx2"/>
                </a:solidFill>
              </a:rPr>
              <a:t>	anthology of letters by incarcerated men at </a:t>
            </a:r>
            <a:r>
              <a:rPr lang="en-US" sz="4800" dirty="0" err="1" smtClean="0">
                <a:solidFill>
                  <a:schemeClr val="tx2"/>
                </a:solidFill>
              </a:rPr>
              <a:t>Graterford</a:t>
            </a:r>
            <a:r>
              <a:rPr lang="en-US" sz="4800" dirty="0" smtClean="0">
                <a:solidFill>
                  <a:schemeClr val="tx2"/>
                </a:solidFill>
              </a:rPr>
              <a:t> Prison.</a:t>
            </a:r>
          </a:p>
          <a:p>
            <a:pPr>
              <a:buNone/>
            </a:pPr>
            <a:endParaRPr lang="en-US" sz="4800" dirty="0" smtClean="0">
              <a:solidFill>
                <a:schemeClr val="tx2"/>
              </a:solidFill>
            </a:endParaRPr>
          </a:p>
          <a:p>
            <a:pPr>
              <a:buNone/>
            </a:pPr>
            <a:r>
              <a:rPr lang="en-US" sz="4800" dirty="0" smtClean="0">
                <a:solidFill>
                  <a:schemeClr val="tx2"/>
                </a:solidFill>
              </a:rPr>
              <a:t>Distribution to juvenile offenders as a deterrent to crime</a:t>
            </a:r>
          </a:p>
        </p:txBody>
      </p:sp>
      <p:pic>
        <p:nvPicPr>
          <p:cNvPr id="5" name="Content Placeholder 4" descr="hands-behind-prison-bars.jpg"/>
          <p:cNvPicPr>
            <a:picLocks noGrp="1" noChangeAspect="1"/>
          </p:cNvPicPr>
          <p:nvPr>
            <p:ph sz="quarter" idx="2"/>
          </p:nvPr>
        </p:nvPicPr>
        <p:blipFill>
          <a:blip r:embed="rId3" cstate="print"/>
          <a:stretch>
            <a:fillRect/>
          </a:stretch>
        </p:blipFill>
        <p:spPr>
          <a:xfrm>
            <a:off x="1063624" y="1789592"/>
            <a:ext cx="3864635" cy="282890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Learning:</a:t>
            </a:r>
            <a:br>
              <a:rPr lang="en-US" dirty="0" smtClean="0"/>
            </a:br>
            <a:r>
              <a:rPr lang="en-US" dirty="0" smtClean="0"/>
              <a:t>Nursing: Family Center</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solidFill>
                  <a:schemeClr val="tx2"/>
                </a:solidFill>
              </a:rPr>
              <a:t> Dr. Pamela Williams,  </a:t>
            </a:r>
          </a:p>
          <a:p>
            <a:pPr>
              <a:buNone/>
            </a:pPr>
            <a:endParaRPr lang="en-US" dirty="0" smtClean="0">
              <a:solidFill>
                <a:schemeClr val="tx2"/>
              </a:solidFill>
            </a:endParaRPr>
          </a:p>
          <a:p>
            <a:pPr>
              <a:buNone/>
            </a:pPr>
            <a:r>
              <a:rPr lang="en-US" dirty="0" smtClean="0">
                <a:solidFill>
                  <a:schemeClr val="tx2"/>
                </a:solidFill>
              </a:rPr>
              <a:t>Students in maternity nursing class</a:t>
            </a:r>
          </a:p>
          <a:p>
            <a:pPr>
              <a:buNone/>
            </a:pPr>
            <a:endParaRPr lang="en-US" dirty="0">
              <a:solidFill>
                <a:schemeClr val="tx2"/>
              </a:solidFill>
            </a:endParaRPr>
          </a:p>
        </p:txBody>
      </p:sp>
      <p:pic>
        <p:nvPicPr>
          <p:cNvPr id="5" name="Content Placeholder 4" descr="09_September_26.JPG"/>
          <p:cNvPicPr>
            <a:picLocks noGrp="1" noChangeAspect="1"/>
          </p:cNvPicPr>
          <p:nvPr>
            <p:ph sz="quarter" idx="2"/>
          </p:nvPr>
        </p:nvPicPr>
        <p:blipFill>
          <a:blip r:embed="rId3" cstate="print"/>
          <a:stretch>
            <a:fillRect/>
          </a:stretch>
        </p:blipFill>
        <p:spPr>
          <a:xfrm>
            <a:off x="4903239" y="2580380"/>
            <a:ext cx="3769822" cy="258941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Assignments:</a:t>
            </a:r>
            <a:br>
              <a:rPr lang="en-US" dirty="0" smtClean="0"/>
            </a:br>
            <a:r>
              <a:rPr lang="en-US" dirty="0" smtClean="0"/>
              <a:t>Live from the Newsroom</a:t>
            </a:r>
            <a:endParaRPr lang="en-US" dirty="0"/>
          </a:p>
        </p:txBody>
      </p:sp>
      <p:sp>
        <p:nvSpPr>
          <p:cNvPr id="5" name="Content Placeholder 4"/>
          <p:cNvSpPr>
            <a:spLocks noGrp="1"/>
          </p:cNvSpPr>
          <p:nvPr>
            <p:ph sz="quarter" idx="1"/>
          </p:nvPr>
        </p:nvSpPr>
        <p:spPr>
          <a:xfrm>
            <a:off x="609599" y="1589567"/>
            <a:ext cx="8121501" cy="1145032"/>
          </a:xfrm>
        </p:spPr>
        <p:txBody>
          <a:bodyPr>
            <a:noAutofit/>
          </a:bodyPr>
          <a:lstStyle/>
          <a:p>
            <a:pPr fontAlgn="base">
              <a:buNone/>
            </a:pPr>
            <a:r>
              <a:rPr lang="en-US" sz="1600" dirty="0" smtClean="0">
                <a:solidFill>
                  <a:schemeClr val="tx2"/>
                </a:solidFill>
              </a:rPr>
              <a:t>Communications Studies: Tim </a:t>
            </a:r>
            <a:r>
              <a:rPr lang="en-US" sz="1600" dirty="0" err="1" smtClean="0">
                <a:solidFill>
                  <a:schemeClr val="tx2"/>
                </a:solidFill>
              </a:rPr>
              <a:t>Scepansky</a:t>
            </a:r>
            <a:endParaRPr lang="en-US" sz="1600" dirty="0" smtClean="0">
              <a:solidFill>
                <a:schemeClr val="tx2"/>
              </a:solidFill>
            </a:endParaRPr>
          </a:p>
          <a:p>
            <a:pPr fontAlgn="base">
              <a:buNone/>
            </a:pPr>
            <a:endParaRPr lang="en-US" sz="1600" dirty="0" smtClean="0">
              <a:solidFill>
                <a:srgbClr val="002060"/>
              </a:solidFill>
            </a:endParaRPr>
          </a:p>
          <a:p>
            <a:pPr fontAlgn="base">
              <a:buNone/>
            </a:pPr>
            <a:r>
              <a:rPr lang="en-US" sz="1600" dirty="0" smtClean="0">
                <a:solidFill>
                  <a:srgbClr val="002060"/>
                </a:solidFill>
              </a:rPr>
              <a:t>Political Science: Wesley </a:t>
            </a:r>
            <a:r>
              <a:rPr lang="en-US" sz="1600" dirty="0" err="1" smtClean="0">
                <a:solidFill>
                  <a:srgbClr val="002060"/>
                </a:solidFill>
              </a:rPr>
              <a:t>Leckrone</a:t>
            </a:r>
            <a:r>
              <a:rPr lang="en-US" dirty="0" smtClean="0"/>
              <a:t/>
            </a:r>
            <a:br>
              <a:rPr lang="en-US" dirty="0" smtClean="0"/>
            </a:br>
            <a:endParaRPr lang="en-US" sz="1800" dirty="0"/>
          </a:p>
        </p:txBody>
      </p:sp>
      <p:sp>
        <p:nvSpPr>
          <p:cNvPr id="9" name="TextBox 8"/>
          <p:cNvSpPr txBox="1"/>
          <p:nvPr/>
        </p:nvSpPr>
        <p:spPr>
          <a:xfrm>
            <a:off x="612648" y="1441937"/>
            <a:ext cx="8153400" cy="1292662"/>
          </a:xfrm>
          <a:prstGeom prst="rect">
            <a:avLst/>
          </a:prstGeom>
          <a:noFill/>
        </p:spPr>
        <p:txBody>
          <a:bodyPr wrap="square" rtlCol="0">
            <a:spAutoFit/>
          </a:bodyPr>
          <a:lstStyle/>
          <a:p>
            <a:endParaRPr lang="en-US" sz="2000" dirty="0" smtClean="0">
              <a:solidFill>
                <a:srgbClr val="004071"/>
              </a:solidFill>
              <a:latin typeface="+mj-lt"/>
            </a:endParaRPr>
          </a:p>
          <a:p>
            <a:endParaRPr lang="en-US" sz="2000" dirty="0" smtClean="0">
              <a:solidFill>
                <a:srgbClr val="004071"/>
              </a:solidFill>
              <a:latin typeface="+mj-lt"/>
            </a:endParaRPr>
          </a:p>
          <a:p>
            <a:pPr marL="457200" indent="-457200"/>
            <a:endParaRPr lang="en-US" dirty="0" smtClean="0">
              <a:solidFill>
                <a:srgbClr val="004071"/>
              </a:solidFill>
              <a:latin typeface="+mj-lt"/>
            </a:endParaRPr>
          </a:p>
          <a:p>
            <a:pPr marL="457200" indent="-457200">
              <a:buFont typeface="Arial" pitchFamily="34" charset="0"/>
              <a:buChar char="•"/>
            </a:pPr>
            <a:endParaRPr lang="en-US" sz="2000" dirty="0" smtClean="0">
              <a:solidFill>
                <a:srgbClr val="004071"/>
              </a:solidFill>
              <a:latin typeface="+mj-lt"/>
            </a:endParaRPr>
          </a:p>
        </p:txBody>
      </p:sp>
      <p:pic>
        <p:nvPicPr>
          <p:cNvPr id="11" name="Picture 10" descr="Live from the newsroom.jpg"/>
          <p:cNvPicPr>
            <a:picLocks noChangeAspect="1"/>
          </p:cNvPicPr>
          <p:nvPr/>
        </p:nvPicPr>
        <p:blipFill>
          <a:blip r:embed="rId3" cstate="print"/>
          <a:stretch>
            <a:fillRect/>
          </a:stretch>
        </p:blipFill>
        <p:spPr>
          <a:xfrm>
            <a:off x="2266795" y="3177967"/>
            <a:ext cx="6117504" cy="3475969"/>
          </a:xfrm>
          <a:prstGeom prst="rect">
            <a:avLst/>
          </a:prstGeom>
        </p:spPr>
      </p:pic>
    </p:spTree>
    <p:extLst>
      <p:ext uri="{BB962C8B-B14F-4D97-AF65-F5344CB8AC3E}">
        <p14:creationId xmlns:p14="http://schemas.microsoft.com/office/powerpoint/2010/main" val="126985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High Impact Practices</a:t>
            </a:r>
            <a:endParaRPr lang="en-US" dirty="0"/>
          </a:p>
        </p:txBody>
      </p:sp>
    </p:spTree>
    <p:extLst>
      <p:ext uri="{BB962C8B-B14F-4D97-AF65-F5344CB8AC3E}">
        <p14:creationId xmlns:p14="http://schemas.microsoft.com/office/powerpoint/2010/main" val="3664617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Learning:</a:t>
            </a:r>
            <a:br>
              <a:rPr lang="en-US" dirty="0" smtClean="0"/>
            </a:br>
            <a:r>
              <a:rPr lang="en-US" dirty="0" smtClean="0"/>
              <a:t>Geographical Information Systems</a:t>
            </a:r>
            <a:endParaRPr lang="en-US" dirty="0"/>
          </a:p>
        </p:txBody>
      </p:sp>
      <p:sp>
        <p:nvSpPr>
          <p:cNvPr id="3" name="Content Placeholder 2"/>
          <p:cNvSpPr>
            <a:spLocks noGrp="1"/>
          </p:cNvSpPr>
          <p:nvPr>
            <p:ph sz="quarter" idx="1"/>
          </p:nvPr>
        </p:nvSpPr>
        <p:spPr>
          <a:xfrm>
            <a:off x="609600" y="1589567"/>
            <a:ext cx="3228975" cy="4572000"/>
          </a:xfrm>
        </p:spPr>
        <p:txBody>
          <a:bodyPr>
            <a:normAutofit/>
          </a:bodyPr>
          <a:lstStyle/>
          <a:p>
            <a:pPr>
              <a:spcBef>
                <a:spcPts val="0"/>
              </a:spcBef>
              <a:buNone/>
            </a:pPr>
            <a:r>
              <a:rPr lang="en-US" sz="2600" dirty="0" smtClean="0">
                <a:solidFill>
                  <a:schemeClr val="tx2"/>
                </a:solidFill>
              </a:rPr>
              <a:t>ENVR:</a:t>
            </a:r>
          </a:p>
          <a:p>
            <a:pPr>
              <a:spcBef>
                <a:spcPts val="0"/>
              </a:spcBef>
              <a:buNone/>
            </a:pPr>
            <a:r>
              <a:rPr lang="en-US" sz="2600" dirty="0" smtClean="0">
                <a:solidFill>
                  <a:schemeClr val="tx2"/>
                </a:solidFill>
              </a:rPr>
              <a:t>	Chad Freed</a:t>
            </a:r>
          </a:p>
        </p:txBody>
      </p:sp>
      <p:pic>
        <p:nvPicPr>
          <p:cNvPr id="5" name="Content Placeholder 4"/>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3838575" y="1741487"/>
            <a:ext cx="4924425" cy="4924425"/>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90189" y="4600575"/>
            <a:ext cx="2963311" cy="20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Environmental Science:</a:t>
            </a:r>
            <a:br>
              <a:rPr lang="en-US" dirty="0" smtClean="0">
                <a:latin typeface="+mn-lt"/>
              </a:rPr>
            </a:br>
            <a:r>
              <a:rPr lang="en-US" dirty="0" smtClean="0">
                <a:latin typeface="+mn-lt"/>
              </a:rPr>
              <a:t>Chester Shade Tree Inventory</a:t>
            </a:r>
            <a:endParaRPr lang="en-US" dirty="0">
              <a:latin typeface="+mn-lt"/>
            </a:endParaRPr>
          </a:p>
        </p:txBody>
      </p:sp>
      <p:sp>
        <p:nvSpPr>
          <p:cNvPr id="4" name="Content Placeholder 3"/>
          <p:cNvSpPr>
            <a:spLocks noGrp="1"/>
          </p:cNvSpPr>
          <p:nvPr>
            <p:ph sz="quarter" idx="1"/>
          </p:nvPr>
        </p:nvSpPr>
        <p:spPr/>
        <p:txBody>
          <a:bodyPr/>
          <a:lstStyle/>
          <a:p>
            <a:pPr>
              <a:buNone/>
            </a:pPr>
            <a:r>
              <a:rPr lang="en-US" dirty="0" smtClean="0">
                <a:solidFill>
                  <a:schemeClr val="tx2"/>
                </a:solidFill>
              </a:rPr>
              <a:t>Faculty</a:t>
            </a:r>
            <a:endParaRPr lang="en-US" dirty="0">
              <a:solidFill>
                <a:schemeClr val="tx2"/>
              </a:solidFill>
            </a:endParaRPr>
          </a:p>
        </p:txBody>
      </p:sp>
      <p:pic>
        <p:nvPicPr>
          <p:cNvPr id="6" name="Content Placeholder 5" descr="franklin_trees_01.jpg"/>
          <p:cNvPicPr>
            <a:picLocks noGrp="1" noChangeAspect="1"/>
          </p:cNvPicPr>
          <p:nvPr>
            <p:ph sz="quarter" idx="2"/>
          </p:nvPr>
        </p:nvPicPr>
        <p:blipFill>
          <a:blip r:embed="rId3" cstate="print"/>
          <a:stretch>
            <a:fillRect/>
          </a:stretch>
        </p:blipFill>
        <p:spPr>
          <a:xfrm>
            <a:off x="5176471" y="1756133"/>
            <a:ext cx="3710354" cy="3118339"/>
          </a:xfrm>
        </p:spPr>
      </p:pic>
      <p:sp>
        <p:nvSpPr>
          <p:cNvPr id="9" name="TextBox 8"/>
          <p:cNvSpPr txBox="1"/>
          <p:nvPr/>
        </p:nvSpPr>
        <p:spPr>
          <a:xfrm>
            <a:off x="612648" y="1519707"/>
            <a:ext cx="3473625" cy="3354765"/>
          </a:xfrm>
          <a:prstGeom prst="rect">
            <a:avLst/>
          </a:prstGeom>
          <a:noFill/>
        </p:spPr>
        <p:txBody>
          <a:bodyPr wrap="square" rtlCol="0">
            <a:spAutoFit/>
          </a:bodyPr>
          <a:lstStyle/>
          <a:p>
            <a:endParaRPr lang="en-US" sz="2200" dirty="0" smtClean="0">
              <a:solidFill>
                <a:schemeClr val="tx2"/>
              </a:solidFill>
            </a:endParaRPr>
          </a:p>
          <a:p>
            <a:endParaRPr lang="en-US" sz="2200" dirty="0" smtClean="0">
              <a:solidFill>
                <a:schemeClr val="tx2"/>
              </a:solidFill>
            </a:endParaRPr>
          </a:p>
          <a:p>
            <a:r>
              <a:rPr lang="en-US" sz="2200" dirty="0" smtClean="0">
                <a:solidFill>
                  <a:schemeClr val="tx2"/>
                </a:solidFill>
              </a:rPr>
              <a:t>Dr. Chad Freed ENVR</a:t>
            </a:r>
          </a:p>
          <a:p>
            <a:endParaRPr lang="en-US" sz="2200" dirty="0" smtClean="0">
              <a:solidFill>
                <a:schemeClr val="tx2"/>
              </a:solidFill>
            </a:endParaRPr>
          </a:p>
          <a:p>
            <a:r>
              <a:rPr lang="en-US" sz="2200" dirty="0" smtClean="0">
                <a:solidFill>
                  <a:schemeClr val="tx2"/>
                </a:solidFill>
              </a:rPr>
              <a:t>Students in Advanced </a:t>
            </a:r>
          </a:p>
          <a:p>
            <a:r>
              <a:rPr lang="en-US" sz="2200" dirty="0" smtClean="0">
                <a:solidFill>
                  <a:schemeClr val="tx2"/>
                </a:solidFill>
              </a:rPr>
              <a:t>GIS course</a:t>
            </a:r>
          </a:p>
          <a:p>
            <a:endParaRPr lang="en-US" sz="2000" dirty="0" smtClean="0">
              <a:solidFill>
                <a:schemeClr val="tx2"/>
              </a:solidFill>
            </a:endParaRPr>
          </a:p>
          <a:p>
            <a:r>
              <a:rPr lang="en-US" sz="2000" dirty="0" smtClean="0">
                <a:solidFill>
                  <a:schemeClr val="tx2"/>
                </a:solidFill>
              </a:rPr>
              <a:t> </a:t>
            </a:r>
          </a:p>
          <a:p>
            <a:endParaRPr lang="en-US" sz="2000" dirty="0" smtClean="0">
              <a:solidFill>
                <a:srgbClr val="004071"/>
              </a:solidFill>
            </a:endParaRPr>
          </a:p>
          <a:p>
            <a:pPr>
              <a:buFont typeface="Arial" pitchFamily="34" charset="0"/>
              <a:buChar char="•"/>
            </a:pPr>
            <a:endParaRPr lang="en-US" sz="2000" dirty="0" smtClean="0">
              <a:solidFill>
                <a:srgbClr val="004071"/>
              </a:solidFill>
              <a:latin typeface="+mj-lt"/>
            </a:endParaRPr>
          </a:p>
        </p:txBody>
      </p:sp>
    </p:spTree>
    <p:extLst>
      <p:ext uri="{BB962C8B-B14F-4D97-AF65-F5344CB8AC3E}">
        <p14:creationId xmlns:p14="http://schemas.microsoft.com/office/powerpoint/2010/main" val="3139363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Undergraduate Research:</a:t>
            </a:r>
            <a:br>
              <a:rPr lang="en-US" dirty="0" smtClean="0"/>
            </a:br>
            <a:endParaRPr lang="en-US" dirty="0"/>
          </a:p>
        </p:txBody>
      </p:sp>
      <p:sp>
        <p:nvSpPr>
          <p:cNvPr id="3" name="Content Placeholder 2"/>
          <p:cNvSpPr>
            <a:spLocks noGrp="1"/>
          </p:cNvSpPr>
          <p:nvPr>
            <p:ph sz="quarter" idx="1"/>
          </p:nvPr>
        </p:nvSpPr>
        <p:spPr>
          <a:xfrm>
            <a:off x="609600" y="1589567"/>
            <a:ext cx="3436177" cy="4572000"/>
          </a:xfrm>
        </p:spPr>
        <p:txBody>
          <a:bodyPr/>
          <a:lstStyle/>
          <a:p>
            <a:endParaRPr lang="en-US" dirty="0"/>
          </a:p>
        </p:txBody>
      </p:sp>
    </p:spTree>
    <p:extLst>
      <p:ext uri="{BB962C8B-B14F-4D97-AF65-F5344CB8AC3E}">
        <p14:creationId xmlns:p14="http://schemas.microsoft.com/office/powerpoint/2010/main" val="383530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Undergraduate Research:</a:t>
            </a:r>
            <a:br>
              <a:rPr lang="en-US" dirty="0" smtClean="0"/>
            </a:br>
            <a:r>
              <a:rPr lang="en-US" dirty="0" smtClean="0"/>
              <a:t>Cancer Research</a:t>
            </a:r>
            <a:endParaRPr lang="en-US" dirty="0"/>
          </a:p>
        </p:txBody>
      </p:sp>
      <p:sp>
        <p:nvSpPr>
          <p:cNvPr id="9" name="TextBox 8"/>
          <p:cNvSpPr txBox="1"/>
          <p:nvPr/>
        </p:nvSpPr>
        <p:spPr>
          <a:xfrm>
            <a:off x="609600" y="862885"/>
            <a:ext cx="7861652" cy="1631216"/>
          </a:xfrm>
          <a:prstGeom prst="rect">
            <a:avLst/>
          </a:prstGeom>
          <a:noFill/>
        </p:spPr>
        <p:txBody>
          <a:bodyPr wrap="square" rtlCol="0">
            <a:spAutoFit/>
          </a:bodyPr>
          <a:lstStyle/>
          <a:p>
            <a:pPr marL="457200" indent="-457200">
              <a:buFont typeface="Arial" pitchFamily="34" charset="0"/>
              <a:buChar char="•"/>
            </a:pPr>
            <a:endParaRPr lang="en-US" sz="2000" dirty="0" smtClean="0">
              <a:solidFill>
                <a:srgbClr val="004071"/>
              </a:solidFill>
              <a:latin typeface="+mj-lt"/>
            </a:endParaRPr>
          </a:p>
          <a:p>
            <a:endParaRPr lang="en-US" sz="2000" dirty="0" smtClean="0">
              <a:solidFill>
                <a:srgbClr val="004071"/>
              </a:solidFill>
              <a:latin typeface="+mj-lt"/>
            </a:endParaRPr>
          </a:p>
          <a:p>
            <a:endParaRPr lang="en-US" sz="2000" dirty="0" smtClean="0">
              <a:solidFill>
                <a:srgbClr val="004071"/>
              </a:solidFill>
              <a:latin typeface="+mj-lt"/>
            </a:endParaRPr>
          </a:p>
          <a:p>
            <a:pPr marL="457200" indent="-457200">
              <a:buFont typeface="Arial" pitchFamily="34" charset="0"/>
              <a:buChar char="•"/>
            </a:pPr>
            <a:endParaRPr lang="en-US" sz="2000" dirty="0" smtClean="0">
              <a:solidFill>
                <a:srgbClr val="004071"/>
              </a:solidFill>
            </a:endParaRPr>
          </a:p>
          <a:p>
            <a:pPr marL="457200" indent="-457200">
              <a:buFont typeface="Arial" pitchFamily="34" charset="0"/>
              <a:buChar char="•"/>
            </a:pPr>
            <a:endParaRPr lang="en-US" sz="2000" dirty="0" smtClean="0">
              <a:solidFill>
                <a:srgbClr val="004071"/>
              </a:solidFill>
              <a:latin typeface="+mj-lt"/>
            </a:endParaRPr>
          </a:p>
        </p:txBody>
      </p:sp>
      <p:sp>
        <p:nvSpPr>
          <p:cNvPr id="10" name="Content Placeholder 6"/>
          <p:cNvSpPr>
            <a:spLocks noGrp="1"/>
          </p:cNvSpPr>
          <p:nvPr>
            <p:ph sz="quarter" idx="1"/>
          </p:nvPr>
        </p:nvSpPr>
        <p:spPr>
          <a:xfrm>
            <a:off x="609600" y="1589567"/>
            <a:ext cx="3990975" cy="4572000"/>
          </a:xfrm>
        </p:spPr>
        <p:txBody>
          <a:bodyPr>
            <a:normAutofit/>
          </a:bodyPr>
          <a:lstStyle/>
          <a:p>
            <a:pPr>
              <a:spcBef>
                <a:spcPts val="0"/>
              </a:spcBef>
              <a:buNone/>
            </a:pPr>
            <a:r>
              <a:rPr lang="en-US" dirty="0" smtClean="0">
                <a:solidFill>
                  <a:schemeClr val="tx2"/>
                </a:solidFill>
              </a:rPr>
              <a:t>Chemical Engineering:</a:t>
            </a:r>
          </a:p>
          <a:p>
            <a:pPr>
              <a:spcBef>
                <a:spcPts val="0"/>
              </a:spcBef>
              <a:buNone/>
            </a:pPr>
            <a:r>
              <a:rPr lang="en-US" dirty="0" smtClean="0">
                <a:solidFill>
                  <a:schemeClr val="tx2"/>
                </a:solidFill>
              </a:rPr>
              <a:t>	</a:t>
            </a:r>
            <a:r>
              <a:rPr lang="en-US" dirty="0" err="1" smtClean="0">
                <a:solidFill>
                  <a:schemeClr val="tx2"/>
                </a:solidFill>
              </a:rPr>
              <a:t>Sachin</a:t>
            </a:r>
            <a:r>
              <a:rPr lang="en-US" dirty="0" smtClean="0">
                <a:solidFill>
                  <a:schemeClr val="tx2"/>
                </a:solidFill>
              </a:rPr>
              <a:t> </a:t>
            </a:r>
            <a:r>
              <a:rPr lang="en-US" dirty="0" err="1" smtClean="0">
                <a:solidFill>
                  <a:schemeClr val="tx2"/>
                </a:solidFill>
              </a:rPr>
              <a:t>Patil</a:t>
            </a:r>
            <a:endParaRPr lang="en-US" dirty="0" smtClean="0">
              <a:solidFill>
                <a:schemeClr val="tx2"/>
              </a:solidFill>
            </a:endParaRPr>
          </a:p>
          <a:p>
            <a:pPr>
              <a:spcBef>
                <a:spcPts val="0"/>
              </a:spcBef>
              <a:buNone/>
            </a:pPr>
            <a:endParaRPr lang="en-US" dirty="0" smtClean="0">
              <a:solidFill>
                <a:schemeClr val="tx2"/>
              </a:solidFill>
            </a:endParaRPr>
          </a:p>
          <a:p>
            <a:pPr>
              <a:spcBef>
                <a:spcPts val="0"/>
              </a:spcBef>
              <a:buNone/>
            </a:pPr>
            <a:r>
              <a:rPr lang="en-US" dirty="0" smtClean="0">
                <a:solidFill>
                  <a:schemeClr val="tx2"/>
                </a:solidFill>
              </a:rPr>
              <a:t>Computer Science</a:t>
            </a:r>
          </a:p>
          <a:p>
            <a:pPr>
              <a:spcBef>
                <a:spcPts val="0"/>
              </a:spcBef>
              <a:buNone/>
            </a:pPr>
            <a:r>
              <a:rPr lang="en-US" dirty="0" smtClean="0">
                <a:solidFill>
                  <a:schemeClr val="tx2"/>
                </a:solidFill>
              </a:rPr>
              <a:t>	Jeff </a:t>
            </a:r>
            <a:r>
              <a:rPr lang="en-US" dirty="0" err="1" smtClean="0">
                <a:solidFill>
                  <a:schemeClr val="tx2"/>
                </a:solidFill>
              </a:rPr>
              <a:t>Rufinus</a:t>
            </a:r>
            <a:endParaRPr lang="en-US" dirty="0" smtClean="0">
              <a:solidFill>
                <a:schemeClr val="tx2"/>
              </a:solidFill>
            </a:endParaRPr>
          </a:p>
          <a:p>
            <a:pPr>
              <a:spcBef>
                <a:spcPts val="0"/>
              </a:spcBef>
              <a:buNone/>
            </a:pPr>
            <a:endParaRPr lang="en-US" dirty="0" smtClean="0">
              <a:solidFill>
                <a:schemeClr val="tx2"/>
              </a:solidFill>
            </a:endParaRPr>
          </a:p>
          <a:p>
            <a:pPr>
              <a:spcBef>
                <a:spcPts val="0"/>
              </a:spcBef>
              <a:buNone/>
            </a:pPr>
            <a:r>
              <a:rPr lang="en-US" dirty="0" smtClean="0">
                <a:solidFill>
                  <a:schemeClr val="tx2"/>
                </a:solidFill>
              </a:rPr>
              <a:t>Biomedical engineering student:</a:t>
            </a:r>
          </a:p>
          <a:p>
            <a:pPr>
              <a:spcBef>
                <a:spcPts val="0"/>
              </a:spcBef>
              <a:buNone/>
            </a:pPr>
            <a:r>
              <a:rPr lang="en-US" dirty="0" smtClean="0">
                <a:solidFill>
                  <a:schemeClr val="tx2"/>
                </a:solidFill>
              </a:rPr>
              <a:t>	Cassidy </a:t>
            </a:r>
            <a:r>
              <a:rPr lang="en-US" dirty="0" err="1" smtClean="0">
                <a:solidFill>
                  <a:schemeClr val="tx2"/>
                </a:solidFill>
              </a:rPr>
              <a:t>Kerezsi</a:t>
            </a:r>
            <a:endParaRPr lang="en-US" dirty="0" smtClean="0">
              <a:solidFill>
                <a:schemeClr val="tx2"/>
              </a:solidFill>
            </a:endParaRPr>
          </a:p>
          <a:p>
            <a:pPr>
              <a:buNone/>
            </a:pPr>
            <a:r>
              <a:rPr lang="en-US" sz="2600" dirty="0" smtClean="0">
                <a:solidFill>
                  <a:schemeClr val="tx2"/>
                </a:solidFill>
              </a:rPr>
              <a:t> </a:t>
            </a:r>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880067" y="2605474"/>
            <a:ext cx="4898841" cy="2867026"/>
          </a:xfrm>
          <a:prstGeom prst="rect">
            <a:avLst/>
          </a:prstGeom>
        </p:spPr>
      </p:pic>
    </p:spTree>
    <p:extLst>
      <p:ext uri="{BB962C8B-B14F-4D97-AF65-F5344CB8AC3E}">
        <p14:creationId xmlns:p14="http://schemas.microsoft.com/office/powerpoint/2010/main" val="1269855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Clinton Global Initiative</a:t>
            </a:r>
            <a:endParaRPr lang="en-US" dirty="0"/>
          </a:p>
        </p:txBody>
      </p:sp>
      <p:sp>
        <p:nvSpPr>
          <p:cNvPr id="6" name="Content Placeholder 5"/>
          <p:cNvSpPr>
            <a:spLocks noGrp="1"/>
          </p:cNvSpPr>
          <p:nvPr>
            <p:ph sz="quarter" idx="1"/>
          </p:nvPr>
        </p:nvSpPr>
        <p:spPr/>
        <p:txBody>
          <a:bodyPr>
            <a:noAutofit/>
          </a:bodyPr>
          <a:lstStyle/>
          <a:p>
            <a:pPr fontAlgn="base"/>
            <a:r>
              <a:rPr lang="en-US" sz="2000" dirty="0" smtClean="0">
                <a:solidFill>
                  <a:schemeClr val="tx2"/>
                </a:solidFill>
              </a:rPr>
              <a:t>Dr. </a:t>
            </a:r>
            <a:r>
              <a:rPr lang="en-US" sz="2000" dirty="0" err="1" smtClean="0">
                <a:solidFill>
                  <a:schemeClr val="tx2"/>
                </a:solidFill>
              </a:rPr>
              <a:t>Itzick</a:t>
            </a:r>
            <a:r>
              <a:rPr lang="en-US" sz="2000" dirty="0" smtClean="0">
                <a:solidFill>
                  <a:schemeClr val="tx2"/>
                </a:solidFill>
              </a:rPr>
              <a:t> </a:t>
            </a:r>
            <a:r>
              <a:rPr lang="en-US" sz="2000" dirty="0" err="1" smtClean="0">
                <a:solidFill>
                  <a:schemeClr val="tx2"/>
                </a:solidFill>
              </a:rPr>
              <a:t>Vatnick</a:t>
            </a:r>
            <a:r>
              <a:rPr lang="en-US" sz="2000" dirty="0" smtClean="0">
                <a:solidFill>
                  <a:schemeClr val="tx2"/>
                </a:solidFill>
              </a:rPr>
              <a:t>, biology, and Nicole </a:t>
            </a:r>
            <a:r>
              <a:rPr lang="en-US" sz="2000" dirty="0" err="1" smtClean="0">
                <a:solidFill>
                  <a:schemeClr val="tx2"/>
                </a:solidFill>
              </a:rPr>
              <a:t>Gilette</a:t>
            </a:r>
            <a:r>
              <a:rPr lang="en-US" sz="2000" dirty="0" smtClean="0">
                <a:solidFill>
                  <a:schemeClr val="tx2"/>
                </a:solidFill>
              </a:rPr>
              <a:t>, '16, the effects of herbicides on aquatic ecosystems. </a:t>
            </a:r>
          </a:p>
          <a:p>
            <a:pPr fontAlgn="base"/>
            <a:r>
              <a:rPr lang="en-US" sz="2000" dirty="0" smtClean="0">
                <a:solidFill>
                  <a:schemeClr val="tx2"/>
                </a:solidFill>
              </a:rPr>
              <a:t>Dr. Krishna </a:t>
            </a:r>
            <a:r>
              <a:rPr lang="en-US" sz="2000" dirty="0" err="1" smtClean="0">
                <a:solidFill>
                  <a:schemeClr val="tx2"/>
                </a:solidFill>
              </a:rPr>
              <a:t>Bhat</a:t>
            </a:r>
            <a:r>
              <a:rPr lang="en-US" sz="2000" dirty="0" smtClean="0">
                <a:solidFill>
                  <a:schemeClr val="tx2"/>
                </a:solidFill>
              </a:rPr>
              <a:t>, chemistry, and Margaret </a:t>
            </a:r>
            <a:r>
              <a:rPr lang="en-US" sz="2000" dirty="0" err="1" smtClean="0">
                <a:solidFill>
                  <a:schemeClr val="tx2"/>
                </a:solidFill>
              </a:rPr>
              <a:t>Karmeris</a:t>
            </a:r>
            <a:r>
              <a:rPr lang="en-US" sz="2000" dirty="0" smtClean="0">
                <a:solidFill>
                  <a:schemeClr val="tx2"/>
                </a:solidFill>
              </a:rPr>
              <a:t>, '15, green, inexpensive synthesis of derivatives of </a:t>
            </a:r>
            <a:r>
              <a:rPr lang="en-US" sz="2000" dirty="0" err="1" smtClean="0">
                <a:solidFill>
                  <a:schemeClr val="tx2"/>
                </a:solidFill>
              </a:rPr>
              <a:t>Resveratrol</a:t>
            </a:r>
            <a:r>
              <a:rPr lang="en-US" sz="2000" dirty="0" smtClean="0">
                <a:solidFill>
                  <a:schemeClr val="tx2"/>
                </a:solidFill>
              </a:rPr>
              <a:t>. </a:t>
            </a:r>
          </a:p>
          <a:p>
            <a:pPr fontAlgn="base"/>
            <a:r>
              <a:rPr lang="en-US" sz="2000" dirty="0" smtClean="0">
                <a:solidFill>
                  <a:schemeClr val="tx2"/>
                </a:solidFill>
              </a:rPr>
              <a:t>Dr. Steve Madigosky, environmental science, and Ben </a:t>
            </a:r>
            <a:r>
              <a:rPr lang="en-US" sz="2000" dirty="0" err="1" smtClean="0">
                <a:solidFill>
                  <a:schemeClr val="tx2"/>
                </a:solidFill>
              </a:rPr>
              <a:t>MacLuckie</a:t>
            </a:r>
            <a:r>
              <a:rPr lang="en-US" sz="2000" dirty="0" smtClean="0">
                <a:solidFill>
                  <a:schemeClr val="tx2"/>
                </a:solidFill>
              </a:rPr>
              <a:t>, '16, effects between global warming and the cultivation of coffee. </a:t>
            </a:r>
          </a:p>
          <a:p>
            <a:pPr fontAlgn="base"/>
            <a:r>
              <a:rPr lang="en-US" sz="2000" dirty="0" smtClean="0">
                <a:solidFill>
                  <a:schemeClr val="tx2"/>
                </a:solidFill>
              </a:rPr>
              <a:t>Dr. Chad Freed , environmental science, and Elisabeth Powell, '14, spatial and temporal landscape changes from Marcellus Shale gas mining.</a:t>
            </a:r>
          </a:p>
          <a:p>
            <a:pPr fontAlgn="base"/>
            <a:r>
              <a:rPr lang="en-US" sz="2000" dirty="0" smtClean="0">
                <a:solidFill>
                  <a:schemeClr val="tx2"/>
                </a:solidFill>
              </a:rPr>
              <a:t>Megan </a:t>
            </a:r>
            <a:r>
              <a:rPr lang="en-US" sz="2000" dirty="0" err="1" smtClean="0">
                <a:solidFill>
                  <a:schemeClr val="tx2"/>
                </a:solidFill>
              </a:rPr>
              <a:t>Pifer</a:t>
            </a:r>
            <a:r>
              <a:rPr lang="en-US" sz="2000" dirty="0" smtClean="0">
                <a:solidFill>
                  <a:schemeClr val="tx2"/>
                </a:solidFill>
              </a:rPr>
              <a:t>, education, and </a:t>
            </a:r>
            <a:r>
              <a:rPr lang="en-US" sz="2000" dirty="0" err="1" smtClean="0">
                <a:solidFill>
                  <a:schemeClr val="tx2"/>
                </a:solidFill>
              </a:rPr>
              <a:t>Karley</a:t>
            </a:r>
            <a:r>
              <a:rPr lang="en-US" sz="2000" dirty="0" smtClean="0">
                <a:solidFill>
                  <a:schemeClr val="tx2"/>
                </a:solidFill>
              </a:rPr>
              <a:t> </a:t>
            </a:r>
            <a:r>
              <a:rPr lang="en-US" sz="2000" dirty="0" err="1" smtClean="0">
                <a:solidFill>
                  <a:schemeClr val="tx2"/>
                </a:solidFill>
              </a:rPr>
              <a:t>Riffe</a:t>
            </a:r>
            <a:r>
              <a:rPr lang="en-US" sz="2000" dirty="0" smtClean="0">
                <a:solidFill>
                  <a:schemeClr val="tx2"/>
                </a:solidFill>
              </a:rPr>
              <a:t>, doctoral student in Higher Education Leadership, analysis of scholarly literature on the experiences of female faculty in higher education.</a:t>
            </a:r>
          </a:p>
        </p:txBody>
      </p:sp>
      <p:pic>
        <p:nvPicPr>
          <p:cNvPr id="8" name="Picture 7" descr="CGIU_NetworkSeal_2012.jpg"/>
          <p:cNvPicPr>
            <a:picLocks noChangeAspect="1"/>
          </p:cNvPicPr>
          <p:nvPr/>
        </p:nvPicPr>
        <p:blipFill>
          <a:blip r:embed="rId3" cstate="print"/>
          <a:stretch>
            <a:fillRect/>
          </a:stretch>
        </p:blipFill>
        <p:spPr>
          <a:xfrm>
            <a:off x="6781800" y="400917"/>
            <a:ext cx="2165224" cy="6966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Lone Brick Theater Company</a:t>
            </a:r>
            <a:endParaRPr lang="en-US" dirty="0"/>
          </a:p>
        </p:txBody>
      </p:sp>
      <p:sp>
        <p:nvSpPr>
          <p:cNvPr id="4" name="Content Placeholder 3"/>
          <p:cNvSpPr>
            <a:spLocks noGrp="1"/>
          </p:cNvSpPr>
          <p:nvPr>
            <p:ph sz="quarter" idx="1"/>
          </p:nvPr>
        </p:nvSpPr>
        <p:spPr>
          <a:xfrm>
            <a:off x="609600" y="1589567"/>
            <a:ext cx="3286125" cy="4572000"/>
          </a:xfrm>
        </p:spPr>
        <p:txBody>
          <a:bodyPr/>
          <a:lstStyle/>
          <a:p>
            <a:r>
              <a:rPr lang="en-US" smtClean="0"/>
              <a:t>Renaissance Festival</a:t>
            </a:r>
          </a:p>
          <a:p>
            <a:r>
              <a:rPr lang="en-US" dirty="0" smtClean="0"/>
              <a:t>Distracted</a:t>
            </a:r>
          </a:p>
          <a:p>
            <a:r>
              <a:rPr lang="en-US" dirty="0" smtClean="0"/>
              <a:t>The Legend of Sleepy Hollow</a:t>
            </a:r>
          </a:p>
          <a:p>
            <a:r>
              <a:rPr lang="en-US" dirty="0" smtClean="0"/>
              <a:t>Robin Hood</a:t>
            </a:r>
          </a:p>
          <a:p>
            <a:endParaRPr lang="en-US" dirty="0"/>
          </a:p>
        </p:txBody>
      </p:sp>
      <p:pic>
        <p:nvPicPr>
          <p:cNvPr id="2050" name="Picture 2"/>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bwMode="auto">
          <a:xfrm>
            <a:off x="4096102" y="1689100"/>
            <a:ext cx="4854223" cy="273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81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FreshBaked</a:t>
            </a:r>
            <a:r>
              <a:rPr lang="en-US" dirty="0" smtClean="0"/>
              <a:t> Theater</a:t>
            </a:r>
            <a:endParaRPr lang="en-US" dirty="0"/>
          </a:p>
        </p:txBody>
      </p:sp>
      <p:sp>
        <p:nvSpPr>
          <p:cNvPr id="4" name="Content Placeholder 3"/>
          <p:cNvSpPr>
            <a:spLocks noGrp="1"/>
          </p:cNvSpPr>
          <p:nvPr>
            <p:ph sz="quarter" idx="1"/>
          </p:nvPr>
        </p:nvSpPr>
        <p:spPr/>
        <p:txBody>
          <a:bodyPr/>
          <a:lstStyle/>
          <a:p>
            <a:r>
              <a:rPr lang="en-US" dirty="0" smtClean="0"/>
              <a:t>Started in 2001</a:t>
            </a:r>
          </a:p>
          <a:p>
            <a:r>
              <a:rPr lang="en-US" dirty="0" smtClean="0"/>
              <a:t>Lisa </a:t>
            </a:r>
            <a:r>
              <a:rPr lang="en-US" dirty="0" err="1" smtClean="0"/>
              <a:t>Cocchiarale</a:t>
            </a:r>
            <a:endParaRPr lang="en-US" dirty="0" smtClean="0"/>
          </a:p>
          <a:p>
            <a:r>
              <a:rPr lang="en-US" dirty="0" smtClean="0"/>
              <a:t>$1000 for food pantry</a:t>
            </a:r>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76800" y="1631421"/>
            <a:ext cx="3673475" cy="489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8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Chem</a:t>
            </a:r>
            <a:r>
              <a:rPr lang="en-US" dirty="0" smtClean="0"/>
              <a:t> Wars</a:t>
            </a:r>
            <a:endParaRPr lang="en-US" dirty="0"/>
          </a:p>
        </p:txBody>
      </p:sp>
      <p:pic>
        <p:nvPicPr>
          <p:cNvPr id="4" name="Picture 2" descr="chem club chem wars.jpg"/>
          <p:cNvPicPr>
            <a:picLocks noGrp="1" noChangeAspect="1"/>
          </p:cNvPicPr>
          <p:nvPr>
            <p:ph sz="quarter" idx="1"/>
          </p:nvPr>
        </p:nvPicPr>
        <p:blipFill>
          <a:blip r:embed="rId2" cstate="print"/>
          <a:srcRect/>
          <a:stretch>
            <a:fillRect/>
          </a:stretch>
        </p:blipFill>
        <p:spPr bwMode="auto">
          <a:xfrm>
            <a:off x="2023167" y="1846811"/>
            <a:ext cx="5332615" cy="400257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Awards for Commitment to Students</a:t>
            </a:r>
            <a:endParaRPr lang="en-US" dirty="0"/>
          </a:p>
        </p:txBody>
      </p:sp>
      <p:sp>
        <p:nvSpPr>
          <p:cNvPr id="4" name="Content Placeholder 3"/>
          <p:cNvSpPr>
            <a:spLocks noGrp="1"/>
          </p:cNvSpPr>
          <p:nvPr>
            <p:ph sz="quarter" idx="1"/>
          </p:nvPr>
        </p:nvSpPr>
        <p:spPr>
          <a:xfrm>
            <a:off x="612648" y="1600199"/>
            <a:ext cx="6417544" cy="4705597"/>
          </a:xfrm>
        </p:spPr>
        <p:txBody>
          <a:bodyPr>
            <a:normAutofit fontScale="25000" lnSpcReduction="20000"/>
          </a:bodyPr>
          <a:lstStyle/>
          <a:p>
            <a:pPr fontAlgn="base">
              <a:buNone/>
            </a:pPr>
            <a:r>
              <a:rPr lang="en-US" sz="7200" dirty="0" smtClean="0">
                <a:solidFill>
                  <a:schemeClr val="tx2"/>
                </a:solidFill>
              </a:rPr>
              <a:t>Dr. Alexis Nagengast,  chemistry and biochemistry</a:t>
            </a:r>
            <a:endParaRPr lang="en-US" sz="7200" b="1" u="sng" dirty="0" smtClean="0">
              <a:solidFill>
                <a:schemeClr val="tx2"/>
              </a:solidFill>
              <a:hlinkClick r:id="rId3"/>
            </a:endParaRPr>
          </a:p>
          <a:p>
            <a:pPr fontAlgn="base">
              <a:buNone/>
            </a:pPr>
            <a:r>
              <a:rPr lang="en-US" sz="7200" dirty="0" smtClean="0">
                <a:solidFill>
                  <a:schemeClr val="tx2"/>
                </a:solidFill>
              </a:rPr>
              <a:t>	</a:t>
            </a:r>
            <a:r>
              <a:rPr lang="en-US" sz="7200" dirty="0" err="1" smtClean="0">
                <a:solidFill>
                  <a:schemeClr val="tx2"/>
                </a:solidFill>
              </a:rPr>
              <a:t>Braude</a:t>
            </a:r>
            <a:r>
              <a:rPr lang="en-US" sz="7200" dirty="0" smtClean="0">
                <a:solidFill>
                  <a:schemeClr val="tx2"/>
                </a:solidFill>
              </a:rPr>
              <a:t> Award from the Maryland chapter of the American </a:t>
            </a:r>
          </a:p>
          <a:p>
            <a:pPr fontAlgn="base">
              <a:buNone/>
            </a:pPr>
            <a:r>
              <a:rPr lang="en-US" sz="7200" dirty="0" smtClean="0">
                <a:solidFill>
                  <a:schemeClr val="tx2"/>
                </a:solidFill>
              </a:rPr>
              <a:t>	Chemical Society for undergraduate research.</a:t>
            </a:r>
          </a:p>
          <a:p>
            <a:pPr fontAlgn="base">
              <a:buNone/>
            </a:pPr>
            <a:endParaRPr lang="en-US" sz="7200" dirty="0" smtClean="0">
              <a:solidFill>
                <a:schemeClr val="tx2"/>
              </a:solidFill>
            </a:endParaRPr>
          </a:p>
          <a:p>
            <a:pPr fontAlgn="base">
              <a:buNone/>
            </a:pPr>
            <a:r>
              <a:rPr lang="en-US" sz="7200" dirty="0" smtClean="0">
                <a:solidFill>
                  <a:schemeClr val="tx2"/>
                </a:solidFill>
              </a:rPr>
              <a:t>Dr. Stephen R. Madigosky,  environmental science</a:t>
            </a:r>
          </a:p>
          <a:p>
            <a:pPr fontAlgn="base">
              <a:buNone/>
            </a:pPr>
            <a:r>
              <a:rPr lang="en-US" sz="7200" dirty="0" smtClean="0">
                <a:solidFill>
                  <a:schemeClr val="tx2"/>
                </a:solidFill>
              </a:rPr>
              <a:t>	</a:t>
            </a:r>
            <a:r>
              <a:rPr lang="en-US" sz="7200" dirty="0" err="1" smtClean="0">
                <a:solidFill>
                  <a:schemeClr val="tx2"/>
                </a:solidFill>
              </a:rPr>
              <a:t>Lindback</a:t>
            </a:r>
            <a:r>
              <a:rPr lang="en-US" sz="7200" dirty="0" smtClean="0">
                <a:solidFill>
                  <a:schemeClr val="tx2"/>
                </a:solidFill>
              </a:rPr>
              <a:t> Foundation Award for Distinguished Teaching</a:t>
            </a:r>
          </a:p>
          <a:p>
            <a:pPr>
              <a:buNone/>
            </a:pPr>
            <a:r>
              <a:rPr lang="en-US" sz="7200" b="1" dirty="0" smtClean="0">
                <a:solidFill>
                  <a:schemeClr val="tx2"/>
                </a:solidFill>
              </a:rPr>
              <a:t> </a:t>
            </a:r>
            <a:endParaRPr lang="en-US" sz="7200" dirty="0" smtClean="0">
              <a:solidFill>
                <a:schemeClr val="tx2"/>
              </a:solidFill>
            </a:endParaRPr>
          </a:p>
          <a:p>
            <a:pPr>
              <a:buNone/>
            </a:pPr>
            <a:r>
              <a:rPr lang="en-US" sz="7200" dirty="0" smtClean="0">
                <a:solidFill>
                  <a:schemeClr val="tx2"/>
                </a:solidFill>
              </a:rPr>
              <a:t>Dr. Ross B. Steinman,  psychology</a:t>
            </a:r>
          </a:p>
          <a:p>
            <a:pPr>
              <a:buNone/>
            </a:pPr>
            <a:r>
              <a:rPr lang="en-US" sz="7200" dirty="0" smtClean="0">
                <a:solidFill>
                  <a:schemeClr val="tx2"/>
                </a:solidFill>
              </a:rPr>
              <a:t>	College of Arts and Sciences Faculty Award for Excellence in Teaching</a:t>
            </a:r>
          </a:p>
          <a:p>
            <a:endParaRPr lang="en-US" sz="7200" dirty="0" smtClean="0"/>
          </a:p>
          <a:p>
            <a:pPr>
              <a:buNone/>
            </a:pPr>
            <a:r>
              <a:rPr lang="en-US" sz="7200" dirty="0" smtClean="0">
                <a:solidFill>
                  <a:schemeClr val="tx2"/>
                </a:solidFill>
              </a:rPr>
              <a:t>Dr. Andrea Martin,  chemistry</a:t>
            </a:r>
          </a:p>
          <a:p>
            <a:pPr>
              <a:buNone/>
            </a:pPr>
            <a:r>
              <a:rPr lang="en-US" sz="7200" dirty="0" smtClean="0">
                <a:solidFill>
                  <a:schemeClr val="tx2"/>
                </a:solidFill>
              </a:rPr>
              <a:t>	Ronald T. </a:t>
            </a:r>
            <a:r>
              <a:rPr lang="en-US" sz="7200" dirty="0" err="1" smtClean="0">
                <a:solidFill>
                  <a:schemeClr val="tx2"/>
                </a:solidFill>
              </a:rPr>
              <a:t>Pflaum</a:t>
            </a:r>
            <a:r>
              <a:rPr lang="en-US" sz="7200" dirty="0" smtClean="0">
                <a:solidFill>
                  <a:schemeClr val="tx2"/>
                </a:solidFill>
              </a:rPr>
              <a:t> Outstanding Chapter Advisor Award</a:t>
            </a:r>
          </a:p>
          <a:p>
            <a:pPr>
              <a:buNone/>
            </a:pPr>
            <a:r>
              <a:rPr lang="en-US" sz="7200" dirty="0" smtClean="0">
                <a:solidFill>
                  <a:schemeClr val="tx2"/>
                </a:solidFill>
              </a:rPr>
              <a:t>	for  work with Widener chapter of the Alpha Chi Sigma National Chemistry Fraternity. </a:t>
            </a:r>
            <a:endParaRPr lang="en-US" sz="7200" dirty="0">
              <a:solidFill>
                <a:schemeClr val="tx2"/>
              </a:solidFill>
            </a:endParaRPr>
          </a:p>
        </p:txBody>
      </p:sp>
      <p:pic>
        <p:nvPicPr>
          <p:cNvPr id="5" name="Picture 4" descr="nagengast_th.jpg"/>
          <p:cNvPicPr>
            <a:picLocks noChangeAspect="1"/>
          </p:cNvPicPr>
          <p:nvPr/>
        </p:nvPicPr>
        <p:blipFill>
          <a:blip r:embed="rId4" cstate="print"/>
          <a:stretch>
            <a:fillRect/>
          </a:stretch>
        </p:blipFill>
        <p:spPr>
          <a:xfrm>
            <a:off x="7499223" y="1600200"/>
            <a:ext cx="1428750" cy="962025"/>
          </a:xfrm>
          <a:prstGeom prst="rect">
            <a:avLst/>
          </a:prstGeom>
        </p:spPr>
      </p:pic>
      <p:pic>
        <p:nvPicPr>
          <p:cNvPr id="6" name="Picture 5" descr="madigosky_th.jpg"/>
          <p:cNvPicPr>
            <a:picLocks noChangeAspect="1"/>
          </p:cNvPicPr>
          <p:nvPr/>
        </p:nvPicPr>
        <p:blipFill>
          <a:blip r:embed="rId5" cstate="print"/>
          <a:stretch>
            <a:fillRect/>
          </a:stretch>
        </p:blipFill>
        <p:spPr>
          <a:xfrm>
            <a:off x="7499223" y="2676525"/>
            <a:ext cx="1428750" cy="962025"/>
          </a:xfrm>
          <a:prstGeom prst="rect">
            <a:avLst/>
          </a:prstGeom>
        </p:spPr>
      </p:pic>
      <p:pic>
        <p:nvPicPr>
          <p:cNvPr id="7" name="Picture 6" descr="steinman_th.jpg"/>
          <p:cNvPicPr>
            <a:picLocks noChangeAspect="1"/>
          </p:cNvPicPr>
          <p:nvPr/>
        </p:nvPicPr>
        <p:blipFill>
          <a:blip r:embed="rId6" cstate="print"/>
          <a:stretch>
            <a:fillRect/>
          </a:stretch>
        </p:blipFill>
        <p:spPr>
          <a:xfrm>
            <a:off x="7499223" y="3848100"/>
            <a:ext cx="1428750" cy="962025"/>
          </a:xfrm>
          <a:prstGeom prst="rect">
            <a:avLst/>
          </a:prstGeom>
        </p:spPr>
      </p:pic>
      <p:pic>
        <p:nvPicPr>
          <p:cNvPr id="8" name="Picture 7" descr="martin_th.jpg"/>
          <p:cNvPicPr>
            <a:picLocks noChangeAspect="1"/>
          </p:cNvPicPr>
          <p:nvPr/>
        </p:nvPicPr>
        <p:blipFill>
          <a:blip r:embed="rId7" cstate="print"/>
          <a:stretch>
            <a:fillRect/>
          </a:stretch>
        </p:blipFill>
        <p:spPr>
          <a:xfrm>
            <a:off x="7499223" y="5133975"/>
            <a:ext cx="1428750" cy="9620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Undergraduate Research:</a:t>
            </a:r>
            <a:br>
              <a:rPr lang="en-US" sz="4000" dirty="0" smtClean="0"/>
            </a:br>
            <a:r>
              <a:rPr lang="en-US" sz="2400" dirty="0" smtClean="0"/>
              <a:t>Assessment of Camp Programs for Chester Eastside Ministries</a:t>
            </a:r>
            <a:r>
              <a:rPr lang="en-US" sz="2400" dirty="0" smtClean="0">
                <a:latin typeface="+mn-lt"/>
              </a:rPr>
              <a:t/>
            </a:r>
            <a:br>
              <a:rPr lang="en-US" sz="2400" dirty="0" smtClean="0">
                <a:latin typeface="+mn-lt"/>
              </a:rPr>
            </a:br>
            <a:endParaRPr lang="en-US" sz="2400" dirty="0">
              <a:latin typeface="+mn-lt"/>
            </a:endParaRPr>
          </a:p>
        </p:txBody>
      </p:sp>
      <p:sp>
        <p:nvSpPr>
          <p:cNvPr id="10" name="Content Placeholder 9"/>
          <p:cNvSpPr>
            <a:spLocks noGrp="1"/>
          </p:cNvSpPr>
          <p:nvPr>
            <p:ph sz="quarter" idx="2"/>
          </p:nvPr>
        </p:nvSpPr>
        <p:spPr/>
        <p:txBody>
          <a:bodyPr/>
          <a:lstStyle/>
          <a:p>
            <a:pPr>
              <a:buNone/>
            </a:pPr>
            <a:r>
              <a:rPr lang="en-US" dirty="0" smtClean="0"/>
              <a:t>   </a:t>
            </a:r>
            <a:endParaRPr lang="en-US" dirty="0"/>
          </a:p>
        </p:txBody>
      </p:sp>
      <p:sp>
        <p:nvSpPr>
          <p:cNvPr id="9" name="TextBox 8"/>
          <p:cNvSpPr txBox="1"/>
          <p:nvPr/>
        </p:nvSpPr>
        <p:spPr>
          <a:xfrm>
            <a:off x="609600" y="1589567"/>
            <a:ext cx="3162300" cy="3539430"/>
          </a:xfrm>
          <a:prstGeom prst="rect">
            <a:avLst/>
          </a:prstGeom>
          <a:noFill/>
        </p:spPr>
        <p:txBody>
          <a:bodyPr wrap="square" rtlCol="0">
            <a:spAutoFit/>
          </a:bodyPr>
          <a:lstStyle/>
          <a:p>
            <a:pPr>
              <a:buNone/>
            </a:pPr>
            <a:endParaRPr lang="en-US" sz="2400" dirty="0" smtClean="0">
              <a:solidFill>
                <a:schemeClr val="tx2"/>
              </a:solidFill>
            </a:endParaRPr>
          </a:p>
          <a:p>
            <a:pPr marL="457200" indent="-457200"/>
            <a:endParaRPr lang="en-US" sz="2000" dirty="0" smtClean="0">
              <a:solidFill>
                <a:srgbClr val="004071"/>
              </a:solidFill>
            </a:endParaRPr>
          </a:p>
          <a:p>
            <a:pPr marL="457200" indent="-457200">
              <a:buFont typeface="Arial" pitchFamily="34" charset="0"/>
              <a:buChar char="•"/>
            </a:pPr>
            <a:endParaRPr lang="en-US" sz="2000" dirty="0" smtClean="0">
              <a:solidFill>
                <a:srgbClr val="004071"/>
              </a:solidFill>
            </a:endParaRPr>
          </a:p>
          <a:p>
            <a:pPr marL="457200" indent="-457200"/>
            <a:endParaRPr lang="en-US" sz="2000" dirty="0" smtClean="0">
              <a:solidFill>
                <a:srgbClr val="004071"/>
              </a:solidFill>
              <a:latin typeface="+mj-lt"/>
            </a:endParaRPr>
          </a:p>
          <a:p>
            <a:endParaRPr lang="en-US" sz="2000" dirty="0" smtClean="0">
              <a:solidFill>
                <a:srgbClr val="004071"/>
              </a:solidFill>
              <a:latin typeface="+mj-lt"/>
            </a:endParaRPr>
          </a:p>
          <a:p>
            <a:pPr marL="914400" indent="-457200"/>
            <a:r>
              <a:rPr lang="en-US" sz="2000" dirty="0" smtClean="0">
                <a:solidFill>
                  <a:srgbClr val="004071"/>
                </a:solidFill>
                <a:latin typeface="+mj-lt"/>
              </a:rPr>
              <a:t>	</a:t>
            </a:r>
          </a:p>
          <a:p>
            <a:r>
              <a:rPr lang="en-US" sz="2000" dirty="0" smtClean="0">
                <a:solidFill>
                  <a:srgbClr val="004071"/>
                </a:solidFill>
                <a:latin typeface="+mj-lt"/>
              </a:rPr>
              <a:t>	</a:t>
            </a:r>
          </a:p>
          <a:p>
            <a:endParaRPr lang="en-US" sz="2000" dirty="0" smtClean="0">
              <a:solidFill>
                <a:srgbClr val="004071"/>
              </a:solidFill>
              <a:latin typeface="+mj-lt"/>
            </a:endParaRPr>
          </a:p>
          <a:p>
            <a:endParaRPr lang="en-US" sz="2000" dirty="0" smtClean="0">
              <a:solidFill>
                <a:srgbClr val="004071"/>
              </a:solidFill>
              <a:latin typeface="+mj-lt"/>
            </a:endParaRPr>
          </a:p>
          <a:p>
            <a:endParaRPr lang="en-US" sz="2000" dirty="0" smtClean="0">
              <a:solidFill>
                <a:srgbClr val="004071"/>
              </a:solidFill>
              <a:latin typeface="+mj-lt"/>
            </a:endParaRPr>
          </a:p>
          <a:p>
            <a:pPr>
              <a:buFont typeface="Arial" pitchFamily="34" charset="0"/>
              <a:buChar char="•"/>
            </a:pPr>
            <a:endParaRPr lang="en-US" sz="2000" dirty="0" smtClean="0">
              <a:solidFill>
                <a:srgbClr val="004071"/>
              </a:solidFill>
              <a:latin typeface="+mj-lt"/>
            </a:endParaRPr>
          </a:p>
        </p:txBody>
      </p:sp>
      <p:pic>
        <p:nvPicPr>
          <p:cNvPr id="11" name="Picture 10" descr="afterschool1.jpg"/>
          <p:cNvPicPr>
            <a:picLocks noChangeAspect="1"/>
          </p:cNvPicPr>
          <p:nvPr/>
        </p:nvPicPr>
        <p:blipFill>
          <a:blip r:embed="rId3" cstate="print"/>
          <a:stretch>
            <a:fillRect/>
          </a:stretch>
        </p:blipFill>
        <p:spPr>
          <a:xfrm>
            <a:off x="3188111" y="2000250"/>
            <a:ext cx="5574889" cy="3818417"/>
          </a:xfrm>
          <a:prstGeom prst="rect">
            <a:avLst/>
          </a:prstGeom>
        </p:spPr>
      </p:pic>
      <p:sp>
        <p:nvSpPr>
          <p:cNvPr id="7" name="Content Placeholder 6"/>
          <p:cNvSpPr>
            <a:spLocks noGrp="1"/>
          </p:cNvSpPr>
          <p:nvPr>
            <p:ph sz="quarter" idx="1"/>
          </p:nvPr>
        </p:nvSpPr>
        <p:spPr>
          <a:xfrm>
            <a:off x="311002" y="1589567"/>
            <a:ext cx="2727474" cy="4572000"/>
          </a:xfrm>
        </p:spPr>
        <p:txBody>
          <a:bodyPr/>
          <a:lstStyle/>
          <a:p>
            <a:pPr>
              <a:spcBef>
                <a:spcPts val="0"/>
              </a:spcBef>
              <a:buNone/>
            </a:pPr>
            <a:r>
              <a:rPr lang="en-US" sz="2600" dirty="0" smtClean="0">
                <a:solidFill>
                  <a:schemeClr val="tx2"/>
                </a:solidFill>
              </a:rPr>
              <a:t>Psychology:</a:t>
            </a:r>
          </a:p>
          <a:p>
            <a:pPr>
              <a:spcBef>
                <a:spcPts val="0"/>
              </a:spcBef>
              <a:buNone/>
            </a:pPr>
            <a:r>
              <a:rPr lang="en-US" sz="2600" dirty="0" smtClean="0">
                <a:solidFill>
                  <a:schemeClr val="tx2"/>
                </a:solidFill>
              </a:rPr>
              <a:t>	Lori Simon</a:t>
            </a:r>
          </a:p>
          <a:p>
            <a:pPr>
              <a:spcBef>
                <a:spcPts val="0"/>
              </a:spcBef>
              <a:buNone/>
            </a:pPr>
            <a:endParaRPr lang="en-US" sz="2600" dirty="0" smtClean="0">
              <a:solidFill>
                <a:schemeClr val="tx2"/>
              </a:solidFill>
            </a:endParaRPr>
          </a:p>
          <a:p>
            <a:pPr>
              <a:spcBef>
                <a:spcPts val="0"/>
              </a:spcBef>
              <a:buNone/>
            </a:pPr>
            <a:r>
              <a:rPr lang="en-US" sz="2600" dirty="0" smtClean="0">
                <a:solidFill>
                  <a:schemeClr val="tx2"/>
                </a:solidFill>
              </a:rPr>
              <a:t>Sociology:</a:t>
            </a:r>
          </a:p>
          <a:p>
            <a:pPr>
              <a:spcBef>
                <a:spcPts val="0"/>
              </a:spcBef>
              <a:buNone/>
            </a:pPr>
            <a:r>
              <a:rPr lang="en-US" sz="2600" dirty="0" smtClean="0">
                <a:solidFill>
                  <a:schemeClr val="tx2"/>
                </a:solidFill>
              </a:rPr>
              <a:t>	Stuart </a:t>
            </a:r>
            <a:r>
              <a:rPr lang="en-US" sz="2600" dirty="0" err="1" smtClean="0">
                <a:solidFill>
                  <a:schemeClr val="tx2"/>
                </a:solidFill>
              </a:rPr>
              <a:t>Eimer</a:t>
            </a:r>
            <a:endParaRPr lang="en-US" sz="2600" dirty="0" smtClean="0">
              <a:solidFill>
                <a:schemeClr val="tx2"/>
              </a:solidFill>
            </a:endParaRPr>
          </a:p>
          <a:p>
            <a:endParaRPr lang="en-US" dirty="0"/>
          </a:p>
        </p:txBody>
      </p:sp>
    </p:spTree>
    <p:extLst>
      <p:ext uri="{BB962C8B-B14F-4D97-AF65-F5344CB8AC3E}">
        <p14:creationId xmlns:p14="http://schemas.microsoft.com/office/powerpoint/2010/main" val="126985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AAC&amp;U</a:t>
            </a:r>
            <a:br>
              <a:rPr lang="en-US" dirty="0" smtClean="0"/>
            </a:br>
            <a:r>
              <a:rPr lang="en-US" dirty="0" smtClean="0"/>
              <a:t>High-Impact</a:t>
            </a:r>
            <a:r>
              <a:rPr lang="en-US" baseline="0" dirty="0" smtClean="0"/>
              <a:t> Educational Practices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3200" dirty="0" smtClean="0">
                <a:solidFill>
                  <a:schemeClr val="tx2"/>
                </a:solidFill>
              </a:rPr>
              <a:t>First-Year Seminars and Experiences</a:t>
            </a:r>
          </a:p>
          <a:p>
            <a:r>
              <a:rPr lang="en-US" sz="3200" dirty="0" smtClean="0">
                <a:solidFill>
                  <a:schemeClr val="tx2"/>
                </a:solidFill>
              </a:rPr>
              <a:t>Common Intellectual Experiences</a:t>
            </a:r>
          </a:p>
          <a:p>
            <a:r>
              <a:rPr lang="en-US" sz="3200" dirty="0" smtClean="0">
                <a:solidFill>
                  <a:schemeClr val="tx2"/>
                </a:solidFill>
              </a:rPr>
              <a:t>Learning Communities</a:t>
            </a:r>
          </a:p>
          <a:p>
            <a:r>
              <a:rPr lang="en-US" sz="3200" dirty="0" smtClean="0">
                <a:solidFill>
                  <a:schemeClr val="tx2"/>
                </a:solidFill>
              </a:rPr>
              <a:t>Writing-Intensive Courses</a:t>
            </a:r>
          </a:p>
          <a:p>
            <a:r>
              <a:rPr lang="en-US" sz="3200" dirty="0" smtClean="0">
                <a:solidFill>
                  <a:schemeClr val="tx2"/>
                </a:solidFill>
              </a:rPr>
              <a:t>Collaborative Assignments and Projects</a:t>
            </a:r>
          </a:p>
          <a:p>
            <a:r>
              <a:rPr lang="en-US" sz="3200" dirty="0" smtClean="0">
                <a:solidFill>
                  <a:schemeClr val="tx2"/>
                </a:solidFill>
              </a:rPr>
              <a:t>Undergraduate Research</a:t>
            </a:r>
          </a:p>
          <a:p>
            <a:r>
              <a:rPr lang="en-US" sz="3200" dirty="0" smtClean="0">
                <a:solidFill>
                  <a:schemeClr val="tx2"/>
                </a:solidFill>
              </a:rPr>
              <a:t>Diversity/Global Learning</a:t>
            </a:r>
          </a:p>
          <a:p>
            <a:r>
              <a:rPr lang="en-US" sz="3200" dirty="0" smtClean="0">
                <a:solidFill>
                  <a:schemeClr val="tx2"/>
                </a:solidFill>
              </a:rPr>
              <a:t>Service Learning, Community-Based Learning</a:t>
            </a:r>
          </a:p>
          <a:p>
            <a:r>
              <a:rPr lang="en-US" sz="3200" dirty="0" smtClean="0">
                <a:solidFill>
                  <a:schemeClr val="tx2"/>
                </a:solidFill>
              </a:rPr>
              <a:t>Internships</a:t>
            </a:r>
          </a:p>
          <a:p>
            <a:r>
              <a:rPr lang="en-US" sz="3200" dirty="0" smtClean="0">
                <a:solidFill>
                  <a:schemeClr val="tx2"/>
                </a:solidFill>
              </a:rPr>
              <a:t>Capstone Courses and Projects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Certificates</a:t>
            </a:r>
            <a:endParaRPr lang="en-US" dirty="0"/>
          </a:p>
        </p:txBody>
      </p:sp>
      <p:sp>
        <p:nvSpPr>
          <p:cNvPr id="3" name="Content Placeholder 2"/>
          <p:cNvSpPr>
            <a:spLocks noGrp="1"/>
          </p:cNvSpPr>
          <p:nvPr>
            <p:ph sz="quarter" idx="1"/>
          </p:nvPr>
        </p:nvSpPr>
        <p:spPr/>
        <p:txBody>
          <a:bodyPr>
            <a:normAutofit fontScale="70000" lnSpcReduction="20000"/>
          </a:bodyPr>
          <a:lstStyle/>
          <a:p>
            <a:endParaRPr lang="en-US" dirty="0"/>
          </a:p>
          <a:p>
            <a:pPr lvl="0"/>
            <a:r>
              <a:rPr lang="en-US" dirty="0"/>
              <a:t>·         We offered 158 leadership workshops in 2013- 2014</a:t>
            </a:r>
          </a:p>
          <a:p>
            <a:pPr lvl="0"/>
            <a:r>
              <a:rPr lang="en-US" dirty="0"/>
              <a:t>·         69 workshops were reserved; 89 open</a:t>
            </a:r>
          </a:p>
          <a:p>
            <a:pPr lvl="0"/>
            <a:r>
              <a:rPr lang="en-US" dirty="0"/>
              <a:t>·         595 students participated in at least one workshop</a:t>
            </a:r>
          </a:p>
          <a:p>
            <a:pPr lvl="0"/>
            <a:r>
              <a:rPr lang="en-US" dirty="0"/>
              <a:t>·         1,340 Post-Workshop Reflections were written</a:t>
            </a:r>
          </a:p>
          <a:p>
            <a:pPr lvl="0"/>
            <a:r>
              <a:rPr lang="en-US" dirty="0"/>
              <a:t>·         20 different workshop themes were offered</a:t>
            </a:r>
          </a:p>
          <a:p>
            <a:pPr lvl="0"/>
            <a:r>
              <a:rPr lang="en-US" dirty="0"/>
              <a:t>·         11 different facilitators</a:t>
            </a:r>
          </a:p>
          <a:p>
            <a:pPr lvl="0"/>
            <a:r>
              <a:rPr lang="en-US" dirty="0"/>
              <a:t>·         9 students received their Leadership Certificate</a:t>
            </a:r>
          </a:p>
          <a:p>
            <a:endParaRPr lang="en-US" smtClean="0"/>
          </a:p>
          <a:p>
            <a:endParaRPr lang="en-US" dirty="0"/>
          </a:p>
        </p:txBody>
      </p:sp>
      <p:pic>
        <p:nvPicPr>
          <p:cNvPr id="1026" name="Picture 2"/>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bwMode="auto">
          <a:xfrm>
            <a:off x="4845050" y="2481222"/>
            <a:ext cx="3886200" cy="278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64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First-Year</a:t>
            </a:r>
            <a:r>
              <a:rPr lang="en-US" baseline="0" dirty="0" smtClean="0"/>
              <a:t> Seminars:</a:t>
            </a:r>
            <a:br>
              <a:rPr lang="en-US" baseline="0" dirty="0" smtClean="0"/>
            </a:br>
            <a:r>
              <a:rPr lang="en-US" dirty="0" smtClean="0"/>
              <a:t>Freshman Seminar</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Started 1990’s</a:t>
            </a:r>
          </a:p>
          <a:p>
            <a:r>
              <a:rPr lang="en-US" dirty="0" smtClean="0">
                <a:solidFill>
                  <a:schemeClr val="tx2"/>
                </a:solidFill>
              </a:rPr>
              <a:t>Improved Retention</a:t>
            </a:r>
          </a:p>
          <a:p>
            <a:r>
              <a:rPr lang="en-US" dirty="0" smtClean="0">
                <a:solidFill>
                  <a:schemeClr val="tx2"/>
                </a:solidFill>
              </a:rPr>
              <a:t>Expanding Program</a:t>
            </a:r>
          </a:p>
          <a:p>
            <a:pPr lvl="1"/>
            <a:r>
              <a:rPr lang="en-US" dirty="0" smtClean="0">
                <a:solidFill>
                  <a:schemeClr val="tx2"/>
                </a:solidFill>
              </a:rPr>
              <a:t>20 sections</a:t>
            </a:r>
          </a:p>
          <a:p>
            <a:pPr lvl="1"/>
            <a:r>
              <a:rPr lang="en-US" dirty="0" smtClean="0">
                <a:solidFill>
                  <a:schemeClr val="tx2"/>
                </a:solidFill>
              </a:rPr>
              <a:t>35+ sections</a:t>
            </a:r>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Intellectual Experience: English 101</a:t>
            </a:r>
            <a:endParaRPr lang="en-US" dirty="0"/>
          </a:p>
        </p:txBody>
      </p:sp>
      <p:pic>
        <p:nvPicPr>
          <p:cNvPr id="5" name="Content Placeholder 4" descr="Common Reading.jpg"/>
          <p:cNvPicPr>
            <a:picLocks noGrp="1" noChangeAspect="1"/>
          </p:cNvPicPr>
          <p:nvPr>
            <p:ph sz="quarter" idx="1"/>
          </p:nvPr>
        </p:nvPicPr>
        <p:blipFill>
          <a:blip r:embed="rId3" cstate="print"/>
          <a:stretch>
            <a:fillRect/>
          </a:stretch>
        </p:blipFill>
        <p:spPr>
          <a:xfrm>
            <a:off x="1633537" y="2446338"/>
            <a:ext cx="1838325" cy="2857500"/>
          </a:xfrm>
        </p:spPr>
      </p:pic>
      <p:pic>
        <p:nvPicPr>
          <p:cNvPr id="1026" name="Picture 2"/>
          <p:cNvPicPr>
            <a:picLocks noGrp="1" noChangeAspect="1" noChangeArrowheads="1"/>
          </p:cNvPicPr>
          <p:nvPr>
            <p:ph sz="quarter" idx="2"/>
          </p:nvPr>
        </p:nvPicPr>
        <p:blipFill>
          <a:blip r:embed="rId4" cstate="print"/>
          <a:srcRect/>
          <a:stretch>
            <a:fillRect/>
          </a:stretch>
        </p:blipFill>
        <p:spPr bwMode="auto">
          <a:xfrm>
            <a:off x="776288" y="1651404"/>
            <a:ext cx="3124199" cy="484901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127331" y="1651404"/>
            <a:ext cx="3126082" cy="4849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a:t>
            </a:r>
            <a:r>
              <a:rPr lang="en-US" baseline="0" dirty="0" smtClean="0"/>
              <a:t> Community: </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Nursing  </a:t>
            </a:r>
          </a:p>
          <a:p>
            <a:r>
              <a:rPr lang="en-US" dirty="0" smtClean="0">
                <a:solidFill>
                  <a:schemeClr val="tx2"/>
                </a:solidFill>
              </a:rPr>
              <a:t>Engineering  </a:t>
            </a:r>
          </a:p>
          <a:p>
            <a:r>
              <a:rPr lang="en-US" dirty="0" smtClean="0">
                <a:solidFill>
                  <a:schemeClr val="tx2"/>
                </a:solidFill>
              </a:rPr>
              <a:t>Honors  </a:t>
            </a:r>
          </a:p>
          <a:p>
            <a:pPr marL="0" indent="0">
              <a:buNone/>
            </a:pPr>
            <a:endParaRPr lang="en-US" dirty="0" smtClean="0">
              <a:solidFill>
                <a:schemeClr val="tx2"/>
              </a:solidFill>
            </a:endParaRPr>
          </a:p>
          <a:p>
            <a:r>
              <a:rPr lang="en-US" dirty="0" smtClean="0">
                <a:solidFill>
                  <a:schemeClr val="tx2"/>
                </a:solidFill>
              </a:rPr>
              <a:t>Science</a:t>
            </a:r>
          </a:p>
          <a:p>
            <a:r>
              <a:rPr lang="en-US" dirty="0" smtClean="0">
                <a:solidFill>
                  <a:schemeClr val="tx2"/>
                </a:solidFill>
              </a:rPr>
              <a:t>Criminal Justice  </a:t>
            </a:r>
          </a:p>
          <a:p>
            <a:endParaRPr lang="en-US" dirty="0" smtClean="0">
              <a:solidFill>
                <a:schemeClr val="tx2"/>
              </a:solidFill>
            </a:endParaRPr>
          </a:p>
          <a:p>
            <a:r>
              <a:rPr lang="en-US" dirty="0" smtClean="0">
                <a:solidFill>
                  <a:schemeClr val="tx2"/>
                </a:solidFill>
              </a:rPr>
              <a:t>90% retention rate</a:t>
            </a:r>
          </a:p>
          <a:p>
            <a:pPr>
              <a:buNone/>
            </a:pPr>
            <a:endParaRPr lang="en-US" dirty="0" smtClean="0">
              <a:solidFill>
                <a:schemeClr val="tx2"/>
              </a:solidFill>
            </a:endParaRPr>
          </a:p>
        </p:txBody>
      </p:sp>
      <p:pic>
        <p:nvPicPr>
          <p:cNvPr id="6" name="Picture 2" descr="https://fbcdn-sphotos-a.akamaihd.net/hphotos-ak-snc7/299302_10150324693471641_602046640_8403520_65098341_n.jpg"/>
          <p:cNvPicPr>
            <a:picLocks noChangeAspect="1" noChangeArrowheads="1"/>
          </p:cNvPicPr>
          <p:nvPr/>
        </p:nvPicPr>
        <p:blipFill>
          <a:blip r:embed="rId3" cstate="print"/>
          <a:srcRect/>
          <a:stretch>
            <a:fillRect/>
          </a:stretch>
        </p:blipFill>
        <p:spPr bwMode="auto">
          <a:xfrm>
            <a:off x="4291123" y="1589567"/>
            <a:ext cx="4471877" cy="33539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Intensive Courses:</a:t>
            </a:r>
            <a:endParaRPr lang="en-US" dirty="0"/>
          </a:p>
        </p:txBody>
      </p:sp>
      <p:sp>
        <p:nvSpPr>
          <p:cNvPr id="3" name="Content Placeholder 2"/>
          <p:cNvSpPr>
            <a:spLocks noGrp="1"/>
          </p:cNvSpPr>
          <p:nvPr>
            <p:ph sz="quarter" idx="1"/>
          </p:nvPr>
        </p:nvSpPr>
        <p:spPr>
          <a:xfrm>
            <a:off x="609600" y="1589567"/>
            <a:ext cx="3133725" cy="4572000"/>
          </a:xfrm>
        </p:spPr>
        <p:txBody>
          <a:bodyPr/>
          <a:lstStyle/>
          <a:p>
            <a:r>
              <a:rPr lang="en-US" dirty="0" smtClean="0"/>
              <a:t>History</a:t>
            </a:r>
          </a:p>
          <a:p>
            <a:r>
              <a:rPr lang="en-US" dirty="0" smtClean="0"/>
              <a:t>Requirements</a:t>
            </a:r>
            <a:endParaRPr lang="en-US" dirty="0"/>
          </a:p>
          <a:p>
            <a:r>
              <a:rPr lang="en-US" dirty="0" smtClean="0"/>
              <a:t>Assessment</a:t>
            </a:r>
          </a:p>
          <a:p>
            <a:r>
              <a:rPr lang="en-US" dirty="0" smtClean="0"/>
              <a:t>Criteria</a:t>
            </a:r>
          </a:p>
          <a:p>
            <a:pPr lvl="1"/>
            <a:endParaRPr lang="en-US" dirty="0"/>
          </a:p>
        </p:txBody>
      </p:sp>
      <p:graphicFrame>
        <p:nvGraphicFramePr>
          <p:cNvPr id="5" name="Content Placeholder 4"/>
          <p:cNvGraphicFramePr>
            <a:graphicFrameLocks noGrp="1"/>
          </p:cNvGraphicFramePr>
          <p:nvPr>
            <p:ph sz="quarter" idx="2"/>
          </p:nvPr>
        </p:nvGraphicFramePr>
        <p:xfrm>
          <a:off x="3743325" y="1589088"/>
          <a:ext cx="4987925"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Projects:</a:t>
            </a:r>
            <a:br>
              <a:rPr lang="en-US" dirty="0" smtClean="0"/>
            </a:br>
            <a:r>
              <a:rPr lang="en-US" dirty="0" smtClean="0"/>
              <a:t>Cost of Higher Education/Lobby Day</a:t>
            </a:r>
            <a:r>
              <a:rPr lang="en-US" dirty="0" smtClean="0">
                <a:latin typeface="+mn-lt"/>
              </a:rPr>
              <a:t> </a:t>
            </a:r>
            <a:endParaRPr lang="en-US" dirty="0">
              <a:latin typeface="+mn-lt"/>
            </a:endParaRPr>
          </a:p>
        </p:txBody>
      </p:sp>
      <p:sp>
        <p:nvSpPr>
          <p:cNvPr id="7" name="Content Placeholder 6"/>
          <p:cNvSpPr>
            <a:spLocks noGrp="1"/>
          </p:cNvSpPr>
          <p:nvPr>
            <p:ph sz="quarter" idx="1"/>
          </p:nvPr>
        </p:nvSpPr>
        <p:spPr>
          <a:xfrm>
            <a:off x="609600" y="1589566"/>
            <a:ext cx="3533775" cy="4849333"/>
          </a:xfrm>
        </p:spPr>
        <p:txBody>
          <a:bodyPr>
            <a:noAutofit/>
          </a:bodyPr>
          <a:lstStyle/>
          <a:p>
            <a:pPr>
              <a:spcBef>
                <a:spcPts val="0"/>
              </a:spcBef>
              <a:buNone/>
            </a:pPr>
            <a:r>
              <a:rPr lang="en-US" sz="2800" dirty="0" smtClean="0">
                <a:solidFill>
                  <a:schemeClr val="tx2"/>
                </a:solidFill>
              </a:rPr>
              <a:t>Education:</a:t>
            </a:r>
          </a:p>
          <a:p>
            <a:pPr>
              <a:spcBef>
                <a:spcPts val="0"/>
              </a:spcBef>
              <a:buNone/>
            </a:pPr>
            <a:r>
              <a:rPr lang="en-US" sz="2800" dirty="0" smtClean="0">
                <a:solidFill>
                  <a:schemeClr val="tx2"/>
                </a:solidFill>
              </a:rPr>
              <a:t>	Tim Sullivan</a:t>
            </a:r>
          </a:p>
          <a:p>
            <a:pPr>
              <a:spcBef>
                <a:spcPts val="0"/>
              </a:spcBef>
              <a:buNone/>
            </a:pPr>
            <a:endParaRPr lang="en-US" sz="2800" dirty="0" smtClean="0">
              <a:solidFill>
                <a:schemeClr val="tx2"/>
              </a:solidFill>
            </a:endParaRPr>
          </a:p>
          <a:p>
            <a:pPr>
              <a:spcBef>
                <a:spcPts val="0"/>
              </a:spcBef>
              <a:buNone/>
            </a:pPr>
            <a:r>
              <a:rPr lang="en-US" sz="2800" dirty="0" smtClean="0">
                <a:solidFill>
                  <a:schemeClr val="tx2"/>
                </a:solidFill>
              </a:rPr>
              <a:t>Business:</a:t>
            </a:r>
          </a:p>
          <a:p>
            <a:pPr>
              <a:spcBef>
                <a:spcPts val="0"/>
              </a:spcBef>
              <a:buNone/>
            </a:pPr>
            <a:r>
              <a:rPr lang="en-US" sz="2800" dirty="0" smtClean="0">
                <a:solidFill>
                  <a:schemeClr val="tx2"/>
                </a:solidFill>
              </a:rPr>
              <a:t>	Rick </a:t>
            </a:r>
            <a:r>
              <a:rPr lang="en-US" sz="2800" dirty="0" err="1" smtClean="0">
                <a:solidFill>
                  <a:schemeClr val="tx2"/>
                </a:solidFill>
              </a:rPr>
              <a:t>Goeke</a:t>
            </a:r>
            <a:endParaRPr lang="en-US" sz="2800" dirty="0" smtClean="0">
              <a:solidFill>
                <a:schemeClr val="tx2"/>
              </a:solidFill>
            </a:endParaRPr>
          </a:p>
          <a:p>
            <a:pPr>
              <a:spcBef>
                <a:spcPts val="0"/>
              </a:spcBef>
              <a:buNone/>
            </a:pPr>
            <a:endParaRPr lang="en-US" sz="2800" dirty="0" smtClean="0">
              <a:solidFill>
                <a:schemeClr val="tx2"/>
              </a:solidFill>
            </a:endParaRPr>
          </a:p>
          <a:p>
            <a:pPr>
              <a:spcBef>
                <a:spcPts val="0"/>
              </a:spcBef>
              <a:buNone/>
            </a:pPr>
            <a:r>
              <a:rPr lang="en-US" sz="2800" dirty="0" smtClean="0">
                <a:solidFill>
                  <a:schemeClr val="tx2"/>
                </a:solidFill>
              </a:rPr>
              <a:t>Political Science:</a:t>
            </a:r>
          </a:p>
          <a:p>
            <a:pPr>
              <a:spcBef>
                <a:spcPts val="0"/>
              </a:spcBef>
              <a:buNone/>
            </a:pPr>
            <a:r>
              <a:rPr lang="en-US" sz="2800" dirty="0" smtClean="0">
                <a:solidFill>
                  <a:schemeClr val="tx2"/>
                </a:solidFill>
              </a:rPr>
              <a:t>	Wes </a:t>
            </a:r>
            <a:r>
              <a:rPr lang="en-US" sz="2800" dirty="0" err="1" smtClean="0">
                <a:solidFill>
                  <a:schemeClr val="tx2"/>
                </a:solidFill>
              </a:rPr>
              <a:t>Leckrone</a:t>
            </a:r>
            <a:r>
              <a:rPr lang="en-US" sz="2800" dirty="0" smtClean="0">
                <a:solidFill>
                  <a:schemeClr val="tx2"/>
                </a:solidFill>
              </a:rPr>
              <a:t>  </a:t>
            </a:r>
          </a:p>
          <a:p>
            <a:pPr>
              <a:spcBef>
                <a:spcPts val="0"/>
              </a:spcBef>
              <a:buNone/>
            </a:pPr>
            <a:endParaRPr lang="en-US" sz="2800" dirty="0" smtClean="0">
              <a:solidFill>
                <a:schemeClr val="tx2"/>
              </a:solidFill>
            </a:endParaRPr>
          </a:p>
          <a:p>
            <a:pPr>
              <a:spcBef>
                <a:spcPts val="0"/>
              </a:spcBef>
              <a:buNone/>
            </a:pPr>
            <a:r>
              <a:rPr lang="en-US" sz="2800" dirty="0" smtClean="0">
                <a:solidFill>
                  <a:schemeClr val="tx2"/>
                </a:solidFill>
              </a:rPr>
              <a:t>COMS:</a:t>
            </a:r>
          </a:p>
          <a:p>
            <a:pPr>
              <a:spcBef>
                <a:spcPts val="0"/>
              </a:spcBef>
              <a:buNone/>
            </a:pPr>
            <a:r>
              <a:rPr lang="en-US" sz="2800" dirty="0" smtClean="0">
                <a:solidFill>
                  <a:schemeClr val="tx2"/>
                </a:solidFill>
              </a:rPr>
              <a:t>	Angie </a:t>
            </a:r>
            <a:r>
              <a:rPr lang="en-US" sz="2800" dirty="0" err="1" smtClean="0">
                <a:solidFill>
                  <a:schemeClr val="tx2"/>
                </a:solidFill>
              </a:rPr>
              <a:t>Corbo</a:t>
            </a:r>
            <a:r>
              <a:rPr lang="en-US" sz="2800" dirty="0" smtClean="0">
                <a:solidFill>
                  <a:schemeClr val="tx2"/>
                </a:solidFill>
              </a:rPr>
              <a:t>  </a:t>
            </a:r>
          </a:p>
        </p:txBody>
      </p:sp>
      <p:pic>
        <p:nvPicPr>
          <p:cNvPr id="10" name="Content Placeholder 9" descr="https://fbcdn-sphotos-d-a.akamaihd.net/hphotos-ak-ash4/t1.0-9/10153272_10152054270581270_1073440987_n.jpg"/>
          <p:cNvPicPr>
            <a:picLocks noGrp="1"/>
          </p:cNvPicPr>
          <p:nvPr>
            <p:ph sz="quarter" idx="2"/>
          </p:nvPr>
        </p:nvPicPr>
        <p:blipFill>
          <a:blip r:embed="rId3" cstate="print"/>
          <a:stretch>
            <a:fillRect/>
          </a:stretch>
        </p:blipFill>
        <p:spPr bwMode="auto">
          <a:xfrm>
            <a:off x="4257675" y="1857375"/>
            <a:ext cx="4473575" cy="3404196"/>
          </a:xfrm>
          <a:prstGeom prst="rect">
            <a:avLst/>
          </a:prstGeom>
          <a:noFill/>
          <a:ln w="9525">
            <a:noFill/>
            <a:miter lim="800000"/>
            <a:headEnd/>
            <a:tailEnd/>
          </a:ln>
        </p:spPr>
      </p:pic>
      <p:sp>
        <p:nvSpPr>
          <p:cNvPr id="4" name="Rectangle 3"/>
          <p:cNvSpPr/>
          <p:nvPr/>
        </p:nvSpPr>
        <p:spPr>
          <a:xfrm>
            <a:off x="612648" y="1600200"/>
            <a:ext cx="7991524" cy="1477328"/>
          </a:xfrm>
          <a:prstGeom prst="rect">
            <a:avLst/>
          </a:prstGeom>
        </p:spPr>
        <p:txBody>
          <a:bodyPr wrap="square">
            <a:spAutoFit/>
          </a:bodyPr>
          <a:lstStyle/>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p:txBody>
      </p:sp>
    </p:spTree>
    <p:extLst>
      <p:ext uri="{BB962C8B-B14F-4D97-AF65-F5344CB8AC3E}">
        <p14:creationId xmlns:p14="http://schemas.microsoft.com/office/powerpoint/2010/main" val="1269855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5294"/>
      </a:dk1>
      <a:lt1>
        <a:sysClr val="window" lastClr="FFFFFF"/>
      </a:lt1>
      <a:dk2>
        <a:srgbClr val="005294"/>
      </a:dk2>
      <a:lt2>
        <a:srgbClr val="D4D4D6"/>
      </a:lt2>
      <a:accent1>
        <a:srgbClr val="F6CA19"/>
      </a:accent1>
      <a:accent2>
        <a:srgbClr val="4E84B8"/>
      </a:accent2>
      <a:accent3>
        <a:srgbClr val="B3B4B3"/>
      </a:accent3>
      <a:accent4>
        <a:srgbClr val="6BB76D"/>
      </a:accent4>
      <a:accent5>
        <a:srgbClr val="E88651"/>
      </a:accent5>
      <a:accent6>
        <a:srgbClr val="D84829"/>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4393</TotalTime>
  <Words>2326</Words>
  <Application>Microsoft Office PowerPoint</Application>
  <PresentationFormat>On-screen Show (4:3)</PresentationFormat>
  <Paragraphs>460</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      Faculty highlights     May 2014 Scott Van Bramer – Faculty chair</vt:lpstr>
      <vt:lpstr>Strategic Planning Process</vt:lpstr>
      <vt:lpstr>High Impact Practices</vt:lpstr>
      <vt:lpstr>AAC&amp;U High-Impact Educational Practices</vt:lpstr>
      <vt:lpstr>First-Year Seminars: Freshman Seminar</vt:lpstr>
      <vt:lpstr>Common Intellectual Experience: English 101</vt:lpstr>
      <vt:lpstr>Learning Community: </vt:lpstr>
      <vt:lpstr>Writing Intensive Courses:</vt:lpstr>
      <vt:lpstr>Collaborative Projects: Cost of Higher Education/Lobby Day </vt:lpstr>
      <vt:lpstr>Undergraduate Research: Student Projects Day</vt:lpstr>
      <vt:lpstr>Diversity</vt:lpstr>
      <vt:lpstr>Global Learning</vt:lpstr>
      <vt:lpstr>Service Learning: Sustainability Science in Costa Rica</vt:lpstr>
      <vt:lpstr>Community Based Learning: Trinidad and Tobago</vt:lpstr>
      <vt:lpstr>Internships: Hospitality Management Co-op</vt:lpstr>
      <vt:lpstr>Capstone Courses and Projects</vt:lpstr>
      <vt:lpstr>Bridgeweek</vt:lpstr>
      <vt:lpstr>Graduate Programs</vt:lpstr>
      <vt:lpstr>Center for Social Work Education:   East Gateway Triangle Neighborhood</vt:lpstr>
      <vt:lpstr>Graduate Student Collaboration: Clinical Psychology &amp; Adoption</vt:lpstr>
      <vt:lpstr>School of Law</vt:lpstr>
      <vt:lpstr>Youth Courts</vt:lpstr>
      <vt:lpstr>Environmental Law Center:  Marcellus Shale </vt:lpstr>
      <vt:lpstr>More Stories</vt:lpstr>
      <vt:lpstr>Global Learning: Marketing in Spain</vt:lpstr>
      <vt:lpstr>Global Learning:  Honduras</vt:lpstr>
      <vt:lpstr>Community Learning: Prison Writing Anthology</vt:lpstr>
      <vt:lpstr>Community Learning: Nursing: Family Center</vt:lpstr>
      <vt:lpstr>Collaborative Assignments: Live from the Newsroom</vt:lpstr>
      <vt:lpstr>Service Learning: Geographical Information Systems</vt:lpstr>
      <vt:lpstr>Environmental Science: Chester Shade Tree Inventory</vt:lpstr>
      <vt:lpstr>Undergraduate Research: </vt:lpstr>
      <vt:lpstr>Undergraduate Research: Cancer Research</vt:lpstr>
      <vt:lpstr>Clinton Global Initiative</vt:lpstr>
      <vt:lpstr>Lone Brick Theater Company</vt:lpstr>
      <vt:lpstr>FreshBaked Theater</vt:lpstr>
      <vt:lpstr>Chem Wars</vt:lpstr>
      <vt:lpstr>Faculty Awards for Commitment to Students</vt:lpstr>
      <vt:lpstr>Undergraduate Research: Assessment of Camp Programs for Chester Eastside Ministries </vt:lpstr>
      <vt:lpstr>Leadership Certificates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with  the Widener Logo</dc:title>
  <dc:creator>Melanie Franz</dc:creator>
  <cp:lastModifiedBy>widener</cp:lastModifiedBy>
  <cp:revision>254</cp:revision>
  <dcterms:created xsi:type="dcterms:W3CDTF">2013-11-14T18:30:03Z</dcterms:created>
  <dcterms:modified xsi:type="dcterms:W3CDTF">2014-05-07T18:21:43Z</dcterms:modified>
</cp:coreProperties>
</file>