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6"/>
  </p:handoutMasterIdLst>
  <p:sldIdLst>
    <p:sldId id="256" r:id="rId2"/>
    <p:sldId id="257" r:id="rId3"/>
    <p:sldId id="258" r:id="rId4"/>
    <p:sldId id="289" r:id="rId5"/>
    <p:sldId id="259" r:id="rId6"/>
    <p:sldId id="264" r:id="rId7"/>
    <p:sldId id="265" r:id="rId8"/>
    <p:sldId id="268" r:id="rId9"/>
    <p:sldId id="266" r:id="rId10"/>
    <p:sldId id="267" r:id="rId11"/>
    <p:sldId id="269" r:id="rId12"/>
    <p:sldId id="262" r:id="rId13"/>
    <p:sldId id="270" r:id="rId14"/>
    <p:sldId id="271" r:id="rId15"/>
    <p:sldId id="272" r:id="rId16"/>
    <p:sldId id="263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90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84" autoAdjust="0"/>
  </p:normalViewPr>
  <p:slideViewPr>
    <p:cSldViewPr>
      <p:cViewPr varScale="1">
        <p:scale>
          <a:sx n="74" d="100"/>
          <a:sy n="74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14DD0-3465-4328-8F74-A9432915F3AF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8E1E9-F360-4306-8905-63375E12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99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01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76962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4648" y="6111875"/>
            <a:ext cx="3502152" cy="365125"/>
          </a:xfrm>
        </p:spPr>
        <p:txBody>
          <a:bodyPr/>
          <a:lstStyle/>
          <a:p>
            <a:r>
              <a:rPr lang="en-US" dirty="0" smtClean="0"/>
              <a:t>Physical Exams of Dairy Cattle </a:t>
            </a:r>
            <a:fld id="{E17934C0-8B7F-47C0-80F8-B4458180D0A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4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28600" y="5904168"/>
            <a:ext cx="1066800" cy="9538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-1"/>
            <a:ext cx="2209800" cy="586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150996" y="89624"/>
            <a:ext cx="8842008" cy="667337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174" y="722589"/>
            <a:ext cx="7963829" cy="7252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77310"/>
            <a:ext cx="8510292" cy="5052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18F88F7-57C3-4259-A4A9-55EFE30E953D}" type="datetimeFigureOut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68236" y="6492875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707947F-3E28-4F70-92A3-A8ECF4AAD0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http://cal.vet.upenn.edu/projects/fieldservice/Dairy/Images/25small.jpg" TargetMode="External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Exams of Cattle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C Kohn</a:t>
            </a:r>
          </a:p>
          <a:p>
            <a:r>
              <a:rPr lang="en-US" dirty="0" smtClean="0"/>
              <a:t>Agricultural Sciences</a:t>
            </a:r>
          </a:p>
          <a:p>
            <a:r>
              <a:rPr lang="en-US" dirty="0" smtClean="0"/>
              <a:t>Waterford, WI</a:t>
            </a:r>
            <a:endParaRPr lang="en-US" dirty="0"/>
          </a:p>
        </p:txBody>
      </p:sp>
      <p:pic>
        <p:nvPicPr>
          <p:cNvPr id="4" name="Picture 2" descr="http://michiko280.files.wordpress.com/2008/11/709cow-poster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95481" y="4038600"/>
            <a:ext cx="1948519" cy="2819400"/>
          </a:xfrm>
          <a:prstGeom prst="rect">
            <a:avLst/>
          </a:prstGeom>
          <a:noFill/>
        </p:spPr>
      </p:pic>
      <p:pic>
        <p:nvPicPr>
          <p:cNvPr id="5" name="Picture 4" descr="Logo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8800" y="5715000"/>
            <a:ext cx="1802186" cy="9144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609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&amp; Dehydration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check for </a:t>
            </a:r>
            <a:r>
              <a:rPr lang="en-US" b="1" dirty="0" smtClean="0"/>
              <a:t>dehydration</a:t>
            </a:r>
            <a:r>
              <a:rPr lang="en-US" dirty="0" smtClean="0"/>
              <a:t>, you should perform a pinch test on the skin.</a:t>
            </a:r>
          </a:p>
          <a:p>
            <a:pPr lvl="1"/>
            <a:r>
              <a:rPr lang="en-US" dirty="0" smtClean="0"/>
              <a:t>To perform the pinch test, firmly but gently grab skin between your thumb and forefinger.</a:t>
            </a:r>
          </a:p>
          <a:p>
            <a:pPr lvl="1"/>
            <a:r>
              <a:rPr lang="en-US" dirty="0" smtClean="0"/>
              <a:t>Pull the skin gently and then immediately release.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Under normal conditions, the skin should immediately snap back to its original position.</a:t>
            </a:r>
          </a:p>
          <a:p>
            <a:pPr lvl="2"/>
            <a:r>
              <a:rPr lang="en-US" dirty="0" smtClean="0"/>
              <a:t>The return to its normal state should be instantaneous.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the animal is dehydrated, </a:t>
            </a:r>
            <a:br>
              <a:rPr lang="en-US" dirty="0" smtClean="0"/>
            </a:br>
            <a:r>
              <a:rPr lang="en-US" dirty="0" smtClean="0"/>
              <a:t>the skin will slowly return to </a:t>
            </a:r>
            <a:br>
              <a:rPr lang="en-US" dirty="0" smtClean="0"/>
            </a:br>
            <a:r>
              <a:rPr lang="en-US" dirty="0" smtClean="0"/>
              <a:t>its original state.</a:t>
            </a:r>
          </a:p>
          <a:p>
            <a:pPr lvl="2"/>
            <a:r>
              <a:rPr lang="en-US" dirty="0" smtClean="0"/>
              <a:t>It will behave sort of like </a:t>
            </a:r>
            <a:br>
              <a:rPr lang="en-US" dirty="0" smtClean="0"/>
            </a:br>
            <a:r>
              <a:rPr lang="en-US" dirty="0" smtClean="0"/>
              <a:t>cold bread dough </a:t>
            </a:r>
            <a:endParaRPr lang="en-US" dirty="0"/>
          </a:p>
        </p:txBody>
      </p:sp>
      <p:pic>
        <p:nvPicPr>
          <p:cNvPr id="4" name="Picture 2" descr="http://img.tfd.com/vet/thumbs/gr3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3550" y="4326484"/>
            <a:ext cx="2609850" cy="215051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524500" y="6322368"/>
            <a:ext cx="224933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medical-dictionary.thefreedictionary.com</a:t>
            </a:r>
            <a:endParaRPr lang="en-US" sz="9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56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&amp;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 symptoms include…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Cold ears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hypocalcemia</a:t>
            </a:r>
            <a:r>
              <a:rPr lang="en-US" dirty="0" smtClean="0">
                <a:sym typeface="Wingdings" pitchFamily="2" charset="2"/>
              </a:rPr>
              <a:t> (milk fever, or dangerously low levels of calcium in the blood)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b="1" dirty="0" smtClean="0">
                <a:sym typeface="Wingdings" pitchFamily="2" charset="2"/>
              </a:rPr>
              <a:t>Sunken eyes </a:t>
            </a:r>
            <a:r>
              <a:rPr lang="en-US" dirty="0" smtClean="0">
                <a:sym typeface="Wingdings" pitchFamily="2" charset="2"/>
              </a:rPr>
              <a:t> dehydration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b="1" dirty="0" smtClean="0">
                <a:sym typeface="Wingdings" pitchFamily="2" charset="2"/>
              </a:rPr>
              <a:t>Swollen jaw </a:t>
            </a:r>
            <a:r>
              <a:rPr lang="en-US" dirty="0" smtClean="0">
                <a:sym typeface="Wingdings" pitchFamily="2" charset="2"/>
              </a:rPr>
              <a:t>(bottle jaw)  low electrolytes or blood protein levels; possible heart failure 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b="1" dirty="0" smtClean="0">
                <a:sym typeface="Wingdings" pitchFamily="2" charset="2"/>
              </a:rPr>
              <a:t>Swollen lymph nodes </a:t>
            </a:r>
            <a:r>
              <a:rPr lang="en-US" dirty="0" smtClean="0">
                <a:sym typeface="Wingdings" pitchFamily="2" charset="2"/>
              </a:rPr>
              <a:t> infection, illness, or injury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b="1" dirty="0" smtClean="0"/>
              <a:t>Nasal discharge </a:t>
            </a:r>
            <a:r>
              <a:rPr lang="en-US" dirty="0" smtClean="0">
                <a:sym typeface="Wingdings" pitchFamily="2" charset="2"/>
              </a:rPr>
              <a:t> infection or illness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b="1" dirty="0" smtClean="0">
                <a:sym typeface="Wingdings" pitchFamily="2" charset="2"/>
              </a:rPr>
              <a:t>Chewing her cud </a:t>
            </a:r>
            <a:r>
              <a:rPr lang="en-US" dirty="0" smtClean="0">
                <a:sym typeface="Wingdings" pitchFamily="2" charset="2"/>
              </a:rPr>
              <a:t> she is feeling ok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9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81" t="38899" r="42092" b="35535"/>
          <a:stretch/>
        </p:blipFill>
        <p:spPr bwMode="auto">
          <a:xfrm>
            <a:off x="4953000" y="4457249"/>
            <a:ext cx="2226366" cy="169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a 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examining the head, you move to </a:t>
            </a:r>
            <a:r>
              <a:rPr lang="en-US" b="1" dirty="0" smtClean="0"/>
              <a:t>the left-hand side </a:t>
            </a:r>
            <a:r>
              <a:rPr lang="en-US" dirty="0" smtClean="0"/>
              <a:t>of the animal and examine their </a:t>
            </a:r>
            <a:r>
              <a:rPr lang="en-US" b="1" dirty="0" smtClean="0"/>
              <a:t>chest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At the chest, you will </a:t>
            </a:r>
            <a:br>
              <a:rPr lang="en-US" dirty="0" smtClean="0"/>
            </a:br>
            <a:r>
              <a:rPr lang="en-US" dirty="0" smtClean="0"/>
              <a:t>examine the….</a:t>
            </a:r>
          </a:p>
          <a:p>
            <a:pPr lvl="1"/>
            <a:r>
              <a:rPr lang="en-US" b="1" dirty="0" smtClean="0"/>
              <a:t>Heart Rate </a:t>
            </a:r>
            <a:r>
              <a:rPr lang="en-US" dirty="0" smtClean="0"/>
              <a:t>– should </a:t>
            </a:r>
            <a:br>
              <a:rPr lang="en-US" dirty="0" smtClean="0"/>
            </a:br>
            <a:r>
              <a:rPr lang="en-US" dirty="0" smtClean="0"/>
              <a:t>be 60-80 </a:t>
            </a:r>
            <a:r>
              <a:rPr lang="en-US" dirty="0" err="1" smtClean="0"/>
              <a:t>bpm</a:t>
            </a:r>
            <a:endParaRPr lang="en-US" dirty="0" smtClean="0"/>
          </a:p>
          <a:p>
            <a:pPr lvl="1"/>
            <a:r>
              <a:rPr lang="en-US" b="1" dirty="0" smtClean="0"/>
              <a:t>Respiration Rate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should be 10-40 </a:t>
            </a:r>
            <a:r>
              <a:rPr lang="en-US" dirty="0" err="1" smtClean="0"/>
              <a:t>bpm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B"/>
              </a:clrFrom>
              <a:clrTo>
                <a:srgbClr val="FDFD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17736" r="7821" b="37034"/>
          <a:stretch/>
        </p:blipFill>
        <p:spPr bwMode="auto">
          <a:xfrm>
            <a:off x="4953000" y="2476100"/>
            <a:ext cx="3991429" cy="408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43600" y="6400800"/>
            <a:ext cx="3048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 smtClean="0">
                <a:solidFill>
                  <a:schemeClr val="tx1"/>
                </a:solidFill>
              </a:rPr>
              <a:t>Source: UW-Madison </a:t>
            </a:r>
            <a:r>
              <a:rPr lang="en-US" sz="900" i="1" dirty="0" err="1" smtClean="0">
                <a:solidFill>
                  <a:schemeClr val="tx1"/>
                </a:solidFill>
              </a:rPr>
              <a:t>Dept</a:t>
            </a:r>
            <a:r>
              <a:rPr lang="en-US" sz="900" i="1" dirty="0" smtClean="0">
                <a:solidFill>
                  <a:schemeClr val="tx1"/>
                </a:solidFill>
              </a:rPr>
              <a:t> of Dairy Science</a:t>
            </a:r>
            <a:endParaRPr lang="en-US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95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229600" cy="501917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measure the </a:t>
            </a:r>
            <a:r>
              <a:rPr lang="en-US" b="1" dirty="0" smtClean="0"/>
              <a:t>heart rate</a:t>
            </a:r>
            <a:r>
              <a:rPr lang="en-US" dirty="0" smtClean="0"/>
              <a:t>, you would use a stethoscope and place it </a:t>
            </a:r>
            <a:r>
              <a:rPr lang="en-US" u="sng" dirty="0" smtClean="0"/>
              <a:t>behind</a:t>
            </a:r>
            <a:r>
              <a:rPr lang="en-US" dirty="0" smtClean="0"/>
              <a:t> the animal’s left elbow.</a:t>
            </a:r>
          </a:p>
          <a:p>
            <a:pPr lvl="1"/>
            <a:r>
              <a:rPr lang="en-US" dirty="0" smtClean="0"/>
              <a:t>It may take a couple tries to find a good-sounding heart rate – move around until you find a good beat.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When you check the heart rate,</a:t>
            </a:r>
            <a:br>
              <a:rPr lang="en-US" dirty="0" smtClean="0"/>
            </a:br>
            <a:r>
              <a:rPr lang="en-US" dirty="0" smtClean="0"/>
              <a:t>you will check for 2 things:</a:t>
            </a:r>
          </a:p>
          <a:p>
            <a:pPr lvl="1"/>
            <a:r>
              <a:rPr lang="en-US" b="1" dirty="0" smtClean="0"/>
              <a:t>Rate</a:t>
            </a:r>
            <a:r>
              <a:rPr lang="en-US" dirty="0" smtClean="0"/>
              <a:t> – the rate should be 60-80 </a:t>
            </a:r>
            <a:r>
              <a:rPr lang="en-US" dirty="0" err="1" smtClean="0"/>
              <a:t>bpm</a:t>
            </a:r>
            <a:endParaRPr lang="en-US" dirty="0"/>
          </a:p>
          <a:p>
            <a:pPr lvl="1"/>
            <a:r>
              <a:rPr lang="en-US" b="1" dirty="0" smtClean="0"/>
              <a:t>Quality</a:t>
            </a:r>
            <a:r>
              <a:rPr lang="en-US" dirty="0" smtClean="0"/>
              <a:t> – the heart should be a 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err="1" smtClean="0"/>
              <a:t>lub</a:t>
            </a:r>
            <a:r>
              <a:rPr lang="en-US" dirty="0" smtClean="0"/>
              <a:t>-dub” sound. </a:t>
            </a:r>
          </a:p>
          <a:p>
            <a:pPr lvl="2"/>
            <a:r>
              <a:rPr lang="en-US" dirty="0" smtClean="0"/>
              <a:t>‘</a:t>
            </a:r>
            <a:r>
              <a:rPr lang="en-US" dirty="0" err="1" smtClean="0"/>
              <a:t>Woosh</a:t>
            </a:r>
            <a:r>
              <a:rPr lang="en-US" dirty="0" smtClean="0"/>
              <a:t>’ or ‘Whistle’ sounds are</a:t>
            </a:r>
            <a:br>
              <a:rPr lang="en-US" dirty="0" smtClean="0"/>
            </a:br>
            <a:r>
              <a:rPr lang="en-US" dirty="0" smtClean="0"/>
              <a:t>signs of other problems – these are </a:t>
            </a:r>
            <a:br>
              <a:rPr lang="en-US" dirty="0" smtClean="0"/>
            </a:br>
            <a:r>
              <a:rPr lang="en-US" dirty="0" smtClean="0"/>
              <a:t>called </a:t>
            </a:r>
            <a:r>
              <a:rPr lang="en-US" b="1" dirty="0" smtClean="0"/>
              <a:t>heart-murmurs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DFDFB"/>
              </a:clrFrom>
              <a:clrTo>
                <a:srgbClr val="FDFD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17736" r="7821" b="32887"/>
          <a:stretch/>
        </p:blipFill>
        <p:spPr bwMode="auto">
          <a:xfrm>
            <a:off x="6292694" y="3657600"/>
            <a:ext cx="2651735" cy="296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43600" y="6172200"/>
            <a:ext cx="3048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 smtClean="0">
                <a:solidFill>
                  <a:schemeClr val="tx1"/>
                </a:solidFill>
              </a:rPr>
              <a:t>Source: UW-Madison </a:t>
            </a:r>
            <a:r>
              <a:rPr lang="en-US" sz="900" i="1" dirty="0" err="1" smtClean="0">
                <a:solidFill>
                  <a:schemeClr val="tx1"/>
                </a:solidFill>
              </a:rPr>
              <a:t>Dept</a:t>
            </a:r>
            <a:r>
              <a:rPr lang="en-US" sz="900" i="1" dirty="0" smtClean="0">
                <a:solidFill>
                  <a:schemeClr val="tx1"/>
                </a:solidFill>
              </a:rPr>
              <a:t> of Dairy Science</a:t>
            </a:r>
            <a:endParaRPr lang="en-US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457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17736" r="7821" b="32887"/>
          <a:stretch/>
        </p:blipFill>
        <p:spPr bwMode="auto">
          <a:xfrm>
            <a:off x="6429141" y="3810000"/>
            <a:ext cx="2515288" cy="280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Respiration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229600" cy="5019170"/>
          </a:xfrm>
        </p:spPr>
        <p:txBody>
          <a:bodyPr>
            <a:normAutofit/>
          </a:bodyPr>
          <a:lstStyle/>
          <a:p>
            <a:r>
              <a:rPr lang="en-US" dirty="0" smtClean="0"/>
              <a:t>To measure the </a:t>
            </a:r>
            <a:r>
              <a:rPr lang="en-US" b="1" dirty="0" smtClean="0"/>
              <a:t>respiration rate</a:t>
            </a:r>
            <a:r>
              <a:rPr lang="en-US" dirty="0" smtClean="0"/>
              <a:t>, you would use a stethoscope and place it </a:t>
            </a:r>
            <a:r>
              <a:rPr lang="en-US" u="sng" dirty="0" smtClean="0"/>
              <a:t>above </a:t>
            </a:r>
            <a:r>
              <a:rPr lang="en-US" dirty="0" smtClean="0"/>
              <a:t>the animal’s left elbow.</a:t>
            </a:r>
          </a:p>
          <a:p>
            <a:pPr lvl="1"/>
            <a:r>
              <a:rPr lang="en-US" dirty="0" smtClean="0"/>
              <a:t>Like the heart rate, it may take a few tries to find a quality-sounding respiration rate.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When you check the respiration rate,</a:t>
            </a:r>
            <a:br>
              <a:rPr lang="en-US" dirty="0" smtClean="0"/>
            </a:br>
            <a:r>
              <a:rPr lang="en-US" dirty="0" smtClean="0"/>
              <a:t>you will check for 2 things:</a:t>
            </a:r>
          </a:p>
          <a:p>
            <a:pPr lvl="1"/>
            <a:r>
              <a:rPr lang="en-US" b="1" dirty="0" smtClean="0"/>
              <a:t>Rate</a:t>
            </a:r>
            <a:r>
              <a:rPr lang="en-US" dirty="0" smtClean="0"/>
              <a:t> – the rate should be 10-40 </a:t>
            </a:r>
            <a:r>
              <a:rPr lang="en-US" dirty="0" err="1" smtClean="0"/>
              <a:t>bpm</a:t>
            </a:r>
            <a:endParaRPr lang="en-US" dirty="0"/>
          </a:p>
          <a:p>
            <a:pPr lvl="1"/>
            <a:r>
              <a:rPr lang="en-US" b="1" dirty="0" smtClean="0"/>
              <a:t>Quality</a:t>
            </a:r>
            <a:r>
              <a:rPr lang="en-US" dirty="0" smtClean="0"/>
              <a:t> – the breathing should sound</a:t>
            </a:r>
            <a:br>
              <a:rPr lang="en-US" dirty="0" smtClean="0"/>
            </a:br>
            <a:r>
              <a:rPr lang="en-US" dirty="0" smtClean="0"/>
              <a:t>clear; it should not sound raspy or </a:t>
            </a:r>
            <a:br>
              <a:rPr lang="en-US" dirty="0" smtClean="0"/>
            </a:br>
            <a:r>
              <a:rPr lang="en-US" dirty="0" smtClean="0"/>
              <a:t>obstructed (</a:t>
            </a:r>
            <a:r>
              <a:rPr lang="en-US" b="1" dirty="0" smtClean="0"/>
              <a:t>dyspnea)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43600" y="6172200"/>
            <a:ext cx="3048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 smtClean="0">
                <a:solidFill>
                  <a:schemeClr val="tx1"/>
                </a:solidFill>
              </a:rPr>
              <a:t>Source: UW-Madison </a:t>
            </a:r>
            <a:r>
              <a:rPr lang="en-US" sz="900" i="1" dirty="0" err="1" smtClean="0">
                <a:solidFill>
                  <a:schemeClr val="tx1"/>
                </a:solidFill>
              </a:rPr>
              <a:t>Dept</a:t>
            </a:r>
            <a:r>
              <a:rPr lang="en-US" sz="900" i="1" dirty="0" smtClean="0">
                <a:solidFill>
                  <a:schemeClr val="tx1"/>
                </a:solidFill>
              </a:rPr>
              <a:t> of Dairy Science</a:t>
            </a:r>
            <a:endParaRPr lang="en-US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827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and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2"/>
            <a:ext cx="8458200" cy="4952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following are </a:t>
            </a:r>
            <a:r>
              <a:rPr lang="en-US" b="1" dirty="0" smtClean="0"/>
              <a:t>common symptoms </a:t>
            </a:r>
            <a:r>
              <a:rPr lang="en-US" dirty="0" smtClean="0"/>
              <a:t>you may encounter when examining the left side of the chest: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High heart rate </a:t>
            </a:r>
            <a:r>
              <a:rPr lang="en-US" dirty="0" smtClean="0"/>
              <a:t>(rate above 80 </a:t>
            </a:r>
            <a:r>
              <a:rPr lang="en-US" dirty="0" err="1" smtClean="0"/>
              <a:t>bpm</a:t>
            </a:r>
            <a:r>
              <a:rPr lang="en-US" dirty="0" smtClean="0"/>
              <a:t>) – high heart rates can be a sign of a wide-range of problems, including infection, heat stroke, injury, nervousness, etc. </a:t>
            </a:r>
          </a:p>
          <a:p>
            <a:pPr lvl="2"/>
            <a:r>
              <a:rPr lang="en-US" dirty="0" smtClean="0"/>
              <a:t>The same is true for high breathing-rate (above 40 </a:t>
            </a:r>
            <a:r>
              <a:rPr lang="en-US" dirty="0" err="1" smtClean="0"/>
              <a:t>bpm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Heart murmurs </a:t>
            </a:r>
            <a:r>
              <a:rPr lang="en-US" dirty="0" smtClean="0"/>
              <a:t>– if the heart beat does not have a ‘</a:t>
            </a:r>
            <a:r>
              <a:rPr lang="en-US" dirty="0" err="1" smtClean="0"/>
              <a:t>lub</a:t>
            </a:r>
            <a:r>
              <a:rPr lang="en-US" dirty="0" smtClean="0"/>
              <a:t>-dub’ sound (i.e. if you hear a </a:t>
            </a:r>
            <a:r>
              <a:rPr lang="en-US" dirty="0" err="1" smtClean="0"/>
              <a:t>woosh</a:t>
            </a:r>
            <a:r>
              <a:rPr lang="en-US" dirty="0" smtClean="0"/>
              <a:t> or whistle), this is a sign of an injury or infection in the heart.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Raspy breathing </a:t>
            </a:r>
            <a:r>
              <a:rPr lang="en-US" dirty="0" smtClean="0"/>
              <a:t>– the lungs should </a:t>
            </a:r>
            <a:br>
              <a:rPr lang="en-US" dirty="0" smtClean="0"/>
            </a:br>
            <a:r>
              <a:rPr lang="en-US" dirty="0" smtClean="0"/>
              <a:t>sound clear and open during breathing; </a:t>
            </a:r>
            <a:br>
              <a:rPr lang="en-US" dirty="0" smtClean="0"/>
            </a:br>
            <a:r>
              <a:rPr lang="en-US" dirty="0" smtClean="0"/>
              <a:t>raspy or obstructed breathing can be a sign </a:t>
            </a:r>
            <a:br>
              <a:rPr lang="en-US" dirty="0" smtClean="0"/>
            </a:br>
            <a:r>
              <a:rPr lang="en-US" dirty="0" smtClean="0"/>
              <a:t>of a respiratory infection.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3074" name="Picture 2" descr="http://content.answcdn.com/main/content/img/elsevier/vet/gr1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24400"/>
            <a:ext cx="18097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83165" y="6474768"/>
            <a:ext cx="137569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answers.com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131387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a 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examining the left chest, you would move to the </a:t>
            </a:r>
            <a:r>
              <a:rPr lang="en-US" b="1" dirty="0" smtClean="0"/>
              <a:t>left abdomen </a:t>
            </a:r>
            <a:r>
              <a:rPr lang="en-US" dirty="0" smtClean="0"/>
              <a:t>(stomach area). </a:t>
            </a:r>
          </a:p>
          <a:p>
            <a:pPr lvl="1"/>
            <a:r>
              <a:rPr lang="en-US" dirty="0" smtClean="0"/>
              <a:t>In the left abdomen, you would examine the following:</a:t>
            </a:r>
          </a:p>
          <a:p>
            <a:pPr lvl="2"/>
            <a:r>
              <a:rPr lang="en-US" b="1" dirty="0" smtClean="0"/>
              <a:t>Rumen Contractions </a:t>
            </a:r>
            <a:r>
              <a:rPr lang="en-US" dirty="0" smtClean="0"/>
              <a:t>– does she </a:t>
            </a:r>
            <a:r>
              <a:rPr lang="en-US" dirty="0" err="1" smtClean="0"/>
              <a:t>haved</a:t>
            </a:r>
            <a:r>
              <a:rPr lang="en-US" dirty="0" smtClean="0"/>
              <a:t> 1-2 contractions per minute.</a:t>
            </a:r>
          </a:p>
          <a:p>
            <a:pPr lvl="2"/>
            <a:r>
              <a:rPr lang="en-US" b="1" dirty="0" smtClean="0"/>
              <a:t>Abomasum placement  </a:t>
            </a:r>
            <a:r>
              <a:rPr lang="en-US" dirty="0" smtClean="0"/>
              <a:t>- does she have a displaced (twisted) abomasum? </a:t>
            </a:r>
          </a:p>
          <a:p>
            <a:pPr lvl="2"/>
            <a:endParaRPr lang="en-US" dirty="0"/>
          </a:p>
        </p:txBody>
      </p:sp>
      <p:pic>
        <p:nvPicPr>
          <p:cNvPr id="5" name="Picture 2" descr="Slide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7" t="15199" r="3673" b="9467"/>
          <a:stretch/>
        </p:blipFill>
        <p:spPr bwMode="auto">
          <a:xfrm>
            <a:off x="4731026" y="4343400"/>
            <a:ext cx="4114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http://www.toseftaonline.org/blog/images/ruminant_digestive_syste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5665" y="4800600"/>
            <a:ext cx="1613935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5795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Rumen Contractions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50672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rumen is the first chamber of the four-chambered stomach of a cow. </a:t>
            </a:r>
          </a:p>
          <a:p>
            <a:pPr lvl="1"/>
            <a:r>
              <a:rPr lang="en-US" dirty="0" smtClean="0"/>
              <a:t>The rumen has to contract at least 1-2 times per minute to sufficiently mix and break down the feed she has consumed.</a:t>
            </a:r>
          </a:p>
          <a:p>
            <a:r>
              <a:rPr lang="en-US" dirty="0" smtClean="0"/>
              <a:t>To measure rumen contractions, place the stethoscope over the center of her body (where the red circle is below).</a:t>
            </a:r>
          </a:p>
          <a:p>
            <a:pPr lvl="1"/>
            <a:r>
              <a:rPr lang="en-US" dirty="0" smtClean="0"/>
              <a:t>Listen for what sounds like</a:t>
            </a:r>
            <a:br>
              <a:rPr lang="en-US" dirty="0" smtClean="0"/>
            </a:br>
            <a:r>
              <a:rPr lang="en-US" dirty="0" smtClean="0"/>
              <a:t>low rumbles of thunder </a:t>
            </a:r>
            <a:br>
              <a:rPr lang="en-US" dirty="0" smtClean="0"/>
            </a:br>
            <a:r>
              <a:rPr lang="en-US" dirty="0" smtClean="0"/>
              <a:t>while watching for a minute</a:t>
            </a:r>
            <a:br>
              <a:rPr lang="en-US" dirty="0" smtClean="0"/>
            </a:br>
            <a:r>
              <a:rPr lang="en-US" dirty="0" smtClean="0"/>
              <a:t>to pass. </a:t>
            </a:r>
          </a:p>
          <a:p>
            <a:pPr lvl="1"/>
            <a:r>
              <a:rPr lang="en-US" dirty="0" smtClean="0"/>
              <a:t>Low rumen contractions</a:t>
            </a:r>
            <a:br>
              <a:rPr lang="en-US" dirty="0" smtClean="0"/>
            </a:br>
            <a:r>
              <a:rPr lang="en-US" dirty="0" smtClean="0"/>
              <a:t>is a symptom of digestive</a:t>
            </a:r>
            <a:br>
              <a:rPr lang="en-US" dirty="0" smtClean="0"/>
            </a:br>
            <a:r>
              <a:rPr lang="en-US" dirty="0" smtClean="0"/>
              <a:t>problems.</a:t>
            </a:r>
            <a:endParaRPr lang="en-US" dirty="0"/>
          </a:p>
        </p:txBody>
      </p:sp>
      <p:pic>
        <p:nvPicPr>
          <p:cNvPr id="3074" name="Picture 2" descr="Slide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7" t="15199" r="3673" b="9467"/>
          <a:stretch/>
        </p:blipFill>
        <p:spPr bwMode="auto">
          <a:xfrm>
            <a:off x="4731026" y="4343400"/>
            <a:ext cx="4114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86200" y="6400800"/>
            <a:ext cx="3048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 smtClean="0">
                <a:solidFill>
                  <a:schemeClr val="tx1"/>
                </a:solidFill>
              </a:rPr>
              <a:t>Source: UW-Madison </a:t>
            </a:r>
            <a:r>
              <a:rPr lang="en-US" sz="900" i="1" dirty="0" err="1" smtClean="0">
                <a:solidFill>
                  <a:schemeClr val="tx1"/>
                </a:solidFill>
              </a:rPr>
              <a:t>Dept</a:t>
            </a:r>
            <a:r>
              <a:rPr lang="en-US" sz="900" i="1" dirty="0" smtClean="0">
                <a:solidFill>
                  <a:schemeClr val="tx1"/>
                </a:solidFill>
              </a:rPr>
              <a:t> of Dairy Science</a:t>
            </a:r>
            <a:endParaRPr lang="en-US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Abomasum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abomasum is the fourth stomach chamber of a cow. </a:t>
            </a:r>
          </a:p>
          <a:p>
            <a:pPr lvl="1"/>
            <a:r>
              <a:rPr lang="en-US" dirty="0" smtClean="0"/>
              <a:t>It operates in the same way your stomach works. </a:t>
            </a:r>
          </a:p>
          <a:p>
            <a:r>
              <a:rPr lang="en-US" dirty="0" smtClean="0"/>
              <a:t>If a cow stops eating, or has other problems, the abomasum can fill up with gas and twist over itself.</a:t>
            </a:r>
          </a:p>
          <a:p>
            <a:pPr lvl="1"/>
            <a:r>
              <a:rPr lang="en-US" dirty="0" smtClean="0"/>
              <a:t>The abomasum will swell with gas like a balloon. </a:t>
            </a:r>
            <a:endParaRPr lang="en-US" dirty="0"/>
          </a:p>
        </p:txBody>
      </p:sp>
      <p:pic>
        <p:nvPicPr>
          <p:cNvPr id="3074" name="Picture 2" descr="Slide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7" t="15199" r="3673" b="9467"/>
          <a:stretch/>
        </p:blipFill>
        <p:spPr bwMode="auto">
          <a:xfrm>
            <a:off x="4731026" y="4343400"/>
            <a:ext cx="4114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86200" y="6400800"/>
            <a:ext cx="3048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 smtClean="0">
                <a:solidFill>
                  <a:schemeClr val="tx1"/>
                </a:solidFill>
              </a:rPr>
              <a:t>Source: UW-Madison </a:t>
            </a:r>
            <a:r>
              <a:rPr lang="en-US" sz="900" i="1" dirty="0" err="1" smtClean="0">
                <a:solidFill>
                  <a:schemeClr val="tx1"/>
                </a:solidFill>
              </a:rPr>
              <a:t>Dept</a:t>
            </a:r>
            <a:r>
              <a:rPr lang="en-US" sz="900" i="1" dirty="0" smtClean="0">
                <a:solidFill>
                  <a:schemeClr val="tx1"/>
                </a:solidFill>
              </a:rPr>
              <a:t> of Dairy Science</a:t>
            </a:r>
            <a:endParaRPr lang="en-US" sz="900" i="1" dirty="0">
              <a:solidFill>
                <a:schemeClr val="tx1"/>
              </a:solidFill>
            </a:endParaRPr>
          </a:p>
        </p:txBody>
      </p:sp>
      <p:pic>
        <p:nvPicPr>
          <p:cNvPr id="7" name="Picture 6" descr="http://www.toseftaonline.org/blog/images/ruminant_digestive_syste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479529"/>
            <a:ext cx="3143250" cy="22260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656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01000" cy="838200"/>
          </a:xfrm>
        </p:spPr>
        <p:txBody>
          <a:bodyPr/>
          <a:lstStyle/>
          <a:p>
            <a:r>
              <a:rPr lang="en-US" dirty="0" smtClean="0"/>
              <a:t>Abomasum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495800"/>
          </a:xfrm>
        </p:spPr>
        <p:txBody>
          <a:bodyPr/>
          <a:lstStyle/>
          <a:p>
            <a:r>
              <a:rPr lang="en-US" dirty="0" smtClean="0"/>
              <a:t>If the cow has a displaced abomasum, or twisted stomach, you will be able to detect this by ‘pinging’ the cow. </a:t>
            </a:r>
          </a:p>
          <a:p>
            <a:r>
              <a:rPr lang="en-US" dirty="0" smtClean="0"/>
              <a:t>Place your stethoscope over what is the green area on cow below and flick repeatedly with your finger and thumb. </a:t>
            </a:r>
          </a:p>
          <a:p>
            <a:r>
              <a:rPr lang="en-US" dirty="0" smtClean="0"/>
              <a:t>If the stomach has twisted, it will sound like a banjo through the stethoscope</a:t>
            </a:r>
            <a:br>
              <a:rPr lang="en-US" dirty="0" smtClean="0"/>
            </a:br>
            <a:r>
              <a:rPr lang="en-US" dirty="0" smtClean="0"/>
              <a:t>when you flick the area. </a:t>
            </a:r>
            <a:endParaRPr lang="en-US" dirty="0"/>
          </a:p>
        </p:txBody>
      </p:sp>
      <p:pic>
        <p:nvPicPr>
          <p:cNvPr id="3074" name="Picture 2" descr="Slide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7" t="15199" r="3673" b="9467"/>
          <a:stretch/>
        </p:blipFill>
        <p:spPr bwMode="auto">
          <a:xfrm>
            <a:off x="4731026" y="4343400"/>
            <a:ext cx="4114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86200" y="6400800"/>
            <a:ext cx="3048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 smtClean="0">
                <a:solidFill>
                  <a:schemeClr val="tx1"/>
                </a:solidFill>
              </a:rPr>
              <a:t>Source: UW-Madison </a:t>
            </a:r>
            <a:r>
              <a:rPr lang="en-US" sz="900" i="1" dirty="0" err="1" smtClean="0">
                <a:solidFill>
                  <a:schemeClr val="tx1"/>
                </a:solidFill>
              </a:rPr>
              <a:t>Dept</a:t>
            </a:r>
            <a:r>
              <a:rPr lang="en-US" sz="900" i="1" dirty="0" smtClean="0">
                <a:solidFill>
                  <a:schemeClr val="tx1"/>
                </a:solidFill>
              </a:rPr>
              <a:t> of Dairy Science</a:t>
            </a:r>
            <a:endParaRPr lang="en-US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01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physical exam</a:t>
            </a:r>
            <a:r>
              <a:rPr lang="en-US" dirty="0" smtClean="0"/>
              <a:t> is a routine medical procedure in which the physical symptoms of a patient are measured in order to determine if those symptoms fall within the normal range of that animal. </a:t>
            </a:r>
          </a:p>
          <a:p>
            <a:pPr lvl="1"/>
            <a:r>
              <a:rPr lang="en-US" dirty="0" smtClean="0"/>
              <a:t>Physical exams should always follow a consistent routine – in most cases, every examination should follow the same order of steps.</a:t>
            </a:r>
          </a:p>
          <a:p>
            <a:pPr lvl="1"/>
            <a:r>
              <a:rPr lang="en-US" dirty="0" smtClean="0"/>
              <a:t>Even if you find a suspicious </a:t>
            </a:r>
            <a:br>
              <a:rPr lang="en-US" dirty="0" smtClean="0"/>
            </a:br>
            <a:r>
              <a:rPr lang="en-US" dirty="0" smtClean="0"/>
              <a:t>symptom, you should not stop </a:t>
            </a:r>
            <a:br>
              <a:rPr lang="en-US" dirty="0" smtClean="0"/>
            </a:br>
            <a:r>
              <a:rPr lang="en-US" dirty="0" smtClean="0"/>
              <a:t>the examination – there may </a:t>
            </a:r>
            <a:br>
              <a:rPr lang="en-US" dirty="0" smtClean="0"/>
            </a:br>
            <a:r>
              <a:rPr lang="en-US" dirty="0" smtClean="0"/>
              <a:t>be more symptoms to discover!</a:t>
            </a:r>
            <a:endParaRPr lang="en-US" dirty="0"/>
          </a:p>
        </p:txBody>
      </p:sp>
      <p:pic>
        <p:nvPicPr>
          <p:cNvPr id="9218" name="Picture 2" descr="http://itsthelittlethings.info/wp-content/uploads/2009/07/cow-no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43400"/>
            <a:ext cx="309383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324600" y="6400800"/>
            <a:ext cx="170912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itsthelittlethings.info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341248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After you check for rumen contractions and for a twisted stomach, you will move onto the udder.</a:t>
            </a:r>
          </a:p>
          <a:p>
            <a:r>
              <a:rPr lang="en-US" dirty="0" smtClean="0"/>
              <a:t>At the udder, you will check for the following: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dema</a:t>
            </a:r>
            <a:r>
              <a:rPr lang="en-US" dirty="0"/>
              <a:t>, </a:t>
            </a:r>
            <a:r>
              <a:rPr lang="en-US" dirty="0" smtClean="0"/>
              <a:t>or swelling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edness</a:t>
            </a:r>
            <a:r>
              <a:rPr lang="en-US" dirty="0"/>
              <a:t>, heat or coolness.  </a:t>
            </a:r>
            <a:endParaRPr lang="en-US" dirty="0" smtClean="0"/>
          </a:p>
          <a:p>
            <a:pPr lvl="2"/>
            <a:r>
              <a:rPr lang="en-US" dirty="0" smtClean="0"/>
              <a:t>A </a:t>
            </a:r>
            <a:r>
              <a:rPr lang="en-US" dirty="0"/>
              <a:t>hot quarter may indicate </a:t>
            </a:r>
            <a:r>
              <a:rPr lang="en-US" dirty="0" smtClean="0"/>
              <a:t>an infection (mastitis)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cool quarter may indicate </a:t>
            </a:r>
            <a:r>
              <a:rPr lang="en-US" dirty="0" smtClean="0"/>
              <a:t>dying tissue or obstructed </a:t>
            </a:r>
            <a:br>
              <a:rPr lang="en-US" dirty="0" smtClean="0"/>
            </a:br>
            <a:r>
              <a:rPr lang="en-US" dirty="0" smtClean="0"/>
              <a:t>circulation due to injury or frostbite.</a:t>
            </a:r>
          </a:p>
          <a:p>
            <a:pPr lvl="3"/>
            <a:r>
              <a:rPr lang="en-US" dirty="0" smtClean="0"/>
              <a:t>This could become </a:t>
            </a:r>
            <a:br>
              <a:rPr lang="en-US" dirty="0" smtClean="0"/>
            </a:br>
            <a:r>
              <a:rPr lang="en-US" dirty="0" smtClean="0"/>
              <a:t>gangrenous   </a:t>
            </a:r>
          </a:p>
          <a:p>
            <a:pPr lvl="1"/>
            <a:r>
              <a:rPr lang="en-US" dirty="0" smtClean="0"/>
              <a:t>Examine </a:t>
            </a:r>
            <a:r>
              <a:rPr lang="en-US" dirty="0"/>
              <a:t>her milk using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mastitis test such as the </a:t>
            </a:r>
            <a:br>
              <a:rPr lang="en-US" dirty="0" smtClean="0"/>
            </a:br>
            <a:r>
              <a:rPr lang="en-US" dirty="0" smtClean="0"/>
              <a:t>California Mastitis Test </a:t>
            </a:r>
            <a:br>
              <a:rPr lang="en-US" dirty="0" smtClean="0"/>
            </a:br>
            <a:r>
              <a:rPr lang="en-US" dirty="0" smtClean="0"/>
              <a:t>(CMT) </a:t>
            </a:r>
            <a:r>
              <a:rPr lang="en-US" dirty="0"/>
              <a:t>paddle.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6" name="Picture 2" descr="E:\Pictures\teara.govt.n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267199"/>
            <a:ext cx="4114800" cy="233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88688" y="6550968"/>
            <a:ext cx="13837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teara.govt.nz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339538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Mastitis is an infection of the udder.</a:t>
            </a:r>
          </a:p>
          <a:p>
            <a:pPr lvl="1"/>
            <a:r>
              <a:rPr lang="en-US" dirty="0" smtClean="0"/>
              <a:t>It is the most costly disorder in the dairy industry.</a:t>
            </a:r>
          </a:p>
          <a:p>
            <a:r>
              <a:rPr lang="en-US" dirty="0" smtClean="0"/>
              <a:t>Mastitis can cause any of the following:</a:t>
            </a:r>
          </a:p>
          <a:p>
            <a:pPr lvl="1"/>
            <a:r>
              <a:rPr lang="en-US" dirty="0" smtClean="0"/>
              <a:t>Reddened or hot udder</a:t>
            </a:r>
          </a:p>
          <a:p>
            <a:pPr lvl="1"/>
            <a:r>
              <a:rPr lang="en-US" dirty="0" smtClean="0"/>
              <a:t>Swelling in the udder</a:t>
            </a:r>
          </a:p>
          <a:p>
            <a:pPr lvl="1"/>
            <a:r>
              <a:rPr lang="en-US" dirty="0" smtClean="0"/>
              <a:t>Chunky or flaky milk</a:t>
            </a:r>
          </a:p>
          <a:p>
            <a:pPr lvl="1"/>
            <a:r>
              <a:rPr lang="en-US" dirty="0" smtClean="0"/>
              <a:t>Watery milk </a:t>
            </a:r>
          </a:p>
          <a:p>
            <a:pPr lvl="1"/>
            <a:r>
              <a:rPr lang="en-US" dirty="0" smtClean="0"/>
              <a:t>Fever and increased </a:t>
            </a:r>
            <a:br>
              <a:rPr lang="en-US" dirty="0" smtClean="0"/>
            </a:br>
            <a:r>
              <a:rPr lang="en-US" dirty="0" smtClean="0"/>
              <a:t>heart/respiration rate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there are symptoms </a:t>
            </a:r>
            <a:br>
              <a:rPr lang="en-US" dirty="0" smtClean="0"/>
            </a:br>
            <a:r>
              <a:rPr lang="en-US" dirty="0" smtClean="0"/>
              <a:t>that indicate mastitis, </a:t>
            </a:r>
            <a:br>
              <a:rPr lang="en-US" dirty="0" smtClean="0"/>
            </a:br>
            <a:r>
              <a:rPr lang="en-US" dirty="0" smtClean="0"/>
              <a:t>a test should be performed to confirm this.</a:t>
            </a:r>
          </a:p>
          <a:p>
            <a:pPr lvl="1"/>
            <a:r>
              <a:rPr lang="en-US" dirty="0" smtClean="0"/>
              <a:t>CMT and MECS are commonly-used tests</a:t>
            </a:r>
            <a:endParaRPr lang="en-US" dirty="0"/>
          </a:p>
        </p:txBody>
      </p:sp>
      <p:pic>
        <p:nvPicPr>
          <p:cNvPr id="7170" name="Picture 2" descr="E:\Pictures\vetscan.co.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30424"/>
            <a:ext cx="3505200" cy="236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010400" y="4999940"/>
            <a:ext cx="13933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vetscan.co.in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2185488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Rear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examining the udder, you would move onto examining the rear of the cow.</a:t>
            </a:r>
          </a:p>
          <a:p>
            <a:r>
              <a:rPr lang="en-US" dirty="0" smtClean="0"/>
              <a:t>Here you will check the following:</a:t>
            </a:r>
          </a:p>
          <a:p>
            <a:pPr lvl="1"/>
            <a:r>
              <a:rPr lang="en-US" dirty="0" smtClean="0"/>
              <a:t>Rectal Temperature </a:t>
            </a:r>
          </a:p>
          <a:p>
            <a:pPr lvl="1"/>
            <a:r>
              <a:rPr lang="en-US" dirty="0" smtClean="0"/>
              <a:t>Urine Ketones</a:t>
            </a:r>
          </a:p>
          <a:p>
            <a:pPr lvl="1"/>
            <a:r>
              <a:rPr lang="en-US" dirty="0" smtClean="0"/>
              <a:t>Rear feet and legs</a:t>
            </a:r>
          </a:p>
          <a:p>
            <a:pPr lvl="1"/>
            <a:r>
              <a:rPr lang="en-US" dirty="0" smtClean="0"/>
              <a:t>Stool (manure sample) </a:t>
            </a:r>
            <a:endParaRPr lang="en-US" dirty="0"/>
          </a:p>
        </p:txBody>
      </p:sp>
      <p:pic>
        <p:nvPicPr>
          <p:cNvPr id="4098" name="Picture 2" descr="http://www.johnlund.com/Cafepress/ImagesCp/cow-udder-pictur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157" y="2286000"/>
            <a:ext cx="4341643" cy="454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086600" y="6465057"/>
            <a:ext cx="141256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johnlund.com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3785957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Rectal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1053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take an animal’s temperature, you will need a clean, lubricated rectal thermometer.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take the animal’s rectal temperature, have an assistant lift the tail and gently raise it as high as it will safely and humanely go.</a:t>
            </a:r>
          </a:p>
          <a:p>
            <a:pPr lvl="1"/>
            <a:r>
              <a:rPr lang="en-US" dirty="0" smtClean="0"/>
              <a:t>This will help to partially paralyze the cow’s rear, reducing her likelihood of kicking while humanely restraining her 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f done correctly, it should not cause pain.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Gently insert the thermometer into the rectum using a twisting motion. </a:t>
            </a:r>
          </a:p>
          <a:p>
            <a:pPr lvl="1"/>
            <a:r>
              <a:rPr lang="en-US" dirty="0" smtClean="0"/>
              <a:t>Leave in place for at least 1 minute.</a:t>
            </a:r>
          </a:p>
          <a:p>
            <a:pPr lvl="1"/>
            <a:r>
              <a:rPr lang="en-US" dirty="0" smtClean="0"/>
              <a:t>A cow’s temperature should be 101.5</a:t>
            </a:r>
            <a:r>
              <a:rPr lang="en-US" baseline="30000" dirty="0" smtClean="0"/>
              <a:t>o</a:t>
            </a:r>
            <a:r>
              <a:rPr lang="en-US" dirty="0" smtClean="0"/>
              <a:t> F</a:t>
            </a:r>
          </a:p>
          <a:p>
            <a:pPr lvl="1"/>
            <a:r>
              <a:rPr lang="en-US" dirty="0" smtClean="0"/>
              <a:t>A higher temp (above 103</a:t>
            </a:r>
            <a:r>
              <a:rPr lang="en-US" baseline="30000" dirty="0" smtClean="0"/>
              <a:t>0</a:t>
            </a:r>
            <a:r>
              <a:rPr lang="en-US" dirty="0" smtClean="0"/>
              <a:t>) indicates an infection or injury.</a:t>
            </a:r>
          </a:p>
          <a:p>
            <a:pPr lvl="1"/>
            <a:endParaRPr lang="en-US" dirty="0"/>
          </a:p>
        </p:txBody>
      </p:sp>
      <p:pic>
        <p:nvPicPr>
          <p:cNvPr id="11266" name="Picture 2" descr="http://www.lightlabsusa.com/images/P/lab-thermometerjpg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68917">
            <a:off x="5878515" y="4805892"/>
            <a:ext cx="2760980" cy="1479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58441" y="6400800"/>
            <a:ext cx="15792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lightlabsusa.com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558646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Ketones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Ketones</a:t>
            </a:r>
            <a:r>
              <a:rPr lang="en-US" dirty="0" smtClean="0"/>
              <a:t> are by-products of breaking down bodily fat for energy. </a:t>
            </a:r>
          </a:p>
          <a:p>
            <a:pPr lvl="1"/>
            <a:r>
              <a:rPr lang="en-US" dirty="0" smtClean="0"/>
              <a:t>If a cow is breaking down fat too rapidly, the ketone levels in her blood will rise too rapidly, causing the equivalent of a “metabolic hangover”. </a:t>
            </a:r>
          </a:p>
          <a:p>
            <a:pPr lvl="2"/>
            <a:r>
              <a:rPr lang="en-US" dirty="0" smtClean="0"/>
              <a:t>Abnormally high levels of ketones result in </a:t>
            </a:r>
            <a:r>
              <a:rPr lang="en-US" b="1" dirty="0" smtClean="0"/>
              <a:t>ketosis.</a:t>
            </a:r>
            <a:endParaRPr lang="en-US" dirty="0" smtClean="0"/>
          </a:p>
          <a:p>
            <a:pPr lvl="1"/>
            <a:r>
              <a:rPr lang="en-US" dirty="0" smtClean="0"/>
              <a:t>This will cause internal discomfort to the animal and reduce her feed intake</a:t>
            </a:r>
          </a:p>
          <a:p>
            <a:pPr lvl="2"/>
            <a:r>
              <a:rPr lang="en-US" dirty="0" smtClean="0"/>
              <a:t>This can lead to a displaced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abomasum </a:t>
            </a:r>
            <a:r>
              <a:rPr lang="en-US" dirty="0" smtClean="0"/>
              <a:t>(DA).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test for </a:t>
            </a:r>
            <a:r>
              <a:rPr lang="en-US" b="1" dirty="0" smtClean="0"/>
              <a:t>ketosis</a:t>
            </a:r>
            <a:r>
              <a:rPr lang="en-US" dirty="0" smtClean="0"/>
              <a:t>, dip a </a:t>
            </a:r>
            <a:r>
              <a:rPr lang="en-US" dirty="0" err="1" smtClean="0"/>
              <a:t>Keto</a:t>
            </a:r>
            <a:r>
              <a:rPr lang="en-US" dirty="0" smtClean="0"/>
              <a:t>-stick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into </a:t>
            </a:r>
            <a:r>
              <a:rPr lang="en-US" dirty="0" smtClean="0"/>
              <a:t>the urine stream of the animal.</a:t>
            </a:r>
          </a:p>
          <a:p>
            <a:pPr lvl="1"/>
            <a:r>
              <a:rPr lang="en-US" dirty="0" smtClean="0"/>
              <a:t>Urination can be stimulated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gently </a:t>
            </a:r>
            <a:r>
              <a:rPr lang="en-US" dirty="0" smtClean="0"/>
              <a:t>but firmly pushing upward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/>
              <a:t>vulva of the animal. </a:t>
            </a:r>
            <a:endParaRPr lang="en-US" dirty="0"/>
          </a:p>
        </p:txBody>
      </p:sp>
      <p:pic>
        <p:nvPicPr>
          <p:cNvPr id="5122" name="Picture 2" descr="http://farm4.static.flickr.com/3179/2704481796_cc7d2e516f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657600"/>
            <a:ext cx="2066925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67917" y="6488668"/>
            <a:ext cx="236475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livinlavidalocarb.blogspot.com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1943251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Rear Feet and Legs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examining the </a:t>
            </a:r>
            <a:r>
              <a:rPr lang="en-US" dirty="0" smtClean="0"/>
              <a:t>front and rear </a:t>
            </a:r>
            <a:r>
              <a:rPr lang="en-US" dirty="0" smtClean="0"/>
              <a:t>legs of the animal, check for the following:</a:t>
            </a:r>
          </a:p>
          <a:p>
            <a:pPr lvl="1"/>
            <a:r>
              <a:rPr lang="en-US" dirty="0" smtClean="0"/>
              <a:t>Is she favoring one foot over the other?</a:t>
            </a:r>
          </a:p>
          <a:p>
            <a:pPr lvl="1"/>
            <a:r>
              <a:rPr lang="en-US" dirty="0" smtClean="0"/>
              <a:t>Does she limp when walking? </a:t>
            </a:r>
          </a:p>
          <a:p>
            <a:pPr lvl="1"/>
            <a:r>
              <a:rPr lang="en-US" dirty="0" smtClean="0"/>
              <a:t>Are there any noticeable signs of injury, infection, or swelling? </a:t>
            </a:r>
          </a:p>
          <a:p>
            <a:pPr lvl="1"/>
            <a:r>
              <a:rPr lang="en-US" dirty="0" smtClean="0"/>
              <a:t>Is there any deformity? </a:t>
            </a:r>
            <a:endParaRPr lang="en-US" dirty="0"/>
          </a:p>
        </p:txBody>
      </p:sp>
      <p:pic>
        <p:nvPicPr>
          <p:cNvPr id="6146" name="Picture 2" descr="http://www.nwnyteam.org/Dairy/Lame-cow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75113"/>
            <a:ext cx="4276725" cy="323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629400" y="6330971"/>
            <a:ext cx="14590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nwnyteam.org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853313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Stool (manure)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Manure is one of the most revealing and helpful symptoms of an animal. </a:t>
            </a:r>
          </a:p>
          <a:p>
            <a:r>
              <a:rPr lang="en-US" dirty="0" smtClean="0"/>
              <a:t>When examining the manure, look for the following:</a:t>
            </a:r>
          </a:p>
          <a:p>
            <a:pPr lvl="1"/>
            <a:r>
              <a:rPr lang="en-US" dirty="0" smtClean="0"/>
              <a:t>Amount – does she have diarrhea or is she constipated?</a:t>
            </a:r>
          </a:p>
          <a:p>
            <a:pPr lvl="1"/>
            <a:r>
              <a:rPr lang="en-US" dirty="0" smtClean="0"/>
              <a:t>Color – is it a normal brown, or does it have red or black streaks in it?</a:t>
            </a:r>
          </a:p>
          <a:p>
            <a:pPr lvl="1"/>
            <a:r>
              <a:rPr lang="en-US" dirty="0" smtClean="0"/>
              <a:t>Smell – does it smell like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normal </a:t>
            </a:r>
            <a:r>
              <a:rPr lang="en-US" dirty="0" smtClean="0"/>
              <a:t>manure or does 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have </a:t>
            </a:r>
            <a:r>
              <a:rPr lang="en-US" dirty="0" smtClean="0"/>
              <a:t>an especially-foul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 smtClean="0"/>
              <a:t>–sour smell?</a:t>
            </a:r>
          </a:p>
          <a:p>
            <a:pPr lvl="1"/>
            <a:r>
              <a:rPr lang="en-US" dirty="0" smtClean="0"/>
              <a:t>Consistency – is it runny,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tarry</a:t>
            </a:r>
            <a:r>
              <a:rPr lang="en-US" dirty="0" smtClean="0"/>
              <a:t>, or extra stiff?</a:t>
            </a:r>
          </a:p>
          <a:p>
            <a:endParaRPr lang="en-US" dirty="0"/>
          </a:p>
        </p:txBody>
      </p:sp>
      <p:pic>
        <p:nvPicPr>
          <p:cNvPr id="7170" name="Picture 2" descr="http://upload.wikimedia.org/wikipedia/commons/thumb/1/19/CowPie-JeffVanuga.JPG/250px-CowPie-JeffVanug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985488"/>
            <a:ext cx="3200400" cy="22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61319" y="6258800"/>
            <a:ext cx="156805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en.wikipedia.org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4284366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in Manure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Brown, frosting-like consistency </a:t>
            </a:r>
            <a:r>
              <a:rPr lang="en-US" dirty="0" smtClean="0"/>
              <a:t>- normal</a:t>
            </a:r>
          </a:p>
          <a:p>
            <a:r>
              <a:rPr lang="en-US" b="1" dirty="0" smtClean="0"/>
              <a:t>Runny</a:t>
            </a:r>
            <a:r>
              <a:rPr lang="en-US" dirty="0" smtClean="0"/>
              <a:t> – diarrhea </a:t>
            </a:r>
          </a:p>
          <a:p>
            <a:r>
              <a:rPr lang="en-US" b="1" dirty="0" smtClean="0"/>
              <a:t>Green &amp; Watery</a:t>
            </a:r>
            <a:r>
              <a:rPr lang="en-US" dirty="0" smtClean="0"/>
              <a:t> – </a:t>
            </a:r>
            <a:r>
              <a:rPr lang="en-US" dirty="0" err="1" smtClean="0"/>
              <a:t>Johnnes</a:t>
            </a:r>
            <a:r>
              <a:rPr lang="en-US" dirty="0" smtClean="0"/>
              <a:t> </a:t>
            </a:r>
            <a:r>
              <a:rPr lang="en-US" dirty="0" smtClean="0"/>
              <a:t>disease (see photo)</a:t>
            </a:r>
            <a:endParaRPr lang="en-US" dirty="0" smtClean="0"/>
          </a:p>
          <a:p>
            <a:r>
              <a:rPr lang="en-US" b="1" dirty="0" smtClean="0"/>
              <a:t>Sour-smelling</a:t>
            </a:r>
            <a:r>
              <a:rPr lang="en-US" dirty="0" smtClean="0"/>
              <a:t> </a:t>
            </a:r>
            <a:r>
              <a:rPr lang="en-US" dirty="0" smtClean="0"/>
              <a:t>– Salmonella infection or acidosis </a:t>
            </a:r>
          </a:p>
          <a:p>
            <a:r>
              <a:rPr lang="en-US" b="1" dirty="0" smtClean="0"/>
              <a:t>Slimy </a:t>
            </a:r>
            <a:r>
              <a:rPr lang="en-US" dirty="0" smtClean="0"/>
              <a:t>– </a:t>
            </a:r>
            <a:r>
              <a:rPr lang="en-US" dirty="0" smtClean="0"/>
              <a:t>excess fiber or protein </a:t>
            </a:r>
          </a:p>
          <a:p>
            <a:r>
              <a:rPr lang="en-US" b="1" dirty="0" smtClean="0"/>
              <a:t>Too little </a:t>
            </a:r>
            <a:r>
              <a:rPr lang="en-US" dirty="0" smtClean="0"/>
              <a:t>– twisted or obstructed colon or other digestive problem</a:t>
            </a:r>
          </a:p>
          <a:p>
            <a:r>
              <a:rPr lang="en-US" b="1" dirty="0" smtClean="0"/>
              <a:t>Black or red streaks </a:t>
            </a:r>
            <a:r>
              <a:rPr lang="en-US" dirty="0" smtClean="0"/>
              <a:t>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internal </a:t>
            </a:r>
            <a:r>
              <a:rPr lang="en-US" dirty="0" smtClean="0"/>
              <a:t>bleeding (the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redder </a:t>
            </a:r>
            <a:r>
              <a:rPr lang="en-US" dirty="0" smtClean="0"/>
              <a:t>the streaks,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later </a:t>
            </a:r>
            <a:r>
              <a:rPr lang="en-US" dirty="0" smtClean="0"/>
              <a:t>the injury in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digestive </a:t>
            </a:r>
            <a:r>
              <a:rPr lang="en-US" dirty="0" smtClean="0"/>
              <a:t>tract)</a:t>
            </a:r>
          </a:p>
          <a:p>
            <a:r>
              <a:rPr lang="en-US" b="1" dirty="0" smtClean="0"/>
              <a:t>Too stiff </a:t>
            </a:r>
            <a:r>
              <a:rPr lang="en-US" dirty="0" smtClean="0"/>
              <a:t>– excess fiber </a:t>
            </a:r>
            <a:endParaRPr lang="en-US" dirty="0"/>
          </a:p>
        </p:txBody>
      </p:sp>
      <p:pic>
        <p:nvPicPr>
          <p:cNvPr id="8194" name="Picture 2" descr="http://www.nodpa.com/images/Johnes-manure-from-Jers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62400"/>
            <a:ext cx="3810000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0" y="6416160"/>
            <a:ext cx="1311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nodpa.com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3394702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symptoms that you will check would be found on the head or left-side of the animal.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On the right hand side, you will check…</a:t>
            </a:r>
          </a:p>
          <a:p>
            <a:pPr lvl="1"/>
            <a:r>
              <a:rPr lang="en-US" dirty="0" smtClean="0"/>
              <a:t>Right displaced abomasum </a:t>
            </a:r>
          </a:p>
          <a:p>
            <a:pPr lvl="1"/>
            <a:r>
              <a:rPr lang="en-US" dirty="0" smtClean="0"/>
              <a:t>Digestive obstruction </a:t>
            </a:r>
          </a:p>
          <a:p>
            <a:pPr lvl="1"/>
            <a:r>
              <a:rPr lang="en-US" dirty="0" smtClean="0"/>
              <a:t>Withers pinch </a:t>
            </a:r>
          </a:p>
          <a:p>
            <a:pPr lvl="1"/>
            <a:endParaRPr lang="en-US" dirty="0"/>
          </a:p>
        </p:txBody>
      </p:sp>
      <p:pic>
        <p:nvPicPr>
          <p:cNvPr id="5" name="Picture 2" descr="Slid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99" b="6799"/>
          <a:stretch>
            <a:fillRect/>
          </a:stretch>
        </p:blipFill>
        <p:spPr bwMode="auto">
          <a:xfrm>
            <a:off x="3733800" y="3650022"/>
            <a:ext cx="5477772" cy="3207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4113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Displaced Abomasum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5067299"/>
          </a:xfrm>
        </p:spPr>
        <p:txBody>
          <a:bodyPr/>
          <a:lstStyle/>
          <a:p>
            <a:r>
              <a:rPr lang="en-US" dirty="0" smtClean="0"/>
              <a:t>Checking for a displaced abomasum (DA, or twisted stomach) on the right hand side is the same as checking it on the left-hand side. </a:t>
            </a:r>
          </a:p>
          <a:p>
            <a:r>
              <a:rPr lang="en-US" dirty="0"/>
              <a:t>Place your stethoscope over what is the green area on </a:t>
            </a:r>
            <a:r>
              <a:rPr lang="en-US" dirty="0" smtClean="0"/>
              <a:t>cow (but on the right-hand side) </a:t>
            </a:r>
            <a:r>
              <a:rPr lang="en-US" dirty="0"/>
              <a:t>and flick repeatedly with your finger and thumb. </a:t>
            </a:r>
          </a:p>
          <a:p>
            <a:r>
              <a:rPr lang="en-US" dirty="0"/>
              <a:t>If the stomach has twisted, it will sound like a banjo through the stethoscope</a:t>
            </a:r>
            <a:br>
              <a:rPr lang="en-US" dirty="0"/>
            </a:br>
            <a:r>
              <a:rPr lang="en-US" dirty="0"/>
              <a:t>when you flick the area. </a:t>
            </a:r>
            <a:endParaRPr lang="en-US" dirty="0" smtClean="0"/>
          </a:p>
          <a:p>
            <a:r>
              <a:rPr lang="en-US" dirty="0" smtClean="0"/>
              <a:t>A Right DA is much more </a:t>
            </a:r>
            <a:br>
              <a:rPr lang="en-US" dirty="0" smtClean="0"/>
            </a:br>
            <a:r>
              <a:rPr lang="en-US" dirty="0" smtClean="0"/>
              <a:t>serious and requires </a:t>
            </a:r>
            <a:br>
              <a:rPr lang="en-US" dirty="0" smtClean="0"/>
            </a:br>
            <a:r>
              <a:rPr lang="en-US" dirty="0" smtClean="0"/>
              <a:t>immediate attention. 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2" descr="Slide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1" t="15199" r="3673" b="9467"/>
          <a:stretch/>
        </p:blipFill>
        <p:spPr bwMode="auto">
          <a:xfrm flipH="1">
            <a:off x="5861961" y="4191000"/>
            <a:ext cx="3184187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86200" y="6400800"/>
            <a:ext cx="3048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 smtClean="0">
                <a:solidFill>
                  <a:schemeClr val="tx1"/>
                </a:solidFill>
              </a:rPr>
              <a:t>Source: UW-Madison </a:t>
            </a:r>
            <a:r>
              <a:rPr lang="en-US" sz="900" i="1" dirty="0" err="1" smtClean="0">
                <a:solidFill>
                  <a:schemeClr val="tx1"/>
                </a:solidFill>
              </a:rPr>
              <a:t>Dept</a:t>
            </a:r>
            <a:r>
              <a:rPr lang="en-US" sz="900" i="1" dirty="0" smtClean="0">
                <a:solidFill>
                  <a:schemeClr val="tx1"/>
                </a:solidFill>
              </a:rPr>
              <a:t> of Dairy Science</a:t>
            </a:r>
            <a:endParaRPr lang="en-US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7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a 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 smtClean="0"/>
              <a:t>The first step of an animal physical exam is to speak with the owner in order to get a history of the patient.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following 8 questions should always be asked: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i="1" dirty="0" smtClean="0"/>
              <a:t>What is the problem?  Why did you call? 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i="1" dirty="0" smtClean="0"/>
              <a:t>What symptoms have you observed?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i="1" dirty="0" smtClean="0"/>
              <a:t>When did this problem start?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i="1" dirty="0" smtClean="0"/>
              <a:t>Has this affected her </a:t>
            </a:r>
            <a:br>
              <a:rPr lang="en-US" i="1" dirty="0" smtClean="0"/>
            </a:br>
            <a:r>
              <a:rPr lang="en-US" i="1" dirty="0" smtClean="0"/>
              <a:t>feed consumption?</a:t>
            </a:r>
          </a:p>
        </p:txBody>
      </p:sp>
      <p:sp>
        <p:nvSpPr>
          <p:cNvPr id="4" name="Rectangle 3"/>
          <p:cNvSpPr/>
          <p:nvPr/>
        </p:nvSpPr>
        <p:spPr>
          <a:xfrm rot="611627">
            <a:off x="6704820" y="3152496"/>
            <a:ext cx="1744199" cy="35086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2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urlz MT" pitchFamily="82" charset="0"/>
              </a:rPr>
              <a:t>?</a:t>
            </a:r>
            <a:endParaRPr lang="en-US" sz="22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urlz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36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Digestive Obstruction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To check for a digestive obstruction (such as a blocked or twisted colon), locate the hip of the cow (this is the bony part that juts out at the rear of the cow). </a:t>
            </a:r>
          </a:p>
          <a:p>
            <a:r>
              <a:rPr lang="en-US" dirty="0" smtClean="0"/>
              <a:t>Check for ‘pings’ just like you would check for a DA. </a:t>
            </a:r>
          </a:p>
          <a:p>
            <a:pPr lvl="1"/>
            <a:r>
              <a:rPr lang="en-US" dirty="0"/>
              <a:t>If you hear a ping right </a:t>
            </a:r>
            <a:br>
              <a:rPr lang="en-US" dirty="0"/>
            </a:br>
            <a:r>
              <a:rPr lang="en-US" dirty="0"/>
              <a:t>around the hip, it is a </a:t>
            </a:r>
            <a:br>
              <a:rPr lang="en-US" dirty="0"/>
            </a:br>
            <a:r>
              <a:rPr lang="en-US" dirty="0"/>
              <a:t>sign of rectal </a:t>
            </a:r>
            <a:r>
              <a:rPr lang="en-US" dirty="0" smtClean="0"/>
              <a:t>gas (#3).</a:t>
            </a:r>
            <a:endParaRPr lang="en-US" dirty="0"/>
          </a:p>
          <a:p>
            <a:pPr lvl="1"/>
            <a:r>
              <a:rPr lang="en-US" dirty="0" smtClean="0"/>
              <a:t>If you hear a ping to the </a:t>
            </a:r>
            <a:br>
              <a:rPr lang="en-US" dirty="0" smtClean="0"/>
            </a:br>
            <a:r>
              <a:rPr lang="en-US" dirty="0" smtClean="0"/>
              <a:t>right of the hip, it is a sign </a:t>
            </a:r>
            <a:br>
              <a:rPr lang="en-US" dirty="0" smtClean="0"/>
            </a:br>
            <a:r>
              <a:rPr lang="en-US" dirty="0" smtClean="0"/>
              <a:t>of a twisted intestine </a:t>
            </a:r>
            <a:br>
              <a:rPr lang="en-US" dirty="0" smtClean="0"/>
            </a:br>
            <a:r>
              <a:rPr lang="en-US" dirty="0" smtClean="0"/>
              <a:t>or intestinal gas (#2).</a:t>
            </a:r>
          </a:p>
        </p:txBody>
      </p:sp>
      <p:pic>
        <p:nvPicPr>
          <p:cNvPr id="4098" name="Picture 2" descr="Slid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99" b="6799"/>
          <a:stretch>
            <a:fillRect/>
          </a:stretch>
        </p:blipFill>
        <p:spPr bwMode="auto">
          <a:xfrm>
            <a:off x="4648200" y="4185526"/>
            <a:ext cx="4563372" cy="2672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5867401" y="4185526"/>
            <a:ext cx="673875" cy="61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86200" y="6400800"/>
            <a:ext cx="3048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i="1" dirty="0" smtClean="0">
                <a:solidFill>
                  <a:schemeClr val="tx1"/>
                </a:solidFill>
              </a:rPr>
              <a:t>Source: UW-Madison </a:t>
            </a:r>
            <a:r>
              <a:rPr lang="en-US" sz="900" i="1" dirty="0" err="1" smtClean="0">
                <a:solidFill>
                  <a:schemeClr val="tx1"/>
                </a:solidFill>
              </a:rPr>
              <a:t>Dept</a:t>
            </a:r>
            <a:r>
              <a:rPr lang="en-US" sz="900" i="1" dirty="0" smtClean="0">
                <a:solidFill>
                  <a:schemeClr val="tx1"/>
                </a:solidFill>
              </a:rPr>
              <a:t> of Dairy Science</a:t>
            </a:r>
            <a:endParaRPr lang="en-US" sz="9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3810000"/>
            <a:ext cx="1596886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Hip Bone</a:t>
            </a:r>
            <a:endParaRPr lang="en-US" sz="1400" i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42680" y="4382328"/>
            <a:ext cx="1131077" cy="41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333797" y="5181600"/>
            <a:ext cx="1393799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69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01000" cy="838200"/>
          </a:xfrm>
        </p:spPr>
        <p:txBody>
          <a:bodyPr/>
          <a:lstStyle/>
          <a:p>
            <a:r>
              <a:rPr lang="en-US" dirty="0" smtClean="0"/>
              <a:t>Withers Pinch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52577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withers is area consistency of the spine of the animal above the front feet.  </a:t>
            </a:r>
          </a:p>
          <a:p>
            <a:r>
              <a:rPr lang="en-US" dirty="0" smtClean="0"/>
              <a:t>If you gently pinch along the spine, the animal should have a reflex that resembles a “shrug” – the animals spine should dip and their head should arch slightly. </a:t>
            </a:r>
          </a:p>
          <a:p>
            <a:pPr lvl="1"/>
            <a:r>
              <a:rPr lang="en-US" dirty="0" smtClean="0"/>
              <a:t>This is called a “</a:t>
            </a:r>
            <a:r>
              <a:rPr lang="en-US" dirty="0" err="1" smtClean="0"/>
              <a:t>dorsiflex</a:t>
            </a:r>
            <a:r>
              <a:rPr lang="en-US" dirty="0" smtClean="0"/>
              <a:t>”.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the cow does not respond to repeated withers pinches, it may have a internal </a:t>
            </a:r>
            <a:br>
              <a:rPr lang="en-US" dirty="0" smtClean="0"/>
            </a:br>
            <a:r>
              <a:rPr lang="en-US" dirty="0" smtClean="0"/>
              <a:t>pain or hardware disease.</a:t>
            </a:r>
          </a:p>
          <a:p>
            <a:pPr lvl="1"/>
            <a:r>
              <a:rPr lang="en-US" dirty="0" smtClean="0"/>
              <a:t>Hardware disease occurs </a:t>
            </a:r>
            <a:br>
              <a:rPr lang="en-US" dirty="0" smtClean="0"/>
            </a:br>
            <a:r>
              <a:rPr lang="en-US" dirty="0" smtClean="0"/>
              <a:t>when the animal accidentally </a:t>
            </a:r>
            <a:br>
              <a:rPr lang="en-US" dirty="0" smtClean="0"/>
            </a:br>
            <a:r>
              <a:rPr lang="en-US" dirty="0" smtClean="0"/>
              <a:t>consumes a piece of metal or </a:t>
            </a:r>
            <a:br>
              <a:rPr lang="en-US" dirty="0" smtClean="0"/>
            </a:br>
            <a:r>
              <a:rPr lang="en-US" dirty="0" smtClean="0"/>
              <a:t>other indigestible substance. </a:t>
            </a:r>
          </a:p>
          <a:p>
            <a:pPr lvl="1"/>
            <a:r>
              <a:rPr lang="en-US" dirty="0" smtClean="0"/>
              <a:t>The hardware will remain in the </a:t>
            </a:r>
            <a:br>
              <a:rPr lang="en-US" dirty="0" smtClean="0"/>
            </a:br>
            <a:r>
              <a:rPr lang="en-US" dirty="0" smtClean="0"/>
              <a:t>cow’s reticulum (2</a:t>
            </a:r>
            <a:r>
              <a:rPr lang="en-US" baseline="30000" dirty="0" smtClean="0"/>
              <a:t>nd</a:t>
            </a:r>
            <a:r>
              <a:rPr lang="en-US" dirty="0" smtClean="0"/>
              <a:t> stomach </a:t>
            </a:r>
            <a:br>
              <a:rPr lang="en-US" dirty="0" smtClean="0"/>
            </a:br>
            <a:r>
              <a:rPr lang="en-US" dirty="0" smtClean="0"/>
              <a:t>chamber). </a:t>
            </a:r>
            <a:endParaRPr lang="en-US" dirty="0"/>
          </a:p>
        </p:txBody>
      </p:sp>
      <p:pic>
        <p:nvPicPr>
          <p:cNvPr id="5122" name="Picture 2" descr="http://cal.vet.upenn.edu/projects/fieldservice/Dairy/Images/25small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3" r="5037" b="10759"/>
          <a:stretch>
            <a:fillRect/>
          </a:stretch>
        </p:blipFill>
        <p:spPr bwMode="auto">
          <a:xfrm>
            <a:off x="5257799" y="3886200"/>
            <a:ext cx="3670301" cy="275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4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Questions: ask 8 questions to determine what the owner already knows.</a:t>
            </a:r>
          </a:p>
          <a:p>
            <a:r>
              <a:rPr lang="en-US" dirty="0" smtClean="0"/>
              <a:t>Head and neck: examine the…</a:t>
            </a:r>
          </a:p>
          <a:p>
            <a:pPr lvl="1"/>
            <a:r>
              <a:rPr lang="en-US" dirty="0" smtClean="0"/>
              <a:t>Ears – are they warm or cold?</a:t>
            </a:r>
          </a:p>
          <a:p>
            <a:pPr lvl="1"/>
            <a:r>
              <a:rPr lang="en-US" dirty="0" smtClean="0"/>
              <a:t>Eyes – are they normal or sunk?</a:t>
            </a:r>
          </a:p>
          <a:p>
            <a:pPr lvl="1"/>
            <a:r>
              <a:rPr lang="en-US" dirty="0" smtClean="0"/>
              <a:t>Nose – is there mucus discharge?</a:t>
            </a:r>
          </a:p>
          <a:p>
            <a:pPr lvl="1"/>
            <a:r>
              <a:rPr lang="en-US" dirty="0" smtClean="0"/>
              <a:t>Mouth – is she grinding her teeth? </a:t>
            </a:r>
          </a:p>
          <a:p>
            <a:pPr lvl="1"/>
            <a:r>
              <a:rPr lang="en-US" dirty="0" smtClean="0"/>
              <a:t>CRT – how is her circulation?</a:t>
            </a:r>
          </a:p>
          <a:p>
            <a:pPr lvl="1"/>
            <a:r>
              <a:rPr lang="en-US" dirty="0" smtClean="0"/>
              <a:t>Jaw – is her jaw swollen (bottle jaw)? Does she have swollen lymph nodes.</a:t>
            </a:r>
          </a:p>
          <a:p>
            <a:pPr lvl="1"/>
            <a:r>
              <a:rPr lang="en-US" dirty="0" smtClean="0"/>
              <a:t>Skin – is she dehydrated (pinch test)?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32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01000" cy="8382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2"/>
            <a:ext cx="8458200" cy="5257798"/>
          </a:xfrm>
        </p:spPr>
        <p:txBody>
          <a:bodyPr/>
          <a:lstStyle/>
          <a:p>
            <a:r>
              <a:rPr lang="en-US" dirty="0" smtClean="0"/>
              <a:t>Left Chest</a:t>
            </a:r>
          </a:p>
          <a:p>
            <a:pPr lvl="1"/>
            <a:r>
              <a:rPr lang="en-US" dirty="0" smtClean="0"/>
              <a:t>How is her heart rate?  Is it 60-80 </a:t>
            </a:r>
            <a:r>
              <a:rPr lang="en-US" dirty="0" err="1" smtClean="0"/>
              <a:t>bpm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Does she have a heart murmur?</a:t>
            </a:r>
          </a:p>
          <a:p>
            <a:pPr lvl="1"/>
            <a:r>
              <a:rPr lang="en-US" dirty="0" smtClean="0"/>
              <a:t>How is her respiration rate?  Is it 10-40 </a:t>
            </a:r>
            <a:r>
              <a:rPr lang="en-US" dirty="0" err="1" smtClean="0"/>
              <a:t>bpm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Does she have dyspnea? </a:t>
            </a:r>
          </a:p>
          <a:p>
            <a:pPr lvl="1"/>
            <a:endParaRPr lang="en-US" dirty="0"/>
          </a:p>
          <a:p>
            <a:r>
              <a:rPr lang="en-US" dirty="0" smtClean="0"/>
              <a:t>Left Abdomen?</a:t>
            </a:r>
          </a:p>
          <a:p>
            <a:pPr lvl="1"/>
            <a:r>
              <a:rPr lang="en-US" dirty="0" smtClean="0"/>
              <a:t>Does she have 1-2 rumen contractions per minute?</a:t>
            </a:r>
          </a:p>
          <a:p>
            <a:pPr lvl="1"/>
            <a:r>
              <a:rPr lang="en-US" dirty="0" smtClean="0"/>
              <a:t>Does she have a displaced abomasum?</a:t>
            </a:r>
          </a:p>
          <a:p>
            <a:pPr lvl="1"/>
            <a:endParaRPr lang="en-US" dirty="0"/>
          </a:p>
          <a:p>
            <a:r>
              <a:rPr lang="en-US" dirty="0" smtClean="0"/>
              <a:t>Udder</a:t>
            </a:r>
          </a:p>
          <a:p>
            <a:pPr lvl="1"/>
            <a:r>
              <a:rPr lang="en-US" dirty="0" smtClean="0"/>
              <a:t>Is it red/hot/swollen/cold/chunky/watery?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278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Rear</a:t>
            </a:r>
          </a:p>
          <a:p>
            <a:pPr lvl="1"/>
            <a:r>
              <a:rPr lang="en-US" dirty="0" smtClean="0"/>
              <a:t>Is the cow’s temperature 101.5</a:t>
            </a:r>
            <a:r>
              <a:rPr lang="en-US" baseline="30000" dirty="0" smtClean="0"/>
              <a:t>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Does she have Ketosis (High Urine Ketones)</a:t>
            </a:r>
            <a:endParaRPr lang="en-US" dirty="0"/>
          </a:p>
          <a:p>
            <a:pPr lvl="1"/>
            <a:r>
              <a:rPr lang="en-US" dirty="0" smtClean="0"/>
              <a:t>Are her rear </a:t>
            </a:r>
            <a:r>
              <a:rPr lang="en-US" dirty="0"/>
              <a:t>feet and </a:t>
            </a:r>
            <a:r>
              <a:rPr lang="en-US" dirty="0" smtClean="0"/>
              <a:t>legs healthy?</a:t>
            </a:r>
            <a:endParaRPr lang="en-US" dirty="0"/>
          </a:p>
          <a:p>
            <a:pPr lvl="1"/>
            <a:r>
              <a:rPr lang="en-US" dirty="0" smtClean="0"/>
              <a:t>Does her manure have the right color/consistency/odor?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Right Side</a:t>
            </a:r>
          </a:p>
          <a:p>
            <a:pPr lvl="1"/>
            <a:r>
              <a:rPr lang="en-US" dirty="0" smtClean="0"/>
              <a:t>Does she have a right </a:t>
            </a:r>
            <a:r>
              <a:rPr lang="en-US" dirty="0"/>
              <a:t>displaced abomasum </a:t>
            </a:r>
          </a:p>
          <a:p>
            <a:pPr lvl="1"/>
            <a:r>
              <a:rPr lang="en-US" dirty="0" smtClean="0"/>
              <a:t>Dose she have a digestive </a:t>
            </a:r>
            <a:r>
              <a:rPr lang="en-US" dirty="0"/>
              <a:t>obstruction </a:t>
            </a:r>
          </a:p>
          <a:p>
            <a:pPr lvl="1"/>
            <a:r>
              <a:rPr lang="en-US" dirty="0" smtClean="0"/>
              <a:t>Does she </a:t>
            </a:r>
            <a:r>
              <a:rPr lang="en-US" dirty="0" err="1" smtClean="0"/>
              <a:t>dorsiflex</a:t>
            </a:r>
            <a:r>
              <a:rPr lang="en-US" dirty="0" smtClean="0"/>
              <a:t> during a withers </a:t>
            </a:r>
            <a:r>
              <a:rPr lang="en-US" dirty="0"/>
              <a:t>pinch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3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0" lvl="1" indent="-457200">
              <a:buFont typeface="+mj-lt"/>
              <a:buAutoNum type="arabicPeriod" startAt="5"/>
            </a:pPr>
            <a:r>
              <a:rPr lang="en-US" i="1" dirty="0"/>
              <a:t>Has this affected her milk </a:t>
            </a:r>
            <a:br>
              <a:rPr lang="en-US" i="1" dirty="0"/>
            </a:br>
            <a:r>
              <a:rPr lang="en-US" i="1" dirty="0"/>
              <a:t>production or rate of gain?</a:t>
            </a:r>
          </a:p>
          <a:p>
            <a:pPr marL="822960" lvl="1" indent="-457200">
              <a:buFont typeface="+mj-lt"/>
              <a:buAutoNum type="arabicPeriod" startAt="5"/>
            </a:pPr>
            <a:r>
              <a:rPr lang="en-US" i="1" dirty="0"/>
              <a:t>How long ago did she calve?</a:t>
            </a:r>
          </a:p>
          <a:p>
            <a:pPr marL="822960" lvl="1" indent="-457200">
              <a:buFont typeface="+mj-lt"/>
              <a:buAutoNum type="arabicPeriod" startAt="5"/>
            </a:pPr>
            <a:r>
              <a:rPr lang="en-US" i="1" dirty="0"/>
              <a:t>How old is she?  </a:t>
            </a:r>
          </a:p>
          <a:p>
            <a:pPr marL="822960" lvl="1" indent="-457200">
              <a:buFont typeface="+mj-lt"/>
              <a:buAutoNum type="arabicPeriod" startAt="5"/>
            </a:pPr>
            <a:r>
              <a:rPr lang="en-US" i="1" dirty="0"/>
              <a:t>Do any other animals have </a:t>
            </a:r>
            <a:br>
              <a:rPr lang="en-US" i="1" dirty="0"/>
            </a:br>
            <a:r>
              <a:rPr lang="en-US" i="1" dirty="0"/>
              <a:t>similar symptoms? </a:t>
            </a:r>
            <a:br>
              <a:rPr lang="en-US" i="1" dirty="0"/>
            </a:br>
            <a:endParaRPr lang="en-US" i="1" dirty="0"/>
          </a:p>
          <a:p>
            <a:r>
              <a:rPr lang="en-US" dirty="0"/>
              <a:t>Follow-up questions should </a:t>
            </a:r>
            <a:r>
              <a:rPr lang="en-US" dirty="0" smtClean="0"/>
              <a:t>also be </a:t>
            </a:r>
            <a:r>
              <a:rPr lang="en-US" dirty="0"/>
              <a:t>asked to get all needed details.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611627">
            <a:off x="6400799" y="376221"/>
            <a:ext cx="1981200" cy="35086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2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urlz MT" pitchFamily="82" charset="0"/>
              </a:rPr>
              <a:t>?</a:t>
            </a:r>
            <a:endParaRPr lang="en-US" sz="22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urlz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28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a 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7696200" cy="487456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After you’ve taken the patient history, you should begin to examine the animal’s head and neck.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You should assess the following:</a:t>
            </a:r>
          </a:p>
          <a:p>
            <a:pPr lvl="1"/>
            <a:r>
              <a:rPr lang="en-US" b="1" dirty="0"/>
              <a:t>Ears</a:t>
            </a:r>
            <a:r>
              <a:rPr lang="en-US" dirty="0"/>
              <a:t> – erect or drooping?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Hot </a:t>
            </a:r>
            <a:r>
              <a:rPr lang="en-US" dirty="0"/>
              <a:t>or cold?</a:t>
            </a:r>
          </a:p>
          <a:p>
            <a:pPr lvl="1"/>
            <a:r>
              <a:rPr lang="en-US" b="1" dirty="0" smtClean="0"/>
              <a:t>Eyes</a:t>
            </a:r>
            <a:r>
              <a:rPr lang="en-US" dirty="0" smtClean="0"/>
              <a:t> – sunken or normal? </a:t>
            </a:r>
            <a:br>
              <a:rPr lang="en-US" dirty="0" smtClean="0"/>
            </a:br>
            <a:r>
              <a:rPr lang="en-US" dirty="0" smtClean="0"/>
              <a:t>Emotional status?</a:t>
            </a:r>
          </a:p>
          <a:p>
            <a:pPr lvl="1"/>
            <a:r>
              <a:rPr lang="en-US" b="1" dirty="0"/>
              <a:t>Nose</a:t>
            </a:r>
            <a:r>
              <a:rPr lang="en-US" dirty="0"/>
              <a:t> </a:t>
            </a:r>
            <a:r>
              <a:rPr lang="en-US" dirty="0" smtClean="0"/>
              <a:t>– does she have any</a:t>
            </a:r>
            <a:br>
              <a:rPr lang="en-US" dirty="0" smtClean="0"/>
            </a:br>
            <a:r>
              <a:rPr lang="en-US" dirty="0" smtClean="0"/>
              <a:t> mucus discharge?</a:t>
            </a:r>
            <a:endParaRPr lang="en-US" dirty="0"/>
          </a:p>
          <a:p>
            <a:pPr lvl="1"/>
            <a:r>
              <a:rPr lang="en-US" b="1" dirty="0" smtClean="0"/>
              <a:t>Mouth </a:t>
            </a:r>
            <a:r>
              <a:rPr lang="en-US" dirty="0" smtClean="0"/>
              <a:t>– is she grinding her </a:t>
            </a:r>
            <a:br>
              <a:rPr lang="en-US" dirty="0" smtClean="0"/>
            </a:br>
            <a:r>
              <a:rPr lang="en-US" dirty="0" smtClean="0"/>
              <a:t>teeth? Circulation? </a:t>
            </a:r>
          </a:p>
          <a:p>
            <a:pPr lvl="1"/>
            <a:r>
              <a:rPr lang="en-US" b="1" dirty="0" smtClean="0"/>
              <a:t>Jaw</a:t>
            </a:r>
            <a:r>
              <a:rPr lang="en-US" dirty="0" smtClean="0"/>
              <a:t> – does she have any </a:t>
            </a:r>
            <a:br>
              <a:rPr lang="en-US" dirty="0" smtClean="0"/>
            </a:br>
            <a:r>
              <a:rPr lang="en-US" dirty="0" smtClean="0"/>
              <a:t>swelling?</a:t>
            </a:r>
          </a:p>
          <a:p>
            <a:pPr lvl="1"/>
            <a:r>
              <a:rPr lang="en-US" b="1" dirty="0" smtClean="0"/>
              <a:t>Neck</a:t>
            </a:r>
            <a:r>
              <a:rPr lang="en-US" dirty="0" smtClean="0"/>
              <a:t> – does she have</a:t>
            </a:r>
            <a:br>
              <a:rPr lang="en-US" dirty="0" smtClean="0"/>
            </a:br>
            <a:r>
              <a:rPr lang="en-US" dirty="0" smtClean="0"/>
              <a:t>swollen lymph nodes? </a:t>
            </a:r>
          </a:p>
          <a:p>
            <a:pPr lvl="1"/>
            <a:r>
              <a:rPr lang="en-US" b="1" dirty="0" smtClean="0"/>
              <a:t>Skin</a:t>
            </a:r>
            <a:r>
              <a:rPr lang="en-US" dirty="0" smtClean="0"/>
              <a:t> – is she dehydrated?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53200" y="6243936"/>
            <a:ext cx="134203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smtClean="0"/>
              <a:t>Source: </a:t>
            </a:r>
            <a:r>
              <a:rPr lang="en-US" sz="900" dirty="0"/>
              <a:t>cdfa.ca.gov</a:t>
            </a:r>
            <a:endParaRPr lang="en-US" sz="900" dirty="0"/>
          </a:p>
        </p:txBody>
      </p:sp>
      <p:pic>
        <p:nvPicPr>
          <p:cNvPr id="10242" name="Picture 2" descr="http://www.cdfa.ca.gov/ahfss/emergency_preparedness/images/Dairy_cow_vet_ex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62200"/>
            <a:ext cx="3429000" cy="38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79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Ears &amp; Eyes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76962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Ears</a:t>
            </a:r>
            <a:r>
              <a:rPr lang="en-US" dirty="0" smtClean="0"/>
              <a:t> are a quick indicator of the cow’s physical well-being.</a:t>
            </a:r>
          </a:p>
          <a:p>
            <a:pPr lvl="1"/>
            <a:r>
              <a:rPr lang="en-US" dirty="0" smtClean="0"/>
              <a:t>If her ears are cold, there is a problem.  If her ears are warm, there might still be a problem. </a:t>
            </a:r>
          </a:p>
          <a:p>
            <a:r>
              <a:rPr lang="en-US" b="1" dirty="0" smtClean="0"/>
              <a:t>Eyes</a:t>
            </a:r>
            <a:r>
              <a:rPr lang="en-US" dirty="0" smtClean="0"/>
              <a:t> are a quick indicator of both hydration and of her emotional status.</a:t>
            </a:r>
          </a:p>
          <a:p>
            <a:pPr lvl="1"/>
            <a:r>
              <a:rPr lang="en-US" dirty="0" smtClean="0"/>
              <a:t>Are her eyes normal or are </a:t>
            </a:r>
            <a:br>
              <a:rPr lang="en-US" dirty="0" smtClean="0"/>
            </a:br>
            <a:r>
              <a:rPr lang="en-US" dirty="0" smtClean="0"/>
              <a:t>they sunken?  </a:t>
            </a:r>
          </a:p>
          <a:p>
            <a:pPr lvl="2"/>
            <a:r>
              <a:rPr lang="en-US" dirty="0" smtClean="0"/>
              <a:t>If they are sunken, the </a:t>
            </a:r>
            <a:br>
              <a:rPr lang="en-US" dirty="0" smtClean="0"/>
            </a:br>
            <a:r>
              <a:rPr lang="en-US" dirty="0" smtClean="0"/>
              <a:t>animal is dehydrated. </a:t>
            </a:r>
          </a:p>
          <a:p>
            <a:pPr lvl="1"/>
            <a:r>
              <a:rPr lang="en-US" dirty="0" smtClean="0"/>
              <a:t>Do her eyes indicate if the </a:t>
            </a:r>
            <a:br>
              <a:rPr lang="en-US" dirty="0" smtClean="0"/>
            </a:br>
            <a:r>
              <a:rPr lang="en-US" dirty="0" smtClean="0"/>
              <a:t>animal is scared or in pain?  </a:t>
            </a:r>
          </a:p>
          <a:p>
            <a:pPr lvl="2"/>
            <a:r>
              <a:rPr lang="en-US" dirty="0" smtClean="0"/>
              <a:t>Emotion can be read most </a:t>
            </a:r>
            <a:br>
              <a:rPr lang="en-US" dirty="0" smtClean="0"/>
            </a:br>
            <a:r>
              <a:rPr lang="en-US" dirty="0" smtClean="0"/>
              <a:t>easily from the eyes. </a:t>
            </a:r>
            <a:endParaRPr lang="en-US" dirty="0"/>
          </a:p>
        </p:txBody>
      </p:sp>
      <p:pic>
        <p:nvPicPr>
          <p:cNvPr id="1026" name="Picture 2" descr="http://t3.gstatic.com/images?q=tbn:ANd9GcTydmjBbzkboLnA5PDKptAx1-fg_e1-QDHCGe8qa2TvnuIZU9DQ1s1APzK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77107"/>
            <a:ext cx="396750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553200" y="6548907"/>
            <a:ext cx="15921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cattletoday.com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22097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Nose &amp; Teeth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examining the nose, look for </a:t>
            </a:r>
            <a:r>
              <a:rPr lang="en-US" b="1" dirty="0" smtClean="0"/>
              <a:t>mucus</a:t>
            </a:r>
            <a:r>
              <a:rPr lang="en-US" dirty="0" smtClean="0"/>
              <a:t> (i.e. a runny nose)</a:t>
            </a:r>
          </a:p>
          <a:p>
            <a:pPr lvl="1"/>
            <a:r>
              <a:rPr lang="en-US" dirty="0" smtClean="0"/>
              <a:t>Is it clear (good) or </a:t>
            </a:r>
            <a:br>
              <a:rPr lang="en-US" dirty="0" smtClean="0"/>
            </a:br>
            <a:r>
              <a:rPr lang="en-US" dirty="0" smtClean="0"/>
              <a:t>solid-colored </a:t>
            </a:r>
            <a:br>
              <a:rPr lang="en-US" dirty="0" smtClean="0"/>
            </a:br>
            <a:r>
              <a:rPr lang="en-US" dirty="0" smtClean="0"/>
              <a:t>(typically bad)</a:t>
            </a:r>
          </a:p>
          <a:p>
            <a:pPr lvl="1"/>
            <a:r>
              <a:rPr lang="en-US" dirty="0" smtClean="0"/>
              <a:t>Is it clean (good) or </a:t>
            </a:r>
            <a:br>
              <a:rPr lang="en-US" dirty="0" smtClean="0"/>
            </a:br>
            <a:r>
              <a:rPr lang="en-US" dirty="0" smtClean="0"/>
              <a:t>bloody (bad)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After checking the nose, listen near her </a:t>
            </a:r>
            <a:r>
              <a:rPr lang="en-US" b="1" dirty="0" smtClean="0"/>
              <a:t>mouth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Is she chewing her cud (very good)?  </a:t>
            </a:r>
            <a:endParaRPr lang="en-US" dirty="0"/>
          </a:p>
          <a:p>
            <a:pPr lvl="1"/>
            <a:r>
              <a:rPr lang="en-US" dirty="0" smtClean="0"/>
              <a:t>Do you hear a high-pitched grinding noise (bad)?  If so, this is a sign that the cow is in pain. </a:t>
            </a:r>
          </a:p>
          <a:p>
            <a:pPr lvl="1"/>
            <a:r>
              <a:rPr lang="en-US" dirty="0" smtClean="0"/>
              <a:t>Is she compulsively licking or chewing, or are there any other signs of emotional/nervous problems? </a:t>
            </a:r>
            <a:endParaRPr lang="en-US" dirty="0"/>
          </a:p>
        </p:txBody>
      </p:sp>
      <p:pic>
        <p:nvPicPr>
          <p:cNvPr id="8195" name="Picture 3" descr="E:\Pictures\vet.uga.ed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2016760"/>
            <a:ext cx="2540000" cy="186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16200000">
            <a:off x="6705040" y="3048561"/>
            <a:ext cx="129875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 vet.uga.edu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1194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Capillary Refill Time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When checking the mouth, you should also check the capillary refill time of the animal.</a:t>
            </a:r>
          </a:p>
          <a:p>
            <a:pPr lvl="1"/>
            <a:r>
              <a:rPr lang="en-US" b="1" dirty="0" smtClean="0"/>
              <a:t>Capillaries</a:t>
            </a:r>
            <a:r>
              <a:rPr lang="en-US" dirty="0" smtClean="0"/>
              <a:t> are the smallest blood vessels that link arteries to veins.</a:t>
            </a:r>
          </a:p>
          <a:p>
            <a:pPr lvl="1"/>
            <a:r>
              <a:rPr lang="en-US" dirty="0" smtClean="0"/>
              <a:t>They line the surface of the skin.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perform the </a:t>
            </a:r>
            <a:r>
              <a:rPr lang="en-US" b="1" dirty="0" smtClean="0"/>
              <a:t>Capillary Refill Time </a:t>
            </a:r>
            <a:r>
              <a:rPr lang="en-US" dirty="0" smtClean="0"/>
              <a:t>(CRT) test, gently and carefully lift the lip of the animal (make sure the animal is properly restrained!)</a:t>
            </a:r>
          </a:p>
          <a:p>
            <a:pPr lvl="1"/>
            <a:r>
              <a:rPr lang="en-US" dirty="0" smtClean="0"/>
              <a:t>Gently push on the animal’s </a:t>
            </a:r>
            <a:br>
              <a:rPr lang="en-US" dirty="0" smtClean="0"/>
            </a:br>
            <a:r>
              <a:rPr lang="en-US" dirty="0" smtClean="0"/>
              <a:t>gums and release.</a:t>
            </a:r>
          </a:p>
          <a:p>
            <a:pPr lvl="1"/>
            <a:r>
              <a:rPr lang="en-US" dirty="0" smtClean="0"/>
              <a:t>The color of the gums should </a:t>
            </a:r>
            <a:br>
              <a:rPr lang="en-US" dirty="0" smtClean="0"/>
            </a:br>
            <a:r>
              <a:rPr lang="en-US" dirty="0" smtClean="0"/>
              <a:t>go from a whitish color to its </a:t>
            </a:r>
            <a:br>
              <a:rPr lang="en-US" dirty="0" smtClean="0"/>
            </a:br>
            <a:r>
              <a:rPr lang="en-US" dirty="0" smtClean="0"/>
              <a:t>normal pink in 1-2 seconds. </a:t>
            </a:r>
          </a:p>
          <a:p>
            <a:pPr lvl="1"/>
            <a:r>
              <a:rPr lang="en-US" dirty="0" smtClean="0"/>
              <a:t>A slower time indicates shock </a:t>
            </a:r>
            <a:br>
              <a:rPr lang="en-US" dirty="0" smtClean="0"/>
            </a:br>
            <a:r>
              <a:rPr lang="en-US" dirty="0" smtClean="0"/>
              <a:t>or dehydration.</a:t>
            </a:r>
          </a:p>
          <a:p>
            <a:pPr lvl="1"/>
            <a:r>
              <a:rPr lang="en-US" dirty="0" smtClean="0"/>
              <a:t>A time under 1 second indicates </a:t>
            </a:r>
            <a:br>
              <a:rPr lang="en-US" dirty="0" smtClean="0"/>
            </a:br>
            <a:r>
              <a:rPr lang="en-US" dirty="0" smtClean="0"/>
              <a:t>heat stroke or shock. </a:t>
            </a:r>
          </a:p>
        </p:txBody>
      </p:sp>
      <p:pic>
        <p:nvPicPr>
          <p:cNvPr id="2050" name="Picture 2" descr="http://www.eqmusclerelease.com/images-large-photos/treatment-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76674"/>
            <a:ext cx="333375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90806" y="6090703"/>
            <a:ext cx="18886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Source: eqmusclerelease.com</a:t>
            </a:r>
            <a:endParaRPr lang="en-US" sz="900" i="1" dirty="0"/>
          </a:p>
        </p:txBody>
      </p:sp>
      <p:sp>
        <p:nvSpPr>
          <p:cNvPr id="6" name="Rectangle 5"/>
          <p:cNvSpPr/>
          <p:nvPr/>
        </p:nvSpPr>
        <p:spPr>
          <a:xfrm>
            <a:off x="5410200" y="6321535"/>
            <a:ext cx="349967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/>
              <a:t>Yes – I know this is a horse…I couldn’t find one with a cow </a:t>
            </a:r>
            <a:r>
              <a:rPr lang="en-US" sz="900" i="1" dirty="0" smtClean="0">
                <a:sym typeface="Wingdings" pitchFamily="2" charset="2"/>
              </a:rPr>
              <a:t></a:t>
            </a:r>
            <a:endParaRPr lang="en-US" sz="900" i="1" dirty="0"/>
          </a:p>
        </p:txBody>
      </p:sp>
    </p:spTree>
    <p:extLst>
      <p:ext uri="{BB962C8B-B14F-4D97-AF65-F5344CB8AC3E}">
        <p14:creationId xmlns:p14="http://schemas.microsoft.com/office/powerpoint/2010/main" val="7246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Jaw and 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1"/>
            <a:ext cx="7696200" cy="480059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Check her jaw </a:t>
            </a:r>
            <a:r>
              <a:rPr lang="en-US" dirty="0" smtClean="0"/>
              <a:t>– is </a:t>
            </a:r>
            <a:br>
              <a:rPr lang="en-US" dirty="0" smtClean="0"/>
            </a:br>
            <a:r>
              <a:rPr lang="en-US" dirty="0" smtClean="0"/>
              <a:t>there any swelling or </a:t>
            </a:r>
            <a:br>
              <a:rPr lang="en-US" dirty="0" smtClean="0"/>
            </a:br>
            <a:r>
              <a:rPr lang="en-US" dirty="0" smtClean="0"/>
              <a:t>fluid build-up (bad)?  </a:t>
            </a:r>
          </a:p>
          <a:p>
            <a:pPr lvl="1"/>
            <a:r>
              <a:rPr lang="en-US" dirty="0" smtClean="0"/>
              <a:t>If so, this could be a</a:t>
            </a:r>
            <a:br>
              <a:rPr lang="en-US" dirty="0" smtClean="0"/>
            </a:br>
            <a:r>
              <a:rPr lang="en-US" dirty="0" smtClean="0"/>
              <a:t> sign of poor circulation </a:t>
            </a:r>
            <a:br>
              <a:rPr lang="en-US" dirty="0" smtClean="0"/>
            </a:br>
            <a:r>
              <a:rPr lang="en-US" dirty="0" smtClean="0"/>
              <a:t>or low electrolytes.  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Neck</a:t>
            </a:r>
            <a:r>
              <a:rPr lang="en-US" dirty="0" smtClean="0"/>
              <a:t> – check the lymph nodes (they can be found along the jaw-line below the ears).</a:t>
            </a:r>
          </a:p>
          <a:p>
            <a:pPr lvl="1"/>
            <a:r>
              <a:rPr lang="en-US" b="1" dirty="0" smtClean="0"/>
              <a:t>Lymph </a:t>
            </a:r>
            <a:r>
              <a:rPr lang="en-US" b="1" dirty="0" smtClean="0"/>
              <a:t>nodes </a:t>
            </a:r>
            <a:r>
              <a:rPr lang="en-US" dirty="0" smtClean="0"/>
              <a:t>are </a:t>
            </a:r>
            <a:r>
              <a:rPr lang="en-US" dirty="0" smtClean="0"/>
              <a:t>glands full of </a:t>
            </a:r>
            <a:br>
              <a:rPr lang="en-US" dirty="0" smtClean="0"/>
            </a:br>
            <a:r>
              <a:rPr lang="en-US" dirty="0" smtClean="0"/>
              <a:t>white blood cells; they </a:t>
            </a:r>
            <a:r>
              <a:rPr lang="en-US" dirty="0" smtClean="0"/>
              <a:t>move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lymphatic fluid </a:t>
            </a:r>
            <a:r>
              <a:rPr lang="en-US" dirty="0" smtClean="0"/>
              <a:t>(immune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system-fluid</a:t>
            </a:r>
            <a:r>
              <a:rPr lang="en-US" dirty="0" smtClean="0"/>
              <a:t>) throughout the body</a:t>
            </a:r>
          </a:p>
          <a:p>
            <a:pPr lvl="1"/>
            <a:r>
              <a:rPr lang="en-US" dirty="0" smtClean="0"/>
              <a:t>If the lymph nodes are swollen,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is </a:t>
            </a:r>
            <a:r>
              <a:rPr lang="en-US" dirty="0" smtClean="0"/>
              <a:t>a clear sign that the animal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 smtClean="0"/>
              <a:t>fighting an infection or injury</a:t>
            </a:r>
            <a:r>
              <a:rPr lang="en-US" dirty="0" smtClean="0"/>
              <a:t>.</a:t>
            </a:r>
          </a:p>
          <a:p>
            <a:pPr lvl="2"/>
            <a:r>
              <a:rPr lang="en-US" i="1" dirty="0" smtClean="0"/>
              <a:t>☆ = Lymph node</a:t>
            </a:r>
            <a:endParaRPr lang="en-US" i="1" dirty="0" smtClean="0"/>
          </a:p>
          <a:p>
            <a:pPr marL="6858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9218" name="Picture 2" descr="http://www.nodpa.com/images/Johnes-c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564" y="838200"/>
            <a:ext cx="3022185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619875" y="3579168"/>
            <a:ext cx="1311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i="1" dirty="0" smtClean="0">
                <a:effectLst/>
              </a:rPr>
              <a:t>Source: nodpa.com</a:t>
            </a:r>
            <a:endParaRPr lang="en-US" sz="900" i="1" dirty="0"/>
          </a:p>
        </p:txBody>
      </p:sp>
      <p:pic>
        <p:nvPicPr>
          <p:cNvPr id="6" name="il_fi" descr="http://www.childstoryhour.com/images/coloring/cow.gif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37222" y="4343400"/>
            <a:ext cx="2773377" cy="217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-Point Star 4"/>
          <p:cNvSpPr/>
          <p:nvPr/>
        </p:nvSpPr>
        <p:spPr>
          <a:xfrm>
            <a:off x="6171127" y="4876800"/>
            <a:ext cx="158544" cy="152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6329671" y="4669665"/>
            <a:ext cx="158544" cy="152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6629400" y="5029200"/>
            <a:ext cx="158544" cy="152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7766256" y="5334000"/>
            <a:ext cx="158544" cy="152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7842456" y="4953000"/>
            <a:ext cx="158544" cy="152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406</TotalTime>
  <Words>1609</Words>
  <Application>Microsoft Office PowerPoint</Application>
  <PresentationFormat>On-screen Show (4:3)</PresentationFormat>
  <Paragraphs>274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Austin</vt:lpstr>
      <vt:lpstr>Physical Exams of Cattle</vt:lpstr>
      <vt:lpstr>Physical Exams</vt:lpstr>
      <vt:lpstr>Steps of a Physical Exam</vt:lpstr>
      <vt:lpstr>Questions (cont.)</vt:lpstr>
      <vt:lpstr>Steps of a Physical Exam</vt:lpstr>
      <vt:lpstr>Ears &amp; Eyes </vt:lpstr>
      <vt:lpstr>Nose &amp; Teeth</vt:lpstr>
      <vt:lpstr>Capillary Refill Time </vt:lpstr>
      <vt:lpstr>Jaw and Neck</vt:lpstr>
      <vt:lpstr>Skin &amp; Dehydration</vt:lpstr>
      <vt:lpstr>Symptoms &amp; Diseases</vt:lpstr>
      <vt:lpstr>Steps of a Physical Exam</vt:lpstr>
      <vt:lpstr>Heart Rate</vt:lpstr>
      <vt:lpstr>Respiration Rate</vt:lpstr>
      <vt:lpstr>Symptoms and Diseases</vt:lpstr>
      <vt:lpstr>Steps of a Physical Exam</vt:lpstr>
      <vt:lpstr>Rumen Contractions</vt:lpstr>
      <vt:lpstr>Abomasum Placement</vt:lpstr>
      <vt:lpstr>Abomasum Placement</vt:lpstr>
      <vt:lpstr>Udder</vt:lpstr>
      <vt:lpstr>Mastitis </vt:lpstr>
      <vt:lpstr>Rear Examination</vt:lpstr>
      <vt:lpstr>Rectal Temperature</vt:lpstr>
      <vt:lpstr>Urine Ketones</vt:lpstr>
      <vt:lpstr>Rear Feet and Legs</vt:lpstr>
      <vt:lpstr>Stool (manure)</vt:lpstr>
      <vt:lpstr>Symptoms in Manure</vt:lpstr>
      <vt:lpstr>Right Side</vt:lpstr>
      <vt:lpstr>Right Displaced Abomasum</vt:lpstr>
      <vt:lpstr>Digestive Obstruction</vt:lpstr>
      <vt:lpstr>Withers Pinch </vt:lpstr>
      <vt:lpstr>Summary of Steps</vt:lpstr>
      <vt:lpstr>Summary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Exams of Cattle</dc:title>
  <dc:creator>Mr. Craig Kohn</dc:creator>
  <cp:lastModifiedBy>Mr. Craig A. Kohn</cp:lastModifiedBy>
  <cp:revision>120</cp:revision>
  <dcterms:created xsi:type="dcterms:W3CDTF">2012-02-24T14:30:29Z</dcterms:created>
  <dcterms:modified xsi:type="dcterms:W3CDTF">2012-02-25T00:45:56Z</dcterms:modified>
</cp:coreProperties>
</file>