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2" r:id="rId5"/>
    <p:sldId id="279" r:id="rId6"/>
    <p:sldId id="297" r:id="rId7"/>
    <p:sldId id="283" r:id="rId8"/>
    <p:sldId id="281" r:id="rId9"/>
    <p:sldId id="285" r:id="rId10"/>
    <p:sldId id="286" r:id="rId11"/>
    <p:sldId id="284" r:id="rId12"/>
    <p:sldId id="287" r:id="rId13"/>
    <p:sldId id="288" r:id="rId14"/>
    <p:sldId id="298" r:id="rId15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3120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2879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87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3058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469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5616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6864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386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272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97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9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A879-A6E4-4C6E-BFBE-DC6F9C45DC64}" type="datetimeFigureOut">
              <a:rPr lang="es-BO" smtClean="0"/>
              <a:t>09/04/2016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9E2D-283E-4BB0-AF33-34D686FF4BB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427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es.slideshare.net/angeloremu/identificar-y-priorizar-stakeholders-sedipro-untels?next_slideshow=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98432"/>
            <a:ext cx="12192000" cy="1143280"/>
          </a:xfrm>
        </p:spPr>
        <p:txBody>
          <a:bodyPr>
            <a:normAutofit/>
          </a:bodyPr>
          <a:lstStyle/>
          <a:p>
            <a:r>
              <a:rPr lang="es-BO" sz="4800" dirty="0" smtClean="0">
                <a:latin typeface="+mn-lt"/>
              </a:rPr>
              <a:t>IDEA: Identificando el Problema /Oportunidad</a:t>
            </a:r>
            <a:endParaRPr lang="es-BO" sz="4800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309589" y="277055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Árbol de Acciones</a:t>
            </a:r>
            <a:endParaRPr lang="es-BO" b="1" dirty="0"/>
          </a:p>
        </p:txBody>
      </p:sp>
      <p:sp>
        <p:nvSpPr>
          <p:cNvPr id="6" name="Redondear rectángulo de esquina del mismo lado 5"/>
          <p:cNvSpPr/>
          <p:nvPr/>
        </p:nvSpPr>
        <p:spPr>
          <a:xfrm rot="5400000">
            <a:off x="6852839" y="-229832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Definir acciones concretas (una o varias) que permitan </a:t>
            </a:r>
            <a:r>
              <a:rPr lang="es-BO" dirty="0" err="1" smtClean="0"/>
              <a:t>operacionalizar</a:t>
            </a:r>
            <a:r>
              <a:rPr lang="es-BO" dirty="0" smtClean="0"/>
              <a:t> cada medio.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Verificar la coherencia Acción </a:t>
            </a:r>
            <a:r>
              <a:rPr lang="es-BO" dirty="0" smtClean="0">
                <a:sym typeface="Wingdings" panose="05000000000000000000" pitchFamily="2" charset="2"/>
              </a:rPr>
              <a:t> Medio Causa  Problema</a:t>
            </a: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7" name="Pentágono 6"/>
          <p:cNvSpPr/>
          <p:nvPr/>
        </p:nvSpPr>
        <p:spPr>
          <a:xfrm>
            <a:off x="320843" y="130759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Identificar </a:t>
            </a:r>
          </a:p>
          <a:p>
            <a:pPr algn="ctr"/>
            <a:r>
              <a:rPr lang="es-BO" sz="2400" b="1" dirty="0" smtClean="0"/>
              <a:t>Acciones </a:t>
            </a:r>
            <a:endParaRPr lang="es-B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02" y="48455"/>
            <a:ext cx="20857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02" y="48455"/>
            <a:ext cx="2085757" cy="1080000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309589" y="277055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Árbol de Acciones</a:t>
            </a:r>
            <a:endParaRPr lang="es-BO" b="1" dirty="0"/>
          </a:p>
        </p:txBody>
      </p:sp>
      <p:sp>
        <p:nvSpPr>
          <p:cNvPr id="6" name="Redondear rectángulo de esquina del mismo lado 5"/>
          <p:cNvSpPr/>
          <p:nvPr/>
        </p:nvSpPr>
        <p:spPr>
          <a:xfrm>
            <a:off x="4386033" y="1489836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Alto rendimiento escolar</a:t>
            </a:r>
            <a:endParaRPr lang="es-BO" dirty="0"/>
          </a:p>
        </p:txBody>
      </p:sp>
      <p:sp>
        <p:nvSpPr>
          <p:cNvPr id="7" name="Redondear rectángulo de esquina del mismo lado 6"/>
          <p:cNvSpPr/>
          <p:nvPr/>
        </p:nvSpPr>
        <p:spPr>
          <a:xfrm>
            <a:off x="2549847" y="1489836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Actualización Constante</a:t>
            </a:r>
            <a:endParaRPr lang="es-BO" dirty="0"/>
          </a:p>
        </p:txBody>
      </p:sp>
      <p:sp>
        <p:nvSpPr>
          <p:cNvPr id="8" name="Redondear rectángulo de esquina del mismo lado 7"/>
          <p:cNvSpPr/>
          <p:nvPr/>
        </p:nvSpPr>
        <p:spPr>
          <a:xfrm>
            <a:off x="6222219" y="1489836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Escritura Creativa</a:t>
            </a:r>
            <a:endParaRPr lang="es-BO" dirty="0"/>
          </a:p>
        </p:txBody>
      </p:sp>
      <p:sp>
        <p:nvSpPr>
          <p:cNvPr id="9" name="Redondear rectángulo de esquina del mismo lado 8"/>
          <p:cNvSpPr/>
          <p:nvPr/>
        </p:nvSpPr>
        <p:spPr>
          <a:xfrm>
            <a:off x="8058405" y="1489836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Alta comprensión lectora</a:t>
            </a:r>
            <a:endParaRPr lang="es-BO" dirty="0"/>
          </a:p>
        </p:txBody>
      </p:sp>
      <p:sp>
        <p:nvSpPr>
          <p:cNvPr id="10" name="Redondear rectángulo de esquina del mismo lado 9"/>
          <p:cNvSpPr/>
          <p:nvPr/>
        </p:nvSpPr>
        <p:spPr>
          <a:xfrm>
            <a:off x="9894591" y="1489835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Fluidez de Vocabulario</a:t>
            </a:r>
            <a:endParaRPr lang="es-BO" dirty="0"/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3628161" y="2957953"/>
            <a:ext cx="6817659" cy="6454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</a:rPr>
              <a:t>Desarrollar el hábito de lectura</a:t>
            </a:r>
            <a:endParaRPr lang="es-BO" sz="2800" dirty="0">
              <a:solidFill>
                <a:schemeClr val="tx1"/>
              </a:solidFill>
            </a:endParaRPr>
          </a:p>
        </p:txBody>
      </p:sp>
      <p:sp>
        <p:nvSpPr>
          <p:cNvPr id="12" name="Redondear rectángulo de esquina del mismo lado 11"/>
          <p:cNvSpPr/>
          <p:nvPr/>
        </p:nvSpPr>
        <p:spPr>
          <a:xfrm>
            <a:off x="2942099" y="4248871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Asistencia</a:t>
            </a:r>
            <a:endParaRPr lang="es-BO" dirty="0"/>
          </a:p>
        </p:txBody>
      </p:sp>
      <p:sp>
        <p:nvSpPr>
          <p:cNvPr id="13" name="Redondear rectángulo de esquina del mismo lado 12"/>
          <p:cNvSpPr/>
          <p:nvPr/>
        </p:nvSpPr>
        <p:spPr>
          <a:xfrm>
            <a:off x="5092866" y="4248871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Mini Bibliotecas en Aula</a:t>
            </a:r>
            <a:endParaRPr lang="es-BO" dirty="0"/>
          </a:p>
        </p:txBody>
      </p:sp>
      <p:sp>
        <p:nvSpPr>
          <p:cNvPr id="14" name="Redondear rectángulo de esquina del mismo lado 13"/>
          <p:cNvSpPr/>
          <p:nvPr/>
        </p:nvSpPr>
        <p:spPr>
          <a:xfrm>
            <a:off x="7243633" y="4248872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Motivación </a:t>
            </a:r>
            <a:endParaRPr lang="es-BO" dirty="0"/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9394400" y="4248873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Apoyo de Padres</a:t>
            </a:r>
            <a:endParaRPr lang="es-BO" dirty="0"/>
          </a:p>
        </p:txBody>
      </p:sp>
      <p:cxnSp>
        <p:nvCxnSpPr>
          <p:cNvPr id="16" name="Conector angular 15"/>
          <p:cNvCxnSpPr>
            <a:stCxn id="11" idx="3"/>
            <a:endCxn id="10" idx="1"/>
          </p:cNvCxnSpPr>
          <p:nvPr/>
        </p:nvCxnSpPr>
        <p:spPr>
          <a:xfrm rot="5400000" flipH="1" flipV="1">
            <a:off x="8577343" y="825933"/>
            <a:ext cx="591669" cy="36723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11" idx="3"/>
            <a:endCxn id="7" idx="1"/>
          </p:cNvCxnSpPr>
          <p:nvPr/>
        </p:nvCxnSpPr>
        <p:spPr>
          <a:xfrm rot="16200000" flipV="1">
            <a:off x="4904971" y="825933"/>
            <a:ext cx="591668" cy="367237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11" idx="3"/>
            <a:endCxn id="6" idx="1"/>
          </p:cNvCxnSpPr>
          <p:nvPr/>
        </p:nvCxnSpPr>
        <p:spPr>
          <a:xfrm rot="16200000" flipV="1">
            <a:off x="5823064" y="1744026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11" idx="3"/>
            <a:endCxn id="8" idx="1"/>
          </p:cNvCxnSpPr>
          <p:nvPr/>
        </p:nvCxnSpPr>
        <p:spPr>
          <a:xfrm rot="5400000" flipH="1" flipV="1">
            <a:off x="6741157" y="2662119"/>
            <a:ext cx="59166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11" idx="3"/>
            <a:endCxn id="9" idx="1"/>
          </p:cNvCxnSpPr>
          <p:nvPr/>
        </p:nvCxnSpPr>
        <p:spPr>
          <a:xfrm rot="5400000" flipH="1" flipV="1">
            <a:off x="7659250" y="1744026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14" idx="3"/>
            <a:endCxn id="11" idx="1"/>
          </p:cNvCxnSpPr>
          <p:nvPr/>
        </p:nvCxnSpPr>
        <p:spPr>
          <a:xfrm rot="16200000" flipV="1">
            <a:off x="7224968" y="3415435"/>
            <a:ext cx="645460" cy="1021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3" idx="3"/>
            <a:endCxn id="11" idx="1"/>
          </p:cNvCxnSpPr>
          <p:nvPr/>
        </p:nvCxnSpPr>
        <p:spPr>
          <a:xfrm rot="5400000" flipH="1" flipV="1">
            <a:off x="6149585" y="3361466"/>
            <a:ext cx="645459" cy="11293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5" idx="3"/>
            <a:endCxn id="11" idx="1"/>
          </p:cNvCxnSpPr>
          <p:nvPr/>
        </p:nvCxnSpPr>
        <p:spPr>
          <a:xfrm rot="16200000" flipV="1">
            <a:off x="8300352" y="2340052"/>
            <a:ext cx="645461" cy="31721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12" idx="3"/>
            <a:endCxn id="11" idx="1"/>
          </p:cNvCxnSpPr>
          <p:nvPr/>
        </p:nvCxnSpPr>
        <p:spPr>
          <a:xfrm rot="5400000" flipH="1" flipV="1">
            <a:off x="5074202" y="2286082"/>
            <a:ext cx="645459" cy="328012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ágono 24"/>
          <p:cNvSpPr/>
          <p:nvPr/>
        </p:nvSpPr>
        <p:spPr>
          <a:xfrm>
            <a:off x="791332" y="4248871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Medios 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791332" y="1496186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Fines 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27" name="Pentágono 26"/>
          <p:cNvSpPr/>
          <p:nvPr/>
        </p:nvSpPr>
        <p:spPr>
          <a:xfrm>
            <a:off x="791332" y="2872528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Objetivo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28" name="Pentágono 27"/>
          <p:cNvSpPr/>
          <p:nvPr/>
        </p:nvSpPr>
        <p:spPr>
          <a:xfrm rot="16200000">
            <a:off x="3223556" y="4785358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Bus acercamiento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Desayuno Escolar</a:t>
            </a:r>
            <a:endParaRPr lang="es-BO" dirty="0"/>
          </a:p>
        </p:txBody>
      </p:sp>
      <p:sp>
        <p:nvSpPr>
          <p:cNvPr id="32" name="Pentágono 31"/>
          <p:cNvSpPr/>
          <p:nvPr/>
        </p:nvSpPr>
        <p:spPr>
          <a:xfrm>
            <a:off x="791332" y="5458867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Acciones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33" name="Pentágono 32"/>
          <p:cNvSpPr/>
          <p:nvPr/>
        </p:nvSpPr>
        <p:spPr>
          <a:xfrm rot="16200000">
            <a:off x="5374323" y="4785358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Compra libros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Mobiliario</a:t>
            </a:r>
            <a:endParaRPr lang="es-BO" dirty="0"/>
          </a:p>
        </p:txBody>
      </p:sp>
      <p:sp>
        <p:nvSpPr>
          <p:cNvPr id="34" name="Pentágono 33"/>
          <p:cNvSpPr/>
          <p:nvPr/>
        </p:nvSpPr>
        <p:spPr>
          <a:xfrm rot="16200000">
            <a:off x="7525091" y="4785358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Decoraciones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Premios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Música en sala</a:t>
            </a:r>
          </a:p>
        </p:txBody>
      </p:sp>
      <p:sp>
        <p:nvSpPr>
          <p:cNvPr id="35" name="Pentágono 34"/>
          <p:cNvSpPr/>
          <p:nvPr/>
        </p:nvSpPr>
        <p:spPr>
          <a:xfrm rot="16200000">
            <a:off x="9675858" y="4785358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Escuela de Padres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Alfabetización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4503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309589" y="277055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Selección Alternativas</a:t>
            </a:r>
            <a:endParaRPr lang="es-BO" b="1" dirty="0"/>
          </a:p>
        </p:txBody>
      </p:sp>
      <p:sp>
        <p:nvSpPr>
          <p:cNvPr id="6" name="Redondear rectángulo de esquina del mismo lado 5"/>
          <p:cNvSpPr/>
          <p:nvPr/>
        </p:nvSpPr>
        <p:spPr>
          <a:xfrm rot="5400000">
            <a:off x="6852839" y="-229832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Clasificar acciones entre “Complementarias” y “Excluyentes”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BO" dirty="0" smtClean="0"/>
              <a:t>Complementarias: Acciones factibles de ejecutar en conjunto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BO" dirty="0" smtClean="0"/>
              <a:t>Excluyentes: Acciones que se eliminan entre si. Es la una o la otra.</a:t>
            </a:r>
            <a:endParaRPr lang="es-BO" dirty="0"/>
          </a:p>
        </p:txBody>
      </p:sp>
      <p:sp>
        <p:nvSpPr>
          <p:cNvPr id="7" name="Pentágono 6"/>
          <p:cNvSpPr/>
          <p:nvPr/>
        </p:nvSpPr>
        <p:spPr>
          <a:xfrm>
            <a:off x="320843" y="130759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Discriminar entre acciones</a:t>
            </a:r>
            <a:endParaRPr lang="es-BO" sz="2400" b="1" dirty="0"/>
          </a:p>
        </p:txBody>
      </p:sp>
      <p:sp>
        <p:nvSpPr>
          <p:cNvPr id="8" name="Redondear rectángulo de esquina del mismo lado 7"/>
          <p:cNvSpPr/>
          <p:nvPr/>
        </p:nvSpPr>
        <p:spPr>
          <a:xfrm rot="5400000">
            <a:off x="6852839" y="-947579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Agrupar las acciones complementarias para configurar una alternativa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Listar la totalidad de alternativas posibles de ejecutar.</a:t>
            </a:r>
            <a:endParaRPr lang="es-BO" dirty="0"/>
          </a:p>
        </p:txBody>
      </p:sp>
      <p:sp>
        <p:nvSpPr>
          <p:cNvPr id="9" name="Pentágono 8"/>
          <p:cNvSpPr/>
          <p:nvPr/>
        </p:nvSpPr>
        <p:spPr>
          <a:xfrm>
            <a:off x="320843" y="2658340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Verificar grado Interdependencia</a:t>
            </a:r>
            <a:endParaRPr lang="es-B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99" y="41515"/>
            <a:ext cx="2085760" cy="1080000"/>
          </a:xfrm>
          <a:prstGeom prst="rect">
            <a:avLst/>
          </a:prstGeom>
        </p:spPr>
      </p:pic>
      <p:sp>
        <p:nvSpPr>
          <p:cNvPr id="10" name="Redondear rectángulo de esquina del mismo lado 9"/>
          <p:cNvSpPr/>
          <p:nvPr/>
        </p:nvSpPr>
        <p:spPr>
          <a:xfrm rot="5400000">
            <a:off x="6841585" y="40316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Priorizar las distintas alternativas en función a la importancia relativa e incidencia respecto del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/>
              <a:t>Evaluar la factibilidad física, técnica, presupuestaria, institucional, cultural, etc.</a:t>
            </a:r>
          </a:p>
          <a:p>
            <a:endParaRPr lang="es-BO" dirty="0"/>
          </a:p>
        </p:txBody>
      </p:sp>
      <p:sp>
        <p:nvSpPr>
          <p:cNvPr id="11" name="Pentágono 10"/>
          <p:cNvSpPr/>
          <p:nvPr/>
        </p:nvSpPr>
        <p:spPr>
          <a:xfrm>
            <a:off x="309589" y="400908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Analizar Incidencia y Verificar Viabilidad</a:t>
            </a:r>
            <a:endParaRPr lang="es-BO" sz="2400" b="1" dirty="0"/>
          </a:p>
        </p:txBody>
      </p:sp>
      <p:sp>
        <p:nvSpPr>
          <p:cNvPr id="12" name="Redondear rectángulo de esquina del mismo lado 11"/>
          <p:cNvSpPr/>
          <p:nvPr/>
        </p:nvSpPr>
        <p:spPr>
          <a:xfrm rot="5400000">
            <a:off x="6841583" y="1753906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En base al Estudio técnico y la Evaluación económica.</a:t>
            </a:r>
            <a:endParaRPr lang="es-BO" dirty="0"/>
          </a:p>
        </p:txBody>
      </p:sp>
      <p:sp>
        <p:nvSpPr>
          <p:cNvPr id="13" name="Pentágono 12"/>
          <p:cNvSpPr/>
          <p:nvPr/>
        </p:nvSpPr>
        <p:spPr>
          <a:xfrm>
            <a:off x="309587" y="5359825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Seleccionar Alternativa</a:t>
            </a:r>
            <a:endParaRPr lang="es-BO" sz="2400" b="1" dirty="0"/>
          </a:p>
        </p:txBody>
      </p:sp>
    </p:spTree>
    <p:extLst>
      <p:ext uri="{BB962C8B-B14F-4D97-AF65-F5344CB8AC3E}">
        <p14:creationId xmlns:p14="http://schemas.microsoft.com/office/powerpoint/2010/main" val="29000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566286" y="309358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Estructura Analítica</a:t>
            </a:r>
            <a:endParaRPr lang="es-B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007" y="54962"/>
            <a:ext cx="2085758" cy="1080000"/>
          </a:xfrm>
          <a:prstGeom prst="rect">
            <a:avLst/>
          </a:prstGeom>
        </p:spPr>
      </p:pic>
      <p:sp>
        <p:nvSpPr>
          <p:cNvPr id="10" name="Pentágono 9"/>
          <p:cNvSpPr/>
          <p:nvPr/>
        </p:nvSpPr>
        <p:spPr>
          <a:xfrm>
            <a:off x="374473" y="4258998"/>
            <a:ext cx="2160000" cy="900000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Producto / Componente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374473" y="1617210"/>
            <a:ext cx="2160000" cy="900000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Fin(es) 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374473" y="2938104"/>
            <a:ext cx="2160000" cy="900000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Objetivo / Propósito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374473" y="5579891"/>
            <a:ext cx="2160000" cy="900000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Actividades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14" name="Redondear rectángulo de esquina del mismo lado 13"/>
          <p:cNvSpPr/>
          <p:nvPr/>
        </p:nvSpPr>
        <p:spPr>
          <a:xfrm>
            <a:off x="4386033" y="1597412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Alto rendimiento escolar</a:t>
            </a:r>
            <a:endParaRPr lang="es-BO" dirty="0"/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2549847" y="1597412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Actualización Constante</a:t>
            </a:r>
            <a:endParaRPr lang="es-BO" dirty="0"/>
          </a:p>
        </p:txBody>
      </p:sp>
      <p:sp>
        <p:nvSpPr>
          <p:cNvPr id="16" name="Redondear rectángulo de esquina del mismo lado 15"/>
          <p:cNvSpPr/>
          <p:nvPr/>
        </p:nvSpPr>
        <p:spPr>
          <a:xfrm>
            <a:off x="6222219" y="1597412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Escritura Creativa</a:t>
            </a:r>
            <a:endParaRPr lang="es-BO" dirty="0"/>
          </a:p>
        </p:txBody>
      </p:sp>
      <p:sp>
        <p:nvSpPr>
          <p:cNvPr id="17" name="Redondear rectángulo de esquina del mismo lado 16"/>
          <p:cNvSpPr/>
          <p:nvPr/>
        </p:nvSpPr>
        <p:spPr>
          <a:xfrm>
            <a:off x="8058405" y="1597412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Alta comprensión lectora</a:t>
            </a:r>
            <a:endParaRPr lang="es-BO" dirty="0"/>
          </a:p>
        </p:txBody>
      </p:sp>
      <p:sp>
        <p:nvSpPr>
          <p:cNvPr id="18" name="Redondear rectángulo de esquina del mismo lado 17"/>
          <p:cNvSpPr/>
          <p:nvPr/>
        </p:nvSpPr>
        <p:spPr>
          <a:xfrm>
            <a:off x="9894591" y="1597411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Fluidez de Vocabulario</a:t>
            </a:r>
            <a:endParaRPr lang="es-BO" dirty="0"/>
          </a:p>
        </p:txBody>
      </p:sp>
      <p:sp>
        <p:nvSpPr>
          <p:cNvPr id="19" name="Redondear rectángulo de esquina diagonal 18"/>
          <p:cNvSpPr/>
          <p:nvPr/>
        </p:nvSpPr>
        <p:spPr>
          <a:xfrm>
            <a:off x="3628161" y="3065529"/>
            <a:ext cx="6817659" cy="6454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</a:rPr>
              <a:t>Desarrollar el hábito de lectura</a:t>
            </a:r>
            <a:endParaRPr lang="es-BO" sz="2800" dirty="0">
              <a:solidFill>
                <a:schemeClr val="tx1"/>
              </a:solidFill>
            </a:endParaRPr>
          </a:p>
        </p:txBody>
      </p:sp>
      <p:sp>
        <p:nvSpPr>
          <p:cNvPr id="20" name="Redondear rectángulo de esquina del mismo lado 19"/>
          <p:cNvSpPr/>
          <p:nvPr/>
        </p:nvSpPr>
        <p:spPr>
          <a:xfrm>
            <a:off x="2942099" y="4356447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Asistencia</a:t>
            </a:r>
            <a:endParaRPr lang="es-BO" dirty="0"/>
          </a:p>
        </p:txBody>
      </p:sp>
      <p:sp>
        <p:nvSpPr>
          <p:cNvPr id="21" name="Redondear rectángulo de esquina del mismo lado 20"/>
          <p:cNvSpPr/>
          <p:nvPr/>
        </p:nvSpPr>
        <p:spPr>
          <a:xfrm>
            <a:off x="5092866" y="4356447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Mini Bibliotecas en Aula</a:t>
            </a:r>
            <a:endParaRPr lang="es-BO" dirty="0"/>
          </a:p>
        </p:txBody>
      </p:sp>
      <p:sp>
        <p:nvSpPr>
          <p:cNvPr id="22" name="Redondear rectángulo de esquina del mismo lado 21"/>
          <p:cNvSpPr/>
          <p:nvPr/>
        </p:nvSpPr>
        <p:spPr>
          <a:xfrm>
            <a:off x="7243633" y="4356448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Motivación </a:t>
            </a:r>
            <a:endParaRPr lang="es-BO" dirty="0"/>
          </a:p>
        </p:txBody>
      </p:sp>
      <p:sp>
        <p:nvSpPr>
          <p:cNvPr id="23" name="Redondear rectángulo de esquina del mismo lado 22"/>
          <p:cNvSpPr/>
          <p:nvPr/>
        </p:nvSpPr>
        <p:spPr>
          <a:xfrm>
            <a:off x="9394400" y="4356449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Apoyo de Padres</a:t>
            </a:r>
            <a:endParaRPr lang="es-BO" dirty="0"/>
          </a:p>
        </p:txBody>
      </p:sp>
      <p:cxnSp>
        <p:nvCxnSpPr>
          <p:cNvPr id="24" name="Conector angular 23"/>
          <p:cNvCxnSpPr>
            <a:stCxn id="19" idx="3"/>
            <a:endCxn id="18" idx="1"/>
          </p:cNvCxnSpPr>
          <p:nvPr/>
        </p:nvCxnSpPr>
        <p:spPr>
          <a:xfrm rot="5400000" flipH="1" flipV="1">
            <a:off x="8577343" y="933509"/>
            <a:ext cx="591669" cy="36723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9" idx="3"/>
            <a:endCxn id="15" idx="1"/>
          </p:cNvCxnSpPr>
          <p:nvPr/>
        </p:nvCxnSpPr>
        <p:spPr>
          <a:xfrm rot="16200000" flipV="1">
            <a:off x="4904971" y="933509"/>
            <a:ext cx="591668" cy="367237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9" idx="3"/>
            <a:endCxn id="14" idx="1"/>
          </p:cNvCxnSpPr>
          <p:nvPr/>
        </p:nvCxnSpPr>
        <p:spPr>
          <a:xfrm rot="16200000" flipV="1">
            <a:off x="5823064" y="1851602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9" idx="3"/>
            <a:endCxn id="16" idx="1"/>
          </p:cNvCxnSpPr>
          <p:nvPr/>
        </p:nvCxnSpPr>
        <p:spPr>
          <a:xfrm rot="5400000" flipH="1" flipV="1">
            <a:off x="6741157" y="2769695"/>
            <a:ext cx="59166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9" idx="3"/>
            <a:endCxn id="17" idx="1"/>
          </p:cNvCxnSpPr>
          <p:nvPr/>
        </p:nvCxnSpPr>
        <p:spPr>
          <a:xfrm rot="5400000" flipH="1" flipV="1">
            <a:off x="7659250" y="1851602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22" idx="3"/>
            <a:endCxn id="19" idx="1"/>
          </p:cNvCxnSpPr>
          <p:nvPr/>
        </p:nvCxnSpPr>
        <p:spPr>
          <a:xfrm rot="16200000" flipV="1">
            <a:off x="7224968" y="3523011"/>
            <a:ext cx="645460" cy="1021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21" idx="3"/>
            <a:endCxn id="19" idx="1"/>
          </p:cNvCxnSpPr>
          <p:nvPr/>
        </p:nvCxnSpPr>
        <p:spPr>
          <a:xfrm rot="5400000" flipH="1" flipV="1">
            <a:off x="6149585" y="3469042"/>
            <a:ext cx="645459" cy="11293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23" idx="3"/>
            <a:endCxn id="19" idx="1"/>
          </p:cNvCxnSpPr>
          <p:nvPr/>
        </p:nvCxnSpPr>
        <p:spPr>
          <a:xfrm rot="16200000" flipV="1">
            <a:off x="8300352" y="2447628"/>
            <a:ext cx="645461" cy="31721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0" idx="3"/>
            <a:endCxn id="19" idx="1"/>
          </p:cNvCxnSpPr>
          <p:nvPr/>
        </p:nvCxnSpPr>
        <p:spPr>
          <a:xfrm rot="5400000" flipH="1" flipV="1">
            <a:off x="5074202" y="2393658"/>
            <a:ext cx="645459" cy="328012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entágono 32"/>
          <p:cNvSpPr/>
          <p:nvPr/>
        </p:nvSpPr>
        <p:spPr>
          <a:xfrm rot="16200000">
            <a:off x="3223556" y="4892934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Bus acercamiento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Desayuno Escolar</a:t>
            </a:r>
            <a:endParaRPr lang="es-BO" dirty="0"/>
          </a:p>
        </p:txBody>
      </p:sp>
      <p:sp>
        <p:nvSpPr>
          <p:cNvPr id="34" name="Pentágono 33"/>
          <p:cNvSpPr/>
          <p:nvPr/>
        </p:nvSpPr>
        <p:spPr>
          <a:xfrm rot="16200000">
            <a:off x="5374323" y="4892934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Compra libros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Mobiliario</a:t>
            </a:r>
            <a:endParaRPr lang="es-BO" dirty="0"/>
          </a:p>
        </p:txBody>
      </p:sp>
      <p:sp>
        <p:nvSpPr>
          <p:cNvPr id="35" name="Pentágono 34"/>
          <p:cNvSpPr/>
          <p:nvPr/>
        </p:nvSpPr>
        <p:spPr>
          <a:xfrm rot="16200000">
            <a:off x="7525091" y="4892934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Decoraciones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Premios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Música en sala</a:t>
            </a:r>
          </a:p>
        </p:txBody>
      </p:sp>
      <p:sp>
        <p:nvSpPr>
          <p:cNvPr id="36" name="Pentágono 35"/>
          <p:cNvSpPr/>
          <p:nvPr/>
        </p:nvSpPr>
        <p:spPr>
          <a:xfrm rot="16200000">
            <a:off x="9675858" y="4892934"/>
            <a:ext cx="1066630" cy="2033285"/>
          </a:xfrm>
          <a:prstGeom prst="homePlate">
            <a:avLst>
              <a:gd name="adj" fmla="val 1319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Escuela de Padres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BO" dirty="0" smtClean="0"/>
              <a:t>Alfabetización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815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el mismo lado 2"/>
          <p:cNvSpPr/>
          <p:nvPr/>
        </p:nvSpPr>
        <p:spPr>
          <a:xfrm>
            <a:off x="1963271" y="2138082"/>
            <a:ext cx="8498541" cy="242047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400" dirty="0" smtClean="0">
                <a:solidFill>
                  <a:schemeClr val="tx1"/>
                </a:solidFill>
              </a:rPr>
              <a:t>Por tiempos del programa, </a:t>
            </a:r>
          </a:p>
          <a:p>
            <a:pPr algn="ctr"/>
            <a:r>
              <a:rPr lang="es-BO" sz="4400" dirty="0" smtClean="0">
                <a:solidFill>
                  <a:schemeClr val="tx1"/>
                </a:solidFill>
              </a:rPr>
              <a:t>la Matriz de Planificación </a:t>
            </a:r>
          </a:p>
          <a:p>
            <a:pPr algn="ctr"/>
            <a:r>
              <a:rPr lang="es-BO" sz="4400" dirty="0" smtClean="0">
                <a:solidFill>
                  <a:schemeClr val="tx1"/>
                </a:solidFill>
              </a:rPr>
              <a:t>no la desarrollaremos.</a:t>
            </a:r>
            <a:endParaRPr lang="es-BO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7512" y="174811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600" dirty="0"/>
              <a:t>Un buen proyecto </a:t>
            </a:r>
            <a:endParaRPr lang="es-BO" sz="3600" dirty="0" smtClean="0"/>
          </a:p>
          <a:p>
            <a:pPr algn="ctr"/>
            <a:r>
              <a:rPr lang="es-BO" sz="3600" dirty="0" smtClean="0"/>
              <a:t>parte </a:t>
            </a:r>
            <a:r>
              <a:rPr lang="es-BO" sz="3600" dirty="0"/>
              <a:t>de un análisis de la realidad </a:t>
            </a:r>
            <a:endParaRPr lang="es-BO" sz="3600" dirty="0" smtClean="0"/>
          </a:p>
          <a:p>
            <a:pPr algn="ctr"/>
            <a:r>
              <a:rPr lang="es-BO" sz="3600" dirty="0" smtClean="0"/>
              <a:t>sobre </a:t>
            </a:r>
            <a:r>
              <a:rPr lang="es-BO" sz="3600" dirty="0"/>
              <a:t>la que queremos actuar para su transformación.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77512" y="5411125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600" dirty="0" smtClean="0"/>
              <a:t>Cuanto </a:t>
            </a:r>
            <a:r>
              <a:rPr lang="es-BO" sz="3600" dirty="0"/>
              <a:t>más participativa sea esta fase de </a:t>
            </a:r>
            <a:r>
              <a:rPr lang="es-BO" sz="3600" dirty="0" smtClean="0"/>
              <a:t>análisis </a:t>
            </a:r>
          </a:p>
          <a:p>
            <a:pPr algn="ctr"/>
            <a:r>
              <a:rPr lang="es-BO" sz="3600" dirty="0" smtClean="0"/>
              <a:t>más </a:t>
            </a:r>
            <a:r>
              <a:rPr lang="es-BO" sz="3600" dirty="0"/>
              <a:t>posibilidades de éxito para nuestro proyecto.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-6519" y="2117558"/>
            <a:ext cx="12714873" cy="3237912"/>
            <a:chOff x="-199023" y="1347537"/>
            <a:chExt cx="12714873" cy="374324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347537"/>
              <a:ext cx="6419850" cy="374324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t="25792" b="34593"/>
            <a:stretch/>
          </p:blipFill>
          <p:spPr>
            <a:xfrm>
              <a:off x="-199023" y="1347537"/>
              <a:ext cx="6686550" cy="374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08245" y="305745"/>
            <a:ext cx="10883356" cy="5660504"/>
            <a:chOff x="735139" y="601580"/>
            <a:chExt cx="10883356" cy="5660504"/>
          </a:xfrm>
        </p:grpSpPr>
        <p:grpSp>
          <p:nvGrpSpPr>
            <p:cNvPr id="19" name="Grupo 18"/>
            <p:cNvGrpSpPr/>
            <p:nvPr/>
          </p:nvGrpSpPr>
          <p:grpSpPr>
            <a:xfrm>
              <a:off x="735139" y="655368"/>
              <a:ext cx="10883356" cy="5606716"/>
              <a:chOff x="470444" y="938464"/>
              <a:chExt cx="10883356" cy="5606716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470444" y="938464"/>
                <a:ext cx="10883356" cy="5606716"/>
              </a:xfrm>
              <a:prstGeom prst="roundRect">
                <a:avLst>
                  <a:gd name="adj" fmla="val 703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es-BO" sz="3600" dirty="0" smtClean="0">
                  <a:solidFill>
                    <a:schemeClr val="tx1"/>
                  </a:solidFill>
                </a:endParaRPr>
              </a:p>
              <a:p>
                <a:endParaRPr lang="es-BO" sz="3600" dirty="0">
                  <a:solidFill>
                    <a:schemeClr val="tx1"/>
                  </a:solidFill>
                </a:endParaRPr>
              </a:p>
              <a:p>
                <a:r>
                  <a:rPr lang="es-BO" sz="3600" dirty="0" smtClean="0">
                    <a:solidFill>
                      <a:schemeClr val="tx1"/>
                    </a:solidFill>
                  </a:rPr>
                  <a:t>Fase Análisis</a:t>
                </a:r>
                <a:endParaRPr lang="es-BO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ángulo redondeado 4"/>
              <p:cNvSpPr/>
              <p:nvPr/>
            </p:nvSpPr>
            <p:spPr>
              <a:xfrm>
                <a:off x="3416968" y="2636332"/>
                <a:ext cx="7764379" cy="2646543"/>
              </a:xfrm>
              <a:prstGeom prst="roundRect">
                <a:avLst>
                  <a:gd name="adj" fmla="val 7083"/>
                </a:avLst>
              </a:prstGeom>
              <a:solidFill>
                <a:srgbClr val="002060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BO" sz="3600" dirty="0" smtClean="0"/>
                  <a:t>Fase</a:t>
                </a:r>
              </a:p>
              <a:p>
                <a:r>
                  <a:rPr lang="es-BO" sz="3600" dirty="0" smtClean="0"/>
                  <a:t>Planificación</a:t>
                </a:r>
                <a:endParaRPr lang="es-BO" sz="3600" dirty="0"/>
              </a:p>
            </p:txBody>
          </p:sp>
          <p:sp>
            <p:nvSpPr>
              <p:cNvPr id="6" name="Rectángulo redondeado 5"/>
              <p:cNvSpPr/>
              <p:nvPr/>
            </p:nvSpPr>
            <p:spPr>
              <a:xfrm>
                <a:off x="700168" y="2817143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Involucrados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ángulo redondeado 7"/>
              <p:cNvSpPr/>
              <p:nvPr/>
            </p:nvSpPr>
            <p:spPr>
              <a:xfrm>
                <a:off x="700168" y="406930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Problema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ángulo redondeado 8"/>
              <p:cNvSpPr/>
              <p:nvPr/>
            </p:nvSpPr>
            <p:spPr>
              <a:xfrm>
                <a:off x="713872" y="5321465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Objetivos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3368839" y="535223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Acciones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6045865" y="535223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Selección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8722891" y="535223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Estructura Analítica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ángulo redondeado 13"/>
              <p:cNvSpPr/>
              <p:nvPr/>
            </p:nvSpPr>
            <p:spPr>
              <a:xfrm>
                <a:off x="6082144" y="2825917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Resumen Objetivos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ángulo redondeado 14"/>
              <p:cNvSpPr/>
              <p:nvPr/>
            </p:nvSpPr>
            <p:spPr>
              <a:xfrm>
                <a:off x="8662918" y="2825917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Indicadores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ángulo redondeado 15"/>
              <p:cNvSpPr/>
              <p:nvPr/>
            </p:nvSpPr>
            <p:spPr>
              <a:xfrm>
                <a:off x="6082144" y="406930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Medios Verificación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8662918" y="4069304"/>
                <a:ext cx="2412000" cy="108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2400" dirty="0" smtClean="0">
                    <a:solidFill>
                      <a:schemeClr val="tx1"/>
                    </a:solidFill>
                  </a:rPr>
                  <a:t>Supuestos</a:t>
                </a:r>
                <a:endParaRPr lang="es-BO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dondear rectángulo de esquina del mismo lado 19"/>
            <p:cNvSpPr/>
            <p:nvPr/>
          </p:nvSpPr>
          <p:spPr>
            <a:xfrm>
              <a:off x="735139" y="601580"/>
              <a:ext cx="10883356" cy="986590"/>
            </a:xfrm>
            <a:prstGeom prst="round2SameRect">
              <a:avLst>
                <a:gd name="adj1" fmla="val 41567"/>
                <a:gd name="adj2" fmla="val 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BO" sz="54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Metodología del Marco Lógico</a:t>
              </a:r>
              <a:endParaRPr lang="es-BO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0" y="6128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600" dirty="0" smtClean="0"/>
              <a:t>Con el Problema </a:t>
            </a:r>
            <a:r>
              <a:rPr lang="es-BO" sz="3600" smtClean="0"/>
              <a:t>bien definido, tenemos </a:t>
            </a:r>
            <a:r>
              <a:rPr lang="es-BO" sz="3600" dirty="0" smtClean="0"/>
              <a:t>el 90% de la solución…</a:t>
            </a:r>
            <a:endParaRPr lang="es-BO" sz="3600" dirty="0"/>
          </a:p>
        </p:txBody>
      </p:sp>
    </p:spTree>
    <p:extLst>
      <p:ext uri="{BB962C8B-B14F-4D97-AF65-F5344CB8AC3E}">
        <p14:creationId xmlns:p14="http://schemas.microsoft.com/office/powerpoint/2010/main" val="25167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6884" y="85985"/>
            <a:ext cx="10515600" cy="1325563"/>
          </a:xfrm>
        </p:spPr>
        <p:txBody>
          <a:bodyPr/>
          <a:lstStyle/>
          <a:p>
            <a:r>
              <a:rPr lang="es-BO" b="1" dirty="0" smtClean="0"/>
              <a:t>Fase Análisis: Involucrados</a:t>
            </a:r>
            <a:endParaRPr lang="es-BO" b="1" dirty="0"/>
          </a:p>
        </p:txBody>
      </p:sp>
      <p:sp>
        <p:nvSpPr>
          <p:cNvPr id="15" name="Redondear rectángulo de esquina del mismo lado 14"/>
          <p:cNvSpPr/>
          <p:nvPr/>
        </p:nvSpPr>
        <p:spPr>
          <a:xfrm rot="5400000">
            <a:off x="6852839" y="-229832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Conocer los actores que directa o indirectamente afecten al Proyectos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Mapear los actores y sus relaciones con el proyecto.</a:t>
            </a:r>
            <a:endParaRPr lang="es-BO" dirty="0"/>
          </a:p>
        </p:txBody>
      </p:sp>
      <p:sp>
        <p:nvSpPr>
          <p:cNvPr id="13" name="Pentágono 12"/>
          <p:cNvSpPr/>
          <p:nvPr/>
        </p:nvSpPr>
        <p:spPr>
          <a:xfrm>
            <a:off x="320843" y="130759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Identificar a los Involucrados</a:t>
            </a:r>
            <a:endParaRPr lang="es-BO" sz="2400" b="1" dirty="0"/>
          </a:p>
        </p:txBody>
      </p:sp>
      <p:sp>
        <p:nvSpPr>
          <p:cNvPr id="14" name="Rectángulo 13"/>
          <p:cNvSpPr/>
          <p:nvPr/>
        </p:nvSpPr>
        <p:spPr>
          <a:xfrm>
            <a:off x="-700816" y="917706"/>
            <a:ext cx="2755590" cy="1575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116205" rIns="232410" bIns="116205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BO" sz="6100" kern="1200"/>
          </a:p>
        </p:txBody>
      </p:sp>
      <p:sp>
        <p:nvSpPr>
          <p:cNvPr id="19" name="Redondear rectángulo de esquina del mismo lado 18"/>
          <p:cNvSpPr/>
          <p:nvPr/>
        </p:nvSpPr>
        <p:spPr>
          <a:xfrm rot="5400000">
            <a:off x="6852839" y="-947579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Agrupar a los actores en función de intereses, instituciones, relaciones,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endParaRPr lang="es-BO" dirty="0"/>
          </a:p>
        </p:txBody>
      </p:sp>
      <p:sp>
        <p:nvSpPr>
          <p:cNvPr id="20" name="Pentágono 19"/>
          <p:cNvSpPr/>
          <p:nvPr/>
        </p:nvSpPr>
        <p:spPr>
          <a:xfrm>
            <a:off x="320843" y="2658340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Clasificar a los involucrados</a:t>
            </a:r>
            <a:endParaRPr lang="es-BO" sz="2400" b="1" dirty="0"/>
          </a:p>
        </p:txBody>
      </p:sp>
      <p:sp>
        <p:nvSpPr>
          <p:cNvPr id="21" name="Redondear rectángulo de esquina del mismo lado 20"/>
          <p:cNvSpPr/>
          <p:nvPr/>
        </p:nvSpPr>
        <p:spPr>
          <a:xfrm rot="5400000">
            <a:off x="6852839" y="403167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Definir la posición de apoyo / oposición / neutralidad de cada actor frente al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Definir la fuerza o poder de cada actor frente al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Definir la importancia relativa o incidencia del actor frente al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/>
          </a:p>
        </p:txBody>
      </p:sp>
      <p:sp>
        <p:nvSpPr>
          <p:cNvPr id="22" name="Pentágono 21"/>
          <p:cNvSpPr/>
          <p:nvPr/>
        </p:nvSpPr>
        <p:spPr>
          <a:xfrm>
            <a:off x="320843" y="4009086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Posicionar y Caracterizar </a:t>
            </a:r>
            <a:endParaRPr lang="es-BO" sz="2400" b="1" dirty="0"/>
          </a:p>
        </p:txBody>
      </p:sp>
      <p:sp>
        <p:nvSpPr>
          <p:cNvPr id="23" name="Redondear rectángulo de esquina del mismo lado 22"/>
          <p:cNvSpPr/>
          <p:nvPr/>
        </p:nvSpPr>
        <p:spPr>
          <a:xfrm rot="5400000">
            <a:off x="6852839" y="1753913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Definir acciones de trabajo para cada grupo de actores, en función a sus posiciones y poder.</a:t>
            </a:r>
            <a:endParaRPr lang="es-BO" dirty="0"/>
          </a:p>
        </p:txBody>
      </p:sp>
      <p:sp>
        <p:nvSpPr>
          <p:cNvPr id="24" name="Pentágono 23"/>
          <p:cNvSpPr/>
          <p:nvPr/>
        </p:nvSpPr>
        <p:spPr>
          <a:xfrm>
            <a:off x="320843" y="5359832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Establecer Estrategias </a:t>
            </a:r>
            <a:endParaRPr lang="es-BO" sz="24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050" y="67235"/>
            <a:ext cx="20857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36884" y="6234044"/>
            <a:ext cx="1150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000" dirty="0">
                <a:hlinkClick r:id="rId2"/>
              </a:rPr>
              <a:t>http://es.slideshare.net/angeloremu/identificar-y-priorizar-stakeholders-sedipro-untels?next_slideshow=1</a:t>
            </a:r>
            <a:endParaRPr lang="es-BO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30657" y="1411548"/>
            <a:ext cx="5357322" cy="39993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472989" y="1411548"/>
            <a:ext cx="5366085" cy="399932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6884" y="85985"/>
            <a:ext cx="10515600" cy="1325563"/>
          </a:xfrm>
        </p:spPr>
        <p:txBody>
          <a:bodyPr/>
          <a:lstStyle/>
          <a:p>
            <a:r>
              <a:rPr lang="es-BO" b="1" dirty="0" smtClean="0"/>
              <a:t>Fase Análisis: Involucrados y </a:t>
            </a:r>
            <a:r>
              <a:rPr lang="es-BO" b="1" dirty="0" err="1" smtClean="0"/>
              <a:t>Stakeholders</a:t>
            </a:r>
            <a:endParaRPr lang="es-B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050" y="67235"/>
            <a:ext cx="20857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6884" y="85985"/>
            <a:ext cx="10515600" cy="1325563"/>
          </a:xfrm>
        </p:spPr>
        <p:txBody>
          <a:bodyPr/>
          <a:lstStyle/>
          <a:p>
            <a:r>
              <a:rPr lang="es-BO" b="1" dirty="0" smtClean="0"/>
              <a:t>Fase Análisis: Árbol de problema</a:t>
            </a:r>
            <a:endParaRPr lang="es-BO" b="1" dirty="0"/>
          </a:p>
        </p:txBody>
      </p:sp>
      <p:sp>
        <p:nvSpPr>
          <p:cNvPr id="15" name="Redondear rectángulo de esquina del mismo lado 14"/>
          <p:cNvSpPr/>
          <p:nvPr/>
        </p:nvSpPr>
        <p:spPr>
          <a:xfrm rot="5400000">
            <a:off x="6852839" y="-229832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Proceso Conversacional, Participativo. Generar “Lluvia de Ideas”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Formular la situación en “Negativo”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No confundir problema con falta de solución.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Describir </a:t>
            </a:r>
            <a:r>
              <a:rPr lang="es-BO" dirty="0"/>
              <a:t>la situación, no plantear de entrada la solución.</a:t>
            </a:r>
          </a:p>
        </p:txBody>
      </p:sp>
      <p:sp>
        <p:nvSpPr>
          <p:cNvPr id="13" name="Pentágono 12"/>
          <p:cNvSpPr/>
          <p:nvPr/>
        </p:nvSpPr>
        <p:spPr>
          <a:xfrm>
            <a:off x="320843" y="130759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Definir</a:t>
            </a:r>
          </a:p>
          <a:p>
            <a:pPr algn="ctr"/>
            <a:r>
              <a:rPr lang="es-BO" sz="2400" b="1" dirty="0" smtClean="0"/>
              <a:t>Problema Central</a:t>
            </a:r>
            <a:endParaRPr lang="es-BO" sz="2400" b="1" dirty="0"/>
          </a:p>
        </p:txBody>
      </p:sp>
      <p:sp>
        <p:nvSpPr>
          <p:cNvPr id="14" name="Rectángulo 13"/>
          <p:cNvSpPr/>
          <p:nvPr/>
        </p:nvSpPr>
        <p:spPr>
          <a:xfrm>
            <a:off x="-700816" y="917706"/>
            <a:ext cx="2755590" cy="1575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116205" rIns="232410" bIns="116205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BO" sz="6100" kern="1200"/>
          </a:p>
        </p:txBody>
      </p:sp>
      <p:sp>
        <p:nvSpPr>
          <p:cNvPr id="19" name="Redondear rectángulo de esquina del mismo lado 18"/>
          <p:cNvSpPr/>
          <p:nvPr/>
        </p:nvSpPr>
        <p:spPr>
          <a:xfrm rot="5400000">
            <a:off x="6852839" y="-947579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Establecer las consecuencias que genera el problema (Parte superior o frutos)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Relacionar los efectos directos e indirectos con el problema.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Ordenar la importancia o gravedad de cada una de ellas.</a:t>
            </a:r>
          </a:p>
          <a:p>
            <a:endParaRPr lang="es-BO" dirty="0" smtClean="0"/>
          </a:p>
          <a:p>
            <a:endParaRPr lang="es-BO" dirty="0"/>
          </a:p>
        </p:txBody>
      </p:sp>
      <p:sp>
        <p:nvSpPr>
          <p:cNvPr id="20" name="Pentágono 19"/>
          <p:cNvSpPr/>
          <p:nvPr/>
        </p:nvSpPr>
        <p:spPr>
          <a:xfrm>
            <a:off x="320843" y="2658340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Definir los Efectos que genera</a:t>
            </a:r>
            <a:endParaRPr lang="es-BO" sz="2400" b="1" dirty="0"/>
          </a:p>
        </p:txBody>
      </p:sp>
      <p:sp>
        <p:nvSpPr>
          <p:cNvPr id="21" name="Redondear rectángulo de esquina del mismo lado 20"/>
          <p:cNvSpPr/>
          <p:nvPr/>
        </p:nvSpPr>
        <p:spPr>
          <a:xfrm rot="5400000">
            <a:off x="6852839" y="403167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Identificar las causas que puedan originar el problema (Parte inferior o raíces).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Relacionar las causas primarias y secundarias que originan el problema.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A mayor cantidad de raíces, mayor opción de soluciones.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/>
          </a:p>
        </p:txBody>
      </p:sp>
      <p:sp>
        <p:nvSpPr>
          <p:cNvPr id="22" name="Pentágono 21"/>
          <p:cNvSpPr/>
          <p:nvPr/>
        </p:nvSpPr>
        <p:spPr>
          <a:xfrm>
            <a:off x="320843" y="4009086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Definir las Causas que lo generan</a:t>
            </a:r>
            <a:endParaRPr lang="es-BO" sz="2400" b="1" dirty="0"/>
          </a:p>
        </p:txBody>
      </p:sp>
      <p:sp>
        <p:nvSpPr>
          <p:cNvPr id="23" name="Redondear rectángulo de esquina del mismo lado 22"/>
          <p:cNvSpPr/>
          <p:nvPr/>
        </p:nvSpPr>
        <p:spPr>
          <a:xfrm rot="5400000">
            <a:off x="6852839" y="1753913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Integrar toda la información (Problema, </a:t>
            </a:r>
            <a:r>
              <a:rPr lang="es-BO" dirty="0" err="1" smtClean="0"/>
              <a:t>Efecots</a:t>
            </a:r>
            <a:r>
              <a:rPr lang="es-BO" dirty="0" smtClean="0"/>
              <a:t> y Causas) en un solo gráfico.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Visualización resumida del proceso para ordenar el desarrollo de las alternativas de solución.</a:t>
            </a:r>
            <a:endParaRPr lang="es-BO" dirty="0"/>
          </a:p>
        </p:txBody>
      </p:sp>
      <p:sp>
        <p:nvSpPr>
          <p:cNvPr id="24" name="Pentágono 23"/>
          <p:cNvSpPr/>
          <p:nvPr/>
        </p:nvSpPr>
        <p:spPr>
          <a:xfrm>
            <a:off x="320843" y="5359832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Graficar el </a:t>
            </a:r>
          </a:p>
          <a:p>
            <a:pPr algn="ctr"/>
            <a:r>
              <a:rPr lang="es-BO" sz="2400" b="1" dirty="0" smtClean="0"/>
              <a:t>Árbol de Problema</a:t>
            </a:r>
            <a:endParaRPr lang="es-B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01" y="72537"/>
            <a:ext cx="208575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36884" y="85985"/>
            <a:ext cx="10515600" cy="1325563"/>
          </a:xfrm>
        </p:spPr>
        <p:txBody>
          <a:bodyPr/>
          <a:lstStyle/>
          <a:p>
            <a:r>
              <a:rPr lang="es-BO" b="1" dirty="0" smtClean="0"/>
              <a:t>Fase Análisis: Árbol de problema</a:t>
            </a:r>
            <a:endParaRPr lang="es-BO" b="1" dirty="0"/>
          </a:p>
        </p:txBody>
      </p:sp>
      <p:sp>
        <p:nvSpPr>
          <p:cNvPr id="14" name="Rectángulo 13"/>
          <p:cNvSpPr/>
          <p:nvPr/>
        </p:nvSpPr>
        <p:spPr>
          <a:xfrm>
            <a:off x="-700816" y="917706"/>
            <a:ext cx="2755590" cy="1575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116205" rIns="232410" bIns="116205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BO" sz="6100" kern="120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01" y="72537"/>
            <a:ext cx="2085758" cy="1080000"/>
          </a:xfrm>
          <a:prstGeom prst="rect">
            <a:avLst/>
          </a:prstGeom>
        </p:spPr>
      </p:pic>
      <p:sp>
        <p:nvSpPr>
          <p:cNvPr id="4" name="Redondear rectángulo de esquina del mismo lado 3"/>
          <p:cNvSpPr/>
          <p:nvPr/>
        </p:nvSpPr>
        <p:spPr>
          <a:xfrm>
            <a:off x="3915387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Bajo rendimiento escolar</a:t>
            </a:r>
            <a:endParaRPr lang="es-BO" dirty="0"/>
          </a:p>
        </p:txBody>
      </p:sp>
      <p:sp>
        <p:nvSpPr>
          <p:cNvPr id="8" name="Redondear rectángulo de esquina del mismo lado 7"/>
          <p:cNvSpPr/>
          <p:nvPr/>
        </p:nvSpPr>
        <p:spPr>
          <a:xfrm>
            <a:off x="2079201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err="1" smtClean="0"/>
              <a:t>Desactuali-zación</a:t>
            </a:r>
            <a:endParaRPr lang="es-BO" dirty="0"/>
          </a:p>
        </p:txBody>
      </p:sp>
      <p:sp>
        <p:nvSpPr>
          <p:cNvPr id="10" name="Redondear rectángulo de esquina del mismo lado 9"/>
          <p:cNvSpPr/>
          <p:nvPr/>
        </p:nvSpPr>
        <p:spPr>
          <a:xfrm>
            <a:off x="5751573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Falta de producción creativa</a:t>
            </a:r>
            <a:endParaRPr lang="es-BO" dirty="0"/>
          </a:p>
        </p:txBody>
      </p:sp>
      <p:sp>
        <p:nvSpPr>
          <p:cNvPr id="11" name="Redondear rectángulo de esquina del mismo lado 10"/>
          <p:cNvSpPr/>
          <p:nvPr/>
        </p:nvSpPr>
        <p:spPr>
          <a:xfrm>
            <a:off x="7587759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Baja comprensión lectora</a:t>
            </a:r>
            <a:endParaRPr lang="es-BO" dirty="0"/>
          </a:p>
        </p:txBody>
      </p:sp>
      <p:sp>
        <p:nvSpPr>
          <p:cNvPr id="12" name="Redondear rectángulo de esquina del mismo lado 11"/>
          <p:cNvSpPr/>
          <p:nvPr/>
        </p:nvSpPr>
        <p:spPr>
          <a:xfrm>
            <a:off x="9423945" y="2243267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Vocabulario limitado</a:t>
            </a:r>
            <a:endParaRPr lang="es-BO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3157515" y="3711385"/>
            <a:ext cx="6817659" cy="6454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</a:rPr>
              <a:t>Poco hábito de lectura</a:t>
            </a:r>
            <a:endParaRPr lang="es-BO" sz="2800" dirty="0">
              <a:solidFill>
                <a:schemeClr val="tx1"/>
              </a:solidFill>
            </a:endParaRPr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2471453" y="5002303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Ausentismo</a:t>
            </a:r>
            <a:endParaRPr lang="es-BO" dirty="0"/>
          </a:p>
        </p:txBody>
      </p:sp>
      <p:sp>
        <p:nvSpPr>
          <p:cNvPr id="19" name="Redondear rectángulo de esquina del mismo lado 18"/>
          <p:cNvSpPr/>
          <p:nvPr/>
        </p:nvSpPr>
        <p:spPr>
          <a:xfrm>
            <a:off x="4622220" y="5002303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Falta libros  de Lectura en Aula</a:t>
            </a:r>
            <a:endParaRPr lang="es-BO" dirty="0"/>
          </a:p>
        </p:txBody>
      </p:sp>
      <p:sp>
        <p:nvSpPr>
          <p:cNvPr id="20" name="Redondear rectángulo de esquina del mismo lado 19"/>
          <p:cNvSpPr/>
          <p:nvPr/>
        </p:nvSpPr>
        <p:spPr>
          <a:xfrm>
            <a:off x="6772987" y="5002304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Falta Motivación</a:t>
            </a:r>
            <a:endParaRPr lang="es-BO" dirty="0"/>
          </a:p>
        </p:txBody>
      </p:sp>
      <p:sp>
        <p:nvSpPr>
          <p:cNvPr id="21" name="Redondear rectángulo de esquina del mismo lado 20"/>
          <p:cNvSpPr/>
          <p:nvPr/>
        </p:nvSpPr>
        <p:spPr>
          <a:xfrm>
            <a:off x="8923754" y="5002305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Padres no involucrados</a:t>
            </a:r>
            <a:endParaRPr lang="es-BO" dirty="0"/>
          </a:p>
        </p:txBody>
      </p:sp>
      <p:cxnSp>
        <p:nvCxnSpPr>
          <p:cNvPr id="22" name="Conector angular 21"/>
          <p:cNvCxnSpPr>
            <a:stCxn id="5" idx="3"/>
            <a:endCxn id="12" idx="1"/>
          </p:cNvCxnSpPr>
          <p:nvPr/>
        </p:nvCxnSpPr>
        <p:spPr>
          <a:xfrm rot="5400000" flipH="1" flipV="1">
            <a:off x="8106697" y="1579365"/>
            <a:ext cx="591669" cy="36723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5" idx="3"/>
            <a:endCxn id="8" idx="1"/>
          </p:cNvCxnSpPr>
          <p:nvPr/>
        </p:nvCxnSpPr>
        <p:spPr>
          <a:xfrm rot="16200000" flipV="1">
            <a:off x="4434325" y="1579365"/>
            <a:ext cx="591668" cy="367237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5" idx="3"/>
            <a:endCxn id="4" idx="1"/>
          </p:cNvCxnSpPr>
          <p:nvPr/>
        </p:nvCxnSpPr>
        <p:spPr>
          <a:xfrm rot="16200000" flipV="1">
            <a:off x="5352418" y="2497458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5" idx="3"/>
            <a:endCxn id="10" idx="1"/>
          </p:cNvCxnSpPr>
          <p:nvPr/>
        </p:nvCxnSpPr>
        <p:spPr>
          <a:xfrm rot="5400000" flipH="1" flipV="1">
            <a:off x="6270511" y="3415551"/>
            <a:ext cx="59166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5" idx="3"/>
            <a:endCxn id="11" idx="1"/>
          </p:cNvCxnSpPr>
          <p:nvPr/>
        </p:nvCxnSpPr>
        <p:spPr>
          <a:xfrm rot="5400000" flipH="1" flipV="1">
            <a:off x="7188604" y="2497458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20" idx="3"/>
            <a:endCxn id="5" idx="1"/>
          </p:cNvCxnSpPr>
          <p:nvPr/>
        </p:nvCxnSpPr>
        <p:spPr>
          <a:xfrm rot="16200000" flipV="1">
            <a:off x="6754322" y="4168867"/>
            <a:ext cx="645460" cy="1021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19" idx="3"/>
            <a:endCxn id="5" idx="1"/>
          </p:cNvCxnSpPr>
          <p:nvPr/>
        </p:nvCxnSpPr>
        <p:spPr>
          <a:xfrm rot="5400000" flipH="1" flipV="1">
            <a:off x="5678939" y="4114898"/>
            <a:ext cx="645459" cy="11293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21" idx="3"/>
            <a:endCxn id="5" idx="1"/>
          </p:cNvCxnSpPr>
          <p:nvPr/>
        </p:nvCxnSpPr>
        <p:spPr>
          <a:xfrm rot="16200000" flipV="1">
            <a:off x="7829706" y="3093484"/>
            <a:ext cx="645461" cy="31721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>
            <a:stCxn id="15" idx="3"/>
            <a:endCxn id="5" idx="1"/>
          </p:cNvCxnSpPr>
          <p:nvPr/>
        </p:nvCxnSpPr>
        <p:spPr>
          <a:xfrm rot="5400000" flipH="1" flipV="1">
            <a:off x="4603556" y="3039514"/>
            <a:ext cx="645459" cy="328012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ágono 49"/>
          <p:cNvSpPr/>
          <p:nvPr/>
        </p:nvSpPr>
        <p:spPr>
          <a:xfrm>
            <a:off x="422414" y="5002303"/>
            <a:ext cx="1559859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Causas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51" name="Pentágono 50"/>
          <p:cNvSpPr/>
          <p:nvPr/>
        </p:nvSpPr>
        <p:spPr>
          <a:xfrm>
            <a:off x="422414" y="2249618"/>
            <a:ext cx="1559859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Efectos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52" name="Pentágono 51"/>
          <p:cNvSpPr/>
          <p:nvPr/>
        </p:nvSpPr>
        <p:spPr>
          <a:xfrm>
            <a:off x="422414" y="3625960"/>
            <a:ext cx="1559859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Problema</a:t>
            </a:r>
            <a:endParaRPr lang="es-B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309589" y="277055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Árbol de Objetivos</a:t>
            </a:r>
            <a:endParaRPr lang="es-BO" b="1" dirty="0"/>
          </a:p>
        </p:txBody>
      </p:sp>
      <p:sp>
        <p:nvSpPr>
          <p:cNvPr id="6" name="Redondear rectángulo de esquina del mismo lado 5"/>
          <p:cNvSpPr/>
          <p:nvPr/>
        </p:nvSpPr>
        <p:spPr>
          <a:xfrm rot="5400000">
            <a:off x="6852839" y="-229832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Redactar el problema, las causas y los efectos a condiciones positivas deseables y viables de ser alcanzadas.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Los efectos se convierten en los Fines, el problema en el Objetivo o propósito del proyecto y las causas en medios.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/>
          </a:p>
        </p:txBody>
      </p:sp>
      <p:sp>
        <p:nvSpPr>
          <p:cNvPr id="7" name="Pentágono 6"/>
          <p:cNvSpPr/>
          <p:nvPr/>
        </p:nvSpPr>
        <p:spPr>
          <a:xfrm>
            <a:off x="320843" y="130759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Cambiar </a:t>
            </a:r>
          </a:p>
          <a:p>
            <a:pPr algn="ctr"/>
            <a:r>
              <a:rPr lang="es-BO" sz="2400" b="1" dirty="0" smtClean="0"/>
              <a:t>a “Positivo”</a:t>
            </a:r>
            <a:endParaRPr lang="es-BO" sz="2400" b="1" dirty="0"/>
          </a:p>
        </p:txBody>
      </p:sp>
      <p:sp>
        <p:nvSpPr>
          <p:cNvPr id="8" name="Redondear rectángulo de esquina del mismo lado 7"/>
          <p:cNvSpPr/>
          <p:nvPr/>
        </p:nvSpPr>
        <p:spPr>
          <a:xfrm rot="5400000">
            <a:off x="6852839" y="-947579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Construir el Árbol de objetivos.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/>
          </a:p>
        </p:txBody>
      </p:sp>
      <p:sp>
        <p:nvSpPr>
          <p:cNvPr id="9" name="Pentágono 8"/>
          <p:cNvSpPr/>
          <p:nvPr/>
        </p:nvSpPr>
        <p:spPr>
          <a:xfrm>
            <a:off x="320843" y="2658340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Graficar </a:t>
            </a:r>
          </a:p>
          <a:p>
            <a:pPr algn="ctr"/>
            <a:r>
              <a:rPr lang="es-BO" sz="2400" b="1" dirty="0" smtClean="0"/>
              <a:t>Árbol de Objetivos</a:t>
            </a:r>
            <a:endParaRPr lang="es-BO" sz="2400" b="1" dirty="0"/>
          </a:p>
        </p:txBody>
      </p:sp>
      <p:sp>
        <p:nvSpPr>
          <p:cNvPr id="10" name="Redondear rectángulo de esquina del mismo lado 9"/>
          <p:cNvSpPr/>
          <p:nvPr/>
        </p:nvSpPr>
        <p:spPr>
          <a:xfrm rot="5400000">
            <a:off x="6852839" y="403165"/>
            <a:ext cx="1260000" cy="8471835"/>
          </a:xfrm>
          <a:prstGeom prst="round2Same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Examinar las relaciones entre medios y fines para ver su integridad y coherencia.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dirty="0" smtClean="0"/>
              <a:t>Iterar el proceso hasta lograr un discurso fluido y coherente</a:t>
            </a:r>
            <a:endParaRPr lang="es-BO" dirty="0"/>
          </a:p>
        </p:txBody>
      </p:sp>
      <p:sp>
        <p:nvSpPr>
          <p:cNvPr id="11" name="Pentágono 10"/>
          <p:cNvSpPr/>
          <p:nvPr/>
        </p:nvSpPr>
        <p:spPr>
          <a:xfrm>
            <a:off x="320843" y="4009084"/>
            <a:ext cx="2926080" cy="1260000"/>
          </a:xfrm>
          <a:prstGeom prst="homePlate">
            <a:avLst>
              <a:gd name="adj" fmla="val 1753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BO" sz="2400" b="1" dirty="0" smtClean="0"/>
              <a:t>Validar integridad de Fines y Medios</a:t>
            </a:r>
            <a:endParaRPr lang="es-B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454" y="54962"/>
            <a:ext cx="208575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309589" y="277055"/>
            <a:ext cx="10515600" cy="81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Fase Análisis: Árbol de Objetivos</a:t>
            </a:r>
            <a:endParaRPr lang="es-BO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454" y="54962"/>
            <a:ext cx="2085758" cy="1080000"/>
          </a:xfrm>
          <a:prstGeom prst="rect">
            <a:avLst/>
          </a:prstGeom>
        </p:spPr>
      </p:pic>
      <p:sp>
        <p:nvSpPr>
          <p:cNvPr id="8" name="Redondear rectángulo de esquina del mismo lado 7"/>
          <p:cNvSpPr/>
          <p:nvPr/>
        </p:nvSpPr>
        <p:spPr>
          <a:xfrm>
            <a:off x="4143986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Alto rendimiento escolar</a:t>
            </a:r>
            <a:endParaRPr lang="es-BO" dirty="0"/>
          </a:p>
        </p:txBody>
      </p:sp>
      <p:sp>
        <p:nvSpPr>
          <p:cNvPr id="9" name="Redondear rectángulo de esquina del mismo lado 8"/>
          <p:cNvSpPr/>
          <p:nvPr/>
        </p:nvSpPr>
        <p:spPr>
          <a:xfrm>
            <a:off x="2307800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Actualización Constante</a:t>
            </a:r>
            <a:endParaRPr lang="es-BO" dirty="0"/>
          </a:p>
        </p:txBody>
      </p:sp>
      <p:sp>
        <p:nvSpPr>
          <p:cNvPr id="11" name="Redondear rectángulo de esquina del mismo lado 10"/>
          <p:cNvSpPr/>
          <p:nvPr/>
        </p:nvSpPr>
        <p:spPr>
          <a:xfrm>
            <a:off x="5980172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Escritura Creativa</a:t>
            </a:r>
            <a:endParaRPr lang="es-BO" dirty="0"/>
          </a:p>
        </p:txBody>
      </p:sp>
      <p:sp>
        <p:nvSpPr>
          <p:cNvPr id="12" name="Redondear rectángulo de esquina del mismo lado 11"/>
          <p:cNvSpPr/>
          <p:nvPr/>
        </p:nvSpPr>
        <p:spPr>
          <a:xfrm>
            <a:off x="7816358" y="2243268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Alta comprensión lectora</a:t>
            </a:r>
            <a:endParaRPr lang="es-BO" dirty="0"/>
          </a:p>
        </p:txBody>
      </p:sp>
      <p:sp>
        <p:nvSpPr>
          <p:cNvPr id="13" name="Redondear rectángulo de esquina del mismo lado 12"/>
          <p:cNvSpPr/>
          <p:nvPr/>
        </p:nvSpPr>
        <p:spPr>
          <a:xfrm>
            <a:off x="9652544" y="2243267"/>
            <a:ext cx="1629544" cy="876449"/>
          </a:xfrm>
          <a:prstGeom prst="round2SameRect">
            <a:avLst>
              <a:gd name="adj1" fmla="val 31165"/>
              <a:gd name="adj2" fmla="val 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Fluidez de Vocabulario</a:t>
            </a:r>
            <a:endParaRPr lang="es-BO" dirty="0"/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3386114" y="3711385"/>
            <a:ext cx="6817659" cy="6454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</a:rPr>
              <a:t>Desarrollar el hábito de lectura</a:t>
            </a:r>
            <a:endParaRPr lang="es-BO" sz="2800" dirty="0">
              <a:solidFill>
                <a:schemeClr val="tx1"/>
              </a:solidFill>
            </a:endParaRPr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2700052" y="5002303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Asistencia</a:t>
            </a:r>
            <a:endParaRPr lang="es-BO" dirty="0"/>
          </a:p>
        </p:txBody>
      </p:sp>
      <p:sp>
        <p:nvSpPr>
          <p:cNvPr id="16" name="Redondear rectángulo de esquina del mismo lado 15"/>
          <p:cNvSpPr/>
          <p:nvPr/>
        </p:nvSpPr>
        <p:spPr>
          <a:xfrm>
            <a:off x="4850819" y="5002303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Mini Bibliotecas en Aula</a:t>
            </a:r>
            <a:endParaRPr lang="es-BO" dirty="0"/>
          </a:p>
        </p:txBody>
      </p:sp>
      <p:sp>
        <p:nvSpPr>
          <p:cNvPr id="17" name="Redondear rectángulo de esquina del mismo lado 16"/>
          <p:cNvSpPr/>
          <p:nvPr/>
        </p:nvSpPr>
        <p:spPr>
          <a:xfrm>
            <a:off x="7001586" y="5002304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Motivación </a:t>
            </a:r>
            <a:endParaRPr lang="es-BO" dirty="0"/>
          </a:p>
        </p:txBody>
      </p:sp>
      <p:sp>
        <p:nvSpPr>
          <p:cNvPr id="18" name="Redondear rectángulo de esquina del mismo lado 17"/>
          <p:cNvSpPr/>
          <p:nvPr/>
        </p:nvSpPr>
        <p:spPr>
          <a:xfrm>
            <a:off x="9152353" y="5002305"/>
            <a:ext cx="1629544" cy="876449"/>
          </a:xfrm>
          <a:prstGeom prst="round2SameRect">
            <a:avLst>
              <a:gd name="adj1" fmla="val 0"/>
              <a:gd name="adj2" fmla="val 39891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Apoyo de Padres</a:t>
            </a:r>
            <a:endParaRPr lang="es-BO" dirty="0"/>
          </a:p>
        </p:txBody>
      </p:sp>
      <p:cxnSp>
        <p:nvCxnSpPr>
          <p:cNvPr id="19" name="Conector angular 18"/>
          <p:cNvCxnSpPr>
            <a:stCxn id="14" idx="3"/>
            <a:endCxn id="13" idx="1"/>
          </p:cNvCxnSpPr>
          <p:nvPr/>
        </p:nvCxnSpPr>
        <p:spPr>
          <a:xfrm rot="5400000" flipH="1" flipV="1">
            <a:off x="8335296" y="1579365"/>
            <a:ext cx="591669" cy="36723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14" idx="3"/>
            <a:endCxn id="9" idx="1"/>
          </p:cNvCxnSpPr>
          <p:nvPr/>
        </p:nvCxnSpPr>
        <p:spPr>
          <a:xfrm rot="16200000" flipV="1">
            <a:off x="4662924" y="1579365"/>
            <a:ext cx="591668" cy="367237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14" idx="3"/>
            <a:endCxn id="8" idx="1"/>
          </p:cNvCxnSpPr>
          <p:nvPr/>
        </p:nvCxnSpPr>
        <p:spPr>
          <a:xfrm rot="16200000" flipV="1">
            <a:off x="5581017" y="2497458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4" idx="3"/>
            <a:endCxn id="11" idx="1"/>
          </p:cNvCxnSpPr>
          <p:nvPr/>
        </p:nvCxnSpPr>
        <p:spPr>
          <a:xfrm rot="5400000" flipH="1" flipV="1">
            <a:off x="6499110" y="3415551"/>
            <a:ext cx="591668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4" idx="3"/>
            <a:endCxn id="12" idx="1"/>
          </p:cNvCxnSpPr>
          <p:nvPr/>
        </p:nvCxnSpPr>
        <p:spPr>
          <a:xfrm rot="5400000" flipH="1" flipV="1">
            <a:off x="7417203" y="2497458"/>
            <a:ext cx="591668" cy="183618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17" idx="3"/>
            <a:endCxn id="14" idx="1"/>
          </p:cNvCxnSpPr>
          <p:nvPr/>
        </p:nvCxnSpPr>
        <p:spPr>
          <a:xfrm rot="16200000" flipV="1">
            <a:off x="6982921" y="4168867"/>
            <a:ext cx="645460" cy="1021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6" idx="3"/>
            <a:endCxn id="14" idx="1"/>
          </p:cNvCxnSpPr>
          <p:nvPr/>
        </p:nvCxnSpPr>
        <p:spPr>
          <a:xfrm rot="5400000" flipH="1" flipV="1">
            <a:off x="5907538" y="4114898"/>
            <a:ext cx="645459" cy="11293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8" idx="3"/>
            <a:endCxn id="14" idx="1"/>
          </p:cNvCxnSpPr>
          <p:nvPr/>
        </p:nvCxnSpPr>
        <p:spPr>
          <a:xfrm rot="16200000" flipV="1">
            <a:off x="8058305" y="3093484"/>
            <a:ext cx="645461" cy="31721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5" idx="3"/>
            <a:endCxn id="14" idx="1"/>
          </p:cNvCxnSpPr>
          <p:nvPr/>
        </p:nvCxnSpPr>
        <p:spPr>
          <a:xfrm rot="5400000" flipH="1" flipV="1">
            <a:off x="4832155" y="3039514"/>
            <a:ext cx="645459" cy="328012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ágono 27"/>
          <p:cNvSpPr/>
          <p:nvPr/>
        </p:nvSpPr>
        <p:spPr>
          <a:xfrm>
            <a:off x="549285" y="5002303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Medios 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29" name="Pentágono 28"/>
          <p:cNvSpPr/>
          <p:nvPr/>
        </p:nvSpPr>
        <p:spPr>
          <a:xfrm>
            <a:off x="549285" y="2249618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Fines 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30" name="Pentágono 29"/>
          <p:cNvSpPr/>
          <p:nvPr/>
        </p:nvSpPr>
        <p:spPr>
          <a:xfrm>
            <a:off x="549285" y="3625960"/>
            <a:ext cx="1661588" cy="876449"/>
          </a:xfrm>
          <a:prstGeom prst="homePlate">
            <a:avLst>
              <a:gd name="adj" fmla="val 20849"/>
            </a:avLst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Objetivo</a:t>
            </a:r>
            <a:endParaRPr lang="es-B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790</Words>
  <Application>Microsoft Office PowerPoint</Application>
  <PresentationFormat>Personalizado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IDEA: Identificando el Problema /Oportunidad</vt:lpstr>
      <vt:lpstr>Presentación de PowerPoint</vt:lpstr>
      <vt:lpstr>Presentación de PowerPoint</vt:lpstr>
      <vt:lpstr>Fase Análisis: Involucrados</vt:lpstr>
      <vt:lpstr>Fase Análisis: Involucrados y Stakeholders</vt:lpstr>
      <vt:lpstr>Fase Análisis: Árbol de problema</vt:lpstr>
      <vt:lpstr>Fase Análisis: Árbol de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Identificación de Proyectos</dc:title>
  <dc:creator>user</dc:creator>
  <cp:lastModifiedBy>usuario</cp:lastModifiedBy>
  <cp:revision>44</cp:revision>
  <dcterms:created xsi:type="dcterms:W3CDTF">2015-10-19T02:46:28Z</dcterms:created>
  <dcterms:modified xsi:type="dcterms:W3CDTF">2016-04-09T14:17:26Z</dcterms:modified>
</cp:coreProperties>
</file>