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6B4DCA18-65CE-4344-A1FB-67A9C1133129}" type="datetimeFigureOut">
              <a:rPr lang="en-US" smtClean="0"/>
              <a:t>11/26/2016</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A31202D2-CF70-46F8-94C6-5BA05DF45D9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B4DCA18-65CE-4344-A1FB-67A9C1133129}" type="datetimeFigureOut">
              <a:rPr lang="en-US" smtClean="0"/>
              <a:t>11/26/2016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31202D2-CF70-46F8-94C6-5BA05DF45D9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6B4DCA18-65CE-4344-A1FB-67A9C1133129}" type="datetimeFigureOut">
              <a:rPr lang="en-US" smtClean="0"/>
              <a:t>11/26/2016</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A31202D2-CF70-46F8-94C6-5BA05DF45D9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B4DCA18-65CE-4344-A1FB-67A9C1133129}" type="datetimeFigureOut">
              <a:rPr lang="en-US" smtClean="0"/>
              <a:t>11/26/2016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31202D2-CF70-46F8-94C6-5BA05DF45D9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6B4DCA18-65CE-4344-A1FB-67A9C1133129}" type="datetimeFigureOut">
              <a:rPr lang="en-US" smtClean="0"/>
              <a:t>11/26/2016</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A31202D2-CF70-46F8-94C6-5BA05DF45D9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B4DCA18-65CE-4344-A1FB-67A9C1133129}" type="datetimeFigureOut">
              <a:rPr lang="en-US" smtClean="0"/>
              <a:t>11/26/2016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31202D2-CF70-46F8-94C6-5BA05DF45D9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B4DCA18-65CE-4344-A1FB-67A9C1133129}" type="datetimeFigureOut">
              <a:rPr lang="en-US" smtClean="0"/>
              <a:t>11/26/2016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31202D2-CF70-46F8-94C6-5BA05DF45D9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B4DCA18-65CE-4344-A1FB-67A9C1133129}" type="datetimeFigureOut">
              <a:rPr lang="en-US" smtClean="0"/>
              <a:t>11/26/2016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31202D2-CF70-46F8-94C6-5BA05DF45D9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6B4DCA18-65CE-4344-A1FB-67A9C1133129}" type="datetimeFigureOut">
              <a:rPr lang="en-US" smtClean="0"/>
              <a:t>11/26/2016</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A31202D2-CF70-46F8-94C6-5BA05DF45D9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B4DCA18-65CE-4344-A1FB-67A9C1133129}" type="datetimeFigureOut">
              <a:rPr lang="en-US" smtClean="0"/>
              <a:t>11/26/2016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31202D2-CF70-46F8-94C6-5BA05DF45D9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6B4DCA18-65CE-4344-A1FB-67A9C1133129}" type="datetimeFigureOut">
              <a:rPr lang="en-US" smtClean="0"/>
              <a:t>11/26/2016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31202D2-CF70-46F8-94C6-5BA05DF45D90}" type="slidenum">
              <a:rPr lang="en-US" smtClean="0"/>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6B4DCA18-65CE-4344-A1FB-67A9C1133129}" type="datetimeFigureOut">
              <a:rPr lang="en-US" smtClean="0"/>
              <a:t>11/26/2016</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A31202D2-CF70-46F8-94C6-5BA05DF45D9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Epidural Anesthesia</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5335931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a:t>Epidural block is produced by injection of local </a:t>
            </a:r>
            <a:r>
              <a:rPr lang="en-US" dirty="0" err="1"/>
              <a:t>anaesthetic</a:t>
            </a:r>
            <a:r>
              <a:rPr lang="en-US" dirty="0"/>
              <a:t> into the epidural space at the lumbosacral junction to provide analgesia and paralysis to allow surgery.</a:t>
            </a:r>
          </a:p>
          <a:p>
            <a:r>
              <a:rPr lang="en-US" dirty="0"/>
              <a:t>The animal may be standing or in lateral </a:t>
            </a:r>
            <a:r>
              <a:rPr lang="en-US" dirty="0" err="1"/>
              <a:t>recumbency</a:t>
            </a:r>
            <a:r>
              <a:rPr lang="en-US" dirty="0"/>
              <a:t>.</a:t>
            </a:r>
          </a:p>
        </p:txBody>
      </p:sp>
    </p:spTree>
    <p:extLst>
      <p:ext uri="{BB962C8B-B14F-4D97-AF65-F5344CB8AC3E}">
        <p14:creationId xmlns:p14="http://schemas.microsoft.com/office/powerpoint/2010/main" val="36995110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7239000" cy="1143000"/>
          </a:xfrm>
        </p:spPr>
        <p:txBody>
          <a:bodyPr>
            <a:normAutofit fontScale="90000"/>
          </a:bodyPr>
          <a:lstStyle/>
          <a:p>
            <a:r>
              <a:rPr lang="en-US" dirty="0" smtClean="0"/>
              <a:t>Locating </a:t>
            </a:r>
            <a:r>
              <a:rPr lang="en-US" dirty="0"/>
              <a:t>the lumbosacral junction. </a:t>
            </a:r>
            <a:br>
              <a:rPr lang="en-US" dirty="0"/>
            </a:b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a:t>
            </a:r>
            <a:r>
              <a:rPr lang="en-US" dirty="0"/>
              <a:t>lumbosacral site is 1 to 3 cm caudal to an imaginary line drawn between the cranial borders of the ileum and forms a palpable depression. </a:t>
            </a:r>
          </a:p>
          <a:p>
            <a:r>
              <a:rPr lang="en-US" dirty="0"/>
              <a:t>The lumbosacral junction is easily palpated in thin individuals. </a:t>
            </a:r>
          </a:p>
          <a:p>
            <a:r>
              <a:rPr lang="en-US" dirty="0"/>
              <a:t>In animals which are well muscled or fat it is necessary to use recognition of landmarks:</a:t>
            </a:r>
          </a:p>
          <a:p>
            <a:r>
              <a:rPr lang="en-US" dirty="0"/>
              <a:t>Draw an imaginary line between the cranial borders of the ileum crossing between the </a:t>
            </a:r>
            <a:r>
              <a:rPr lang="en-US" dirty="0" err="1"/>
              <a:t>spinous</a:t>
            </a:r>
            <a:r>
              <a:rPr lang="en-US" dirty="0"/>
              <a:t> processes of the last lumbar vertebrae</a:t>
            </a:r>
            <a:r>
              <a:rPr lang="en-US" dirty="0" smtClean="0"/>
              <a:t>.</a:t>
            </a:r>
            <a:endParaRPr lang="en-US" dirty="0"/>
          </a:p>
          <a:p>
            <a:r>
              <a:rPr lang="en-US" dirty="0"/>
              <a:t>The caudal borders of the ileum, where the angle bends, are level with the cranial edge of the sacrum. </a:t>
            </a:r>
          </a:p>
          <a:p>
            <a:r>
              <a:rPr lang="en-US" dirty="0"/>
              <a:t>If the </a:t>
            </a:r>
            <a:r>
              <a:rPr lang="en-US" dirty="0" err="1"/>
              <a:t>spinous</a:t>
            </a:r>
            <a:r>
              <a:rPr lang="en-US" dirty="0"/>
              <a:t> process of the last lumbar vertebra is palpable then the depression caudal to this is the lumbosacral space. </a:t>
            </a:r>
          </a:p>
          <a:p>
            <a:r>
              <a:rPr lang="en-US" dirty="0"/>
              <a:t>The needle will be inserted on the midline halfway between the </a:t>
            </a:r>
            <a:r>
              <a:rPr lang="en-US" dirty="0" err="1"/>
              <a:t>spinous</a:t>
            </a:r>
            <a:r>
              <a:rPr lang="en-US" dirty="0"/>
              <a:t> processes of the seventh lumbar vertebra and the sacrum</a:t>
            </a:r>
          </a:p>
        </p:txBody>
      </p:sp>
    </p:spTree>
    <p:extLst>
      <p:ext uri="{BB962C8B-B14F-4D97-AF65-F5344CB8AC3E}">
        <p14:creationId xmlns:p14="http://schemas.microsoft.com/office/powerpoint/2010/main" val="34849784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a:t>
            </a:r>
            <a:endParaRPr lang="en-US" dirty="0"/>
          </a:p>
        </p:txBody>
      </p:sp>
      <p:sp>
        <p:nvSpPr>
          <p:cNvPr id="3" name="Content Placeholder 2"/>
          <p:cNvSpPr>
            <a:spLocks noGrp="1"/>
          </p:cNvSpPr>
          <p:nvPr>
            <p:ph idx="1"/>
          </p:nvPr>
        </p:nvSpPr>
        <p:spPr/>
        <p:txBody>
          <a:bodyPr>
            <a:normAutofit fontScale="92500" lnSpcReduction="20000"/>
          </a:bodyPr>
          <a:lstStyle/>
          <a:p>
            <a:r>
              <a:rPr lang="en-US" dirty="0"/>
              <a:t>Clip the area for injection and prepare the skin with surgical scrub</a:t>
            </a:r>
            <a:r>
              <a:rPr lang="en-US" dirty="0" smtClean="0"/>
              <a:t>.</a:t>
            </a:r>
            <a:endParaRPr lang="en-US" dirty="0"/>
          </a:p>
          <a:p>
            <a:r>
              <a:rPr lang="en-US" dirty="0"/>
              <a:t>Using a fine needle, inject 1 to 3 mL of 2% </a:t>
            </a:r>
            <a:r>
              <a:rPr lang="en-US" dirty="0" err="1"/>
              <a:t>lidocaine</a:t>
            </a:r>
            <a:r>
              <a:rPr lang="en-US" dirty="0"/>
              <a:t> subcutaneously (not required if the procedure is carried out in an </a:t>
            </a:r>
            <a:r>
              <a:rPr lang="en-US" dirty="0" err="1"/>
              <a:t>anaesthetised</a:t>
            </a:r>
            <a:r>
              <a:rPr lang="en-US" dirty="0"/>
              <a:t> animal</a:t>
            </a:r>
            <a:r>
              <a:rPr lang="en-US" dirty="0" smtClean="0"/>
              <a:t>).</a:t>
            </a:r>
            <a:endParaRPr lang="en-US" dirty="0"/>
          </a:p>
          <a:p>
            <a:r>
              <a:rPr lang="en-US" dirty="0"/>
              <a:t>Warm the local </a:t>
            </a:r>
            <a:r>
              <a:rPr lang="en-US" dirty="0" err="1"/>
              <a:t>anaesthetic</a:t>
            </a:r>
            <a:r>
              <a:rPr lang="en-US" dirty="0"/>
              <a:t> solution if the injection is to be made in a conscious animal</a:t>
            </a:r>
            <a:r>
              <a:rPr lang="en-US" dirty="0" smtClean="0"/>
              <a:t>.</a:t>
            </a:r>
            <a:endParaRPr lang="en-US" dirty="0"/>
          </a:p>
          <a:p>
            <a:r>
              <a:rPr lang="en-US" dirty="0"/>
              <a:t>If the skin is thick, puncture with a large, sharp hypodermic needle</a:t>
            </a:r>
            <a:r>
              <a:rPr lang="en-US" dirty="0" smtClean="0"/>
              <a:t>.</a:t>
            </a:r>
            <a:endParaRPr lang="en-US" dirty="0"/>
          </a:p>
          <a:p>
            <a:r>
              <a:rPr lang="en-US" dirty="0"/>
              <a:t>Insert a spinal needle over the lumbosacral junction, on the midline, perpendicular to both the curvature of the hindquarters and the sagittal plane of the animal. </a:t>
            </a:r>
          </a:p>
        </p:txBody>
      </p:sp>
    </p:spTree>
    <p:extLst>
      <p:ext uri="{BB962C8B-B14F-4D97-AF65-F5344CB8AC3E}">
        <p14:creationId xmlns:p14="http://schemas.microsoft.com/office/powerpoint/2010/main" val="3531040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a:t>
            </a:r>
            <a:endParaRPr lang="en-US" dirty="0"/>
          </a:p>
        </p:txBody>
      </p:sp>
      <p:sp>
        <p:nvSpPr>
          <p:cNvPr id="3" name="Content Placeholder 2"/>
          <p:cNvSpPr>
            <a:spLocks noGrp="1"/>
          </p:cNvSpPr>
          <p:nvPr>
            <p:ph idx="1"/>
          </p:nvPr>
        </p:nvSpPr>
        <p:spPr/>
        <p:txBody>
          <a:bodyPr/>
          <a:lstStyle/>
          <a:p>
            <a:r>
              <a:rPr lang="en-US" dirty="0"/>
              <a:t>Once through the skin, slowly advance the needle until first the resistance of the </a:t>
            </a:r>
            <a:r>
              <a:rPr lang="en-US" dirty="0" err="1"/>
              <a:t>interarcuate</a:t>
            </a:r>
            <a:r>
              <a:rPr lang="en-US" dirty="0"/>
              <a:t> ligament over the epidural space is felt, then the "pop" as this is penetrated. Immediately stop the needle so that it is in the epidural space and does not advance further to penetrate the spinal cord. </a:t>
            </a:r>
          </a:p>
        </p:txBody>
      </p:sp>
    </p:spTree>
    <p:extLst>
      <p:ext uri="{BB962C8B-B14F-4D97-AF65-F5344CB8AC3E}">
        <p14:creationId xmlns:p14="http://schemas.microsoft.com/office/powerpoint/2010/main" val="42309397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a:t>
            </a:r>
            <a:endParaRPr lang="en-US" dirty="0"/>
          </a:p>
        </p:txBody>
      </p:sp>
      <p:sp>
        <p:nvSpPr>
          <p:cNvPr id="3" name="Content Placeholder 2"/>
          <p:cNvSpPr>
            <a:spLocks noGrp="1"/>
          </p:cNvSpPr>
          <p:nvPr>
            <p:ph idx="1"/>
          </p:nvPr>
        </p:nvSpPr>
        <p:spPr/>
        <p:txBody>
          <a:bodyPr>
            <a:normAutofit fontScale="85000" lnSpcReduction="20000"/>
          </a:bodyPr>
          <a:lstStyle/>
          <a:p>
            <a:r>
              <a:rPr lang="en-US" dirty="0"/>
              <a:t>Once the needle is in position </a:t>
            </a:r>
            <a:r>
              <a:rPr lang="en-US" dirty="0" smtClean="0"/>
              <a:t>attach </a:t>
            </a:r>
            <a:r>
              <a:rPr lang="en-US" dirty="0"/>
              <a:t>a 3mL syringe containing 0.5mL air. </a:t>
            </a:r>
            <a:endParaRPr lang="en-US" dirty="0"/>
          </a:p>
          <a:p>
            <a:r>
              <a:rPr lang="en-US" dirty="0" smtClean="0"/>
              <a:t>Withdraw </a:t>
            </a:r>
            <a:r>
              <a:rPr lang="en-US" dirty="0"/>
              <a:t>the plunger. If the needle is in the epidural space there should be only a vacuum. </a:t>
            </a:r>
            <a:endParaRPr lang="en-US" dirty="0" smtClean="0"/>
          </a:p>
          <a:p>
            <a:r>
              <a:rPr lang="en-US" dirty="0" smtClean="0">
                <a:solidFill>
                  <a:srgbClr val="FF0000"/>
                </a:solidFill>
              </a:rPr>
              <a:t>Aspiration </a:t>
            </a:r>
            <a:r>
              <a:rPr lang="en-US" dirty="0">
                <a:solidFill>
                  <a:srgbClr val="FF0000"/>
                </a:solidFill>
              </a:rPr>
              <a:t>of blood or cerebrospinal fluid indicates incorrect placement. </a:t>
            </a:r>
            <a:r>
              <a:rPr lang="en-US" dirty="0" smtClean="0">
                <a:solidFill>
                  <a:srgbClr val="FF0000"/>
                </a:solidFill>
              </a:rPr>
              <a:t>Aspiration </a:t>
            </a:r>
            <a:r>
              <a:rPr lang="en-US" dirty="0">
                <a:solidFill>
                  <a:srgbClr val="FF0000"/>
                </a:solidFill>
              </a:rPr>
              <a:t>of air indicates the syringe is not tightly attached to the needle. </a:t>
            </a:r>
            <a:endParaRPr lang="en-US" dirty="0" smtClean="0">
              <a:solidFill>
                <a:srgbClr val="FF0000"/>
              </a:solidFill>
            </a:endParaRPr>
          </a:p>
          <a:p>
            <a:r>
              <a:rPr lang="en-US" dirty="0" smtClean="0"/>
              <a:t>Test </a:t>
            </a:r>
            <a:r>
              <a:rPr lang="en-US" dirty="0"/>
              <a:t>inject a small amount of </a:t>
            </a:r>
            <a:r>
              <a:rPr lang="en-US" dirty="0" smtClean="0"/>
              <a:t>air; </a:t>
            </a:r>
            <a:r>
              <a:rPr lang="en-US" dirty="0"/>
              <a:t>this should inject easily if the needle is in the epidural space. </a:t>
            </a:r>
          </a:p>
          <a:p>
            <a:r>
              <a:rPr lang="en-US" dirty="0"/>
              <a:t>Attach the syringe containing the local </a:t>
            </a:r>
            <a:r>
              <a:rPr lang="en-US" dirty="0" err="1"/>
              <a:t>anaesthetic</a:t>
            </a:r>
            <a:r>
              <a:rPr lang="en-US" dirty="0"/>
              <a:t> solution and inject SLOWLY, over at least 30 seconds. </a:t>
            </a:r>
            <a:endParaRPr lang="en-US" dirty="0" smtClean="0"/>
          </a:p>
          <a:p>
            <a:r>
              <a:rPr lang="en-US" dirty="0" smtClean="0">
                <a:solidFill>
                  <a:srgbClr val="FF0000"/>
                </a:solidFill>
              </a:rPr>
              <a:t>If </a:t>
            </a:r>
            <a:r>
              <a:rPr lang="en-US" dirty="0">
                <a:solidFill>
                  <a:srgbClr val="FF0000"/>
                </a:solidFill>
              </a:rPr>
              <a:t>the injection is carried out too rapidly intracranial pressure is increased which is seen in the conscious animal as </a:t>
            </a:r>
            <a:r>
              <a:rPr lang="en-US" dirty="0" err="1">
                <a:solidFill>
                  <a:srgbClr val="FF0000"/>
                </a:solidFill>
              </a:rPr>
              <a:t>opisthotonus</a:t>
            </a:r>
            <a:r>
              <a:rPr lang="en-US" dirty="0">
                <a:solidFill>
                  <a:srgbClr val="FF0000"/>
                </a:solidFill>
              </a:rPr>
              <a:t>, </a:t>
            </a:r>
            <a:r>
              <a:rPr lang="en-US" dirty="0" err="1">
                <a:solidFill>
                  <a:srgbClr val="FF0000"/>
                </a:solidFill>
              </a:rPr>
              <a:t>nystagmus</a:t>
            </a:r>
            <a:r>
              <a:rPr lang="en-US" dirty="0">
                <a:solidFill>
                  <a:srgbClr val="FF0000"/>
                </a:solidFill>
              </a:rPr>
              <a:t> and collapse</a:t>
            </a:r>
            <a:r>
              <a:rPr lang="en-US" dirty="0" smtClean="0">
                <a:solidFill>
                  <a:srgbClr val="FF0000"/>
                </a:solidFill>
              </a:rPr>
              <a:t>.</a:t>
            </a:r>
          </a:p>
          <a:p>
            <a:r>
              <a:rPr lang="en-US" dirty="0"/>
              <a:t>Withdraw the needle once the injection is completed.</a:t>
            </a:r>
            <a:r>
              <a:rPr lang="en-US" dirty="0" smtClean="0">
                <a:solidFill>
                  <a:srgbClr val="FF0000"/>
                </a:solidFill>
              </a:rPr>
              <a:t> </a:t>
            </a:r>
            <a:endParaRPr lang="en-US" dirty="0">
              <a:solidFill>
                <a:srgbClr val="FF0000"/>
              </a:solidFill>
            </a:endParaRPr>
          </a:p>
        </p:txBody>
      </p:sp>
    </p:spTree>
    <p:extLst>
      <p:ext uri="{BB962C8B-B14F-4D97-AF65-F5344CB8AC3E}">
        <p14:creationId xmlns:p14="http://schemas.microsoft.com/office/powerpoint/2010/main" val="25368055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18</TotalTime>
  <Words>362</Words>
  <Application>Microsoft Office PowerPoint</Application>
  <PresentationFormat>On-screen Show (4:3)</PresentationFormat>
  <Paragraphs>28</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Opulent</vt:lpstr>
      <vt:lpstr>Epidural Anesthesia</vt:lpstr>
      <vt:lpstr>Introduction</vt:lpstr>
      <vt:lpstr>Locating the lumbosacral junction.  </vt:lpstr>
      <vt:lpstr>Procedure</vt:lpstr>
      <vt:lpstr>Procedure</vt:lpstr>
      <vt:lpstr>Procedure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Epidural Anesthesia</dc:title>
  <dc:creator>Alicia Charles</dc:creator>
  <cp:lastModifiedBy>Alicia Charles</cp:lastModifiedBy>
  <cp:revision>2</cp:revision>
  <dcterms:created xsi:type="dcterms:W3CDTF">2016-11-26T16:36:13Z</dcterms:created>
  <dcterms:modified xsi:type="dcterms:W3CDTF">2016-11-26T16:54:23Z</dcterms:modified>
</cp:coreProperties>
</file>