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75" r:id="rId3"/>
    <p:sldId id="276" r:id="rId4"/>
    <p:sldId id="277" r:id="rId5"/>
    <p:sldId id="278" r:id="rId6"/>
    <p:sldId id="279" r:id="rId7"/>
    <p:sldId id="280" r:id="rId8"/>
    <p:sldId id="281" r:id="rId9"/>
    <p:sldId id="282" r:id="rId10"/>
    <p:sldId id="283" r:id="rId11"/>
    <p:sldId id="284" r:id="rId1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104A78E7-FCEE-4504-92B0-F721ADFEEC03}" type="datetimeFigureOut">
              <a:rPr lang="es-ES" smtClean="0"/>
              <a:pPr/>
              <a:t>05/06/2017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011C61F-9464-4199-86AA-3C6A3F82B9C7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emf"/><Relationship Id="rId4" Type="http://schemas.openxmlformats.org/officeDocument/2006/relationships/image" Target="../media/image3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4450" name="Rectangle 2"/>
          <p:cNvSpPr>
            <a:spLocks noChangeArrowheads="1"/>
          </p:cNvSpPr>
          <p:nvPr/>
        </p:nvSpPr>
        <p:spPr bwMode="auto">
          <a:xfrm>
            <a:off x="468313" y="1484313"/>
            <a:ext cx="8305800" cy="3416320"/>
          </a:xfrm>
          <a:prstGeom prst="rect">
            <a:avLst/>
          </a:prstGeom>
          <a:solidFill>
            <a:srgbClr val="339933"/>
          </a:solidFill>
          <a:ln w="9525" algn="ctr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5400" b="1" i="1" dirty="0" smtClean="0">
                <a:latin typeface="Arial" charset="0"/>
              </a:rPr>
              <a:t>Modelo para </a:t>
            </a:r>
            <a:r>
              <a:rPr lang="es-ES_tradnl" sz="5400" b="1" i="1" dirty="0">
                <a:latin typeface="Arial" charset="0"/>
              </a:rPr>
              <a:t>la Identificación de Peligros y Evaluación de Riesgos (IPER)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7231" name="AutoShape 15"/>
          <p:cNvSpPr>
            <a:spLocks noChangeArrowheads="1"/>
          </p:cNvSpPr>
          <p:nvPr/>
        </p:nvSpPr>
        <p:spPr bwMode="auto">
          <a:xfrm rot="-10800000">
            <a:off x="323850" y="2349500"/>
            <a:ext cx="503238" cy="5048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sp>
        <p:nvSpPr>
          <p:cNvPr id="777232" name="AutoShape 16"/>
          <p:cNvSpPr>
            <a:spLocks noChangeArrowheads="1"/>
          </p:cNvSpPr>
          <p:nvPr/>
        </p:nvSpPr>
        <p:spPr bwMode="auto">
          <a:xfrm rot="10800000" flipH="1">
            <a:off x="8172450" y="2347913"/>
            <a:ext cx="503238" cy="504825"/>
          </a:xfrm>
          <a:custGeom>
            <a:avLst/>
            <a:gdLst>
              <a:gd name="G0" fmla="+- 9257 0 0"/>
              <a:gd name="G1" fmla="+- 18514 0 0"/>
              <a:gd name="G2" fmla="+- 7200 0 0"/>
              <a:gd name="G3" fmla="*/ 9257 1 2"/>
              <a:gd name="G4" fmla="+- G3 10800 0"/>
              <a:gd name="G5" fmla="+- 21600 9257 18514"/>
              <a:gd name="G6" fmla="+- 18514 7200 0"/>
              <a:gd name="G7" fmla="*/ G6 1 2"/>
              <a:gd name="G8" fmla="*/ 18514 2 1"/>
              <a:gd name="G9" fmla="+- G8 0 21600"/>
              <a:gd name="G10" fmla="*/ 21600 G0 G1"/>
              <a:gd name="G11" fmla="*/ 21600 G4 G1"/>
              <a:gd name="G12" fmla="*/ 21600 G5 G1"/>
              <a:gd name="G13" fmla="*/ 21600 G7 G1"/>
              <a:gd name="G14" fmla="*/ 18514 1 2"/>
              <a:gd name="G15" fmla="+- G5 0 G4"/>
              <a:gd name="G16" fmla="+- G0 0 G4"/>
              <a:gd name="G17" fmla="*/ G2 G15 G16"/>
              <a:gd name="T0" fmla="*/ 15429 w 21600"/>
              <a:gd name="T1" fmla="*/ 0 h 21600"/>
              <a:gd name="T2" fmla="*/ 9257 w 21600"/>
              <a:gd name="T3" fmla="*/ 7200 h 21600"/>
              <a:gd name="T4" fmla="*/ 0 w 21600"/>
              <a:gd name="T5" fmla="*/ 18001 h 21600"/>
              <a:gd name="T6" fmla="*/ 9257 w 21600"/>
              <a:gd name="T7" fmla="*/ 21600 h 21600"/>
              <a:gd name="T8" fmla="*/ 18514 w 21600"/>
              <a:gd name="T9" fmla="*/ 15000 h 21600"/>
              <a:gd name="T10" fmla="*/ 21600 w 21600"/>
              <a:gd name="T11" fmla="*/ 7200 h 21600"/>
              <a:gd name="T12" fmla="*/ 17694720 60000 65536"/>
              <a:gd name="T13" fmla="*/ 11796480 60000 65536"/>
              <a:gd name="T14" fmla="*/ 11796480 60000 65536"/>
              <a:gd name="T15" fmla="*/ 5898240 60000 65536"/>
              <a:gd name="T16" fmla="*/ 0 60000 65536"/>
              <a:gd name="T17" fmla="*/ 0 60000 65536"/>
              <a:gd name="T18" fmla="*/ 0 w 21600"/>
              <a:gd name="T19" fmla="*/ G12 h 21600"/>
              <a:gd name="T20" fmla="*/ G1 w 21600"/>
              <a:gd name="T21" fmla="*/ 21600 h 2160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21600" h="21600">
                <a:moveTo>
                  <a:pt x="15429" y="0"/>
                </a:moveTo>
                <a:lnTo>
                  <a:pt x="9257" y="7200"/>
                </a:lnTo>
                <a:lnTo>
                  <a:pt x="12343" y="7200"/>
                </a:lnTo>
                <a:lnTo>
                  <a:pt x="12343" y="14400"/>
                </a:lnTo>
                <a:lnTo>
                  <a:pt x="0" y="14400"/>
                </a:lnTo>
                <a:lnTo>
                  <a:pt x="0" y="21600"/>
                </a:lnTo>
                <a:lnTo>
                  <a:pt x="18514" y="21600"/>
                </a:lnTo>
                <a:lnTo>
                  <a:pt x="18514" y="7200"/>
                </a:lnTo>
                <a:lnTo>
                  <a:pt x="21600" y="7200"/>
                </a:lnTo>
                <a:close/>
              </a:path>
            </a:pathLst>
          </a:custGeom>
          <a:solidFill>
            <a:srgbClr val="66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s-ES"/>
          </a:p>
        </p:txBody>
      </p:sp>
      <p:pic>
        <p:nvPicPr>
          <p:cNvPr id="805896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550" y="1206500"/>
            <a:ext cx="7272338" cy="1646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5898" name="Picture 1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0825" y="3213100"/>
            <a:ext cx="4318000" cy="170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5899" name="Picture 1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6000" y="3284538"/>
            <a:ext cx="4318000" cy="1062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805901" name="Picture 1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339975" y="5221288"/>
            <a:ext cx="4389438" cy="1520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05902" name="Text Box 14"/>
          <p:cNvSpPr txBox="1">
            <a:spLocks noChangeArrowheads="1"/>
          </p:cNvSpPr>
          <p:nvPr/>
        </p:nvSpPr>
        <p:spPr bwMode="auto">
          <a:xfrm>
            <a:off x="361950" y="188913"/>
            <a:ext cx="845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3200" b="1" i="1" dirty="0">
                <a:solidFill>
                  <a:srgbClr val="FFCC00"/>
                </a:solidFill>
                <a:latin typeface="Arial" charset="0"/>
              </a:rPr>
              <a:t>Modelo para estimar la </a:t>
            </a:r>
            <a:r>
              <a:rPr lang="es-ES_tradnl" sz="3200" b="1" i="1" dirty="0" smtClean="0">
                <a:solidFill>
                  <a:srgbClr val="FFCC00"/>
                </a:solidFill>
                <a:latin typeface="Arial" charset="0"/>
              </a:rPr>
              <a:t>Probabilidad</a:t>
            </a:r>
            <a:endParaRPr lang="es-ES_tradnl" sz="3200" b="1" i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32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4938" y="1557338"/>
            <a:ext cx="6046787" cy="2079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93254" name="Text Box 6"/>
          <p:cNvSpPr txBox="1">
            <a:spLocks noChangeArrowheads="1"/>
          </p:cNvSpPr>
          <p:nvPr/>
        </p:nvSpPr>
        <p:spPr bwMode="auto">
          <a:xfrm>
            <a:off x="361950" y="188913"/>
            <a:ext cx="845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3200" b="1" i="1" dirty="0">
                <a:solidFill>
                  <a:srgbClr val="FFCC00"/>
                </a:solidFill>
                <a:latin typeface="Arial" charset="0"/>
              </a:rPr>
              <a:t>Modelo para estimar la </a:t>
            </a:r>
            <a:r>
              <a:rPr lang="es-ES_tradnl" sz="3200" b="1" i="1" dirty="0" smtClean="0">
                <a:solidFill>
                  <a:srgbClr val="FFCC00"/>
                </a:solidFill>
                <a:latin typeface="Arial" charset="0"/>
              </a:rPr>
              <a:t>Probabilidad</a:t>
            </a:r>
            <a:endParaRPr lang="es-ES_tradnl" sz="3200" b="1" i="1" dirty="0">
              <a:solidFill>
                <a:srgbClr val="FFCC00"/>
              </a:solidFill>
              <a:latin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62" name="Text Box 2"/>
          <p:cNvSpPr txBox="1">
            <a:spLocks noChangeArrowheads="1"/>
          </p:cNvSpPr>
          <p:nvPr/>
        </p:nvSpPr>
        <p:spPr bwMode="auto">
          <a:xfrm>
            <a:off x="519113" y="1484313"/>
            <a:ext cx="82296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800" b="1" i="1" dirty="0" smtClean="0">
                <a:solidFill>
                  <a:srgbClr val="FFFF00"/>
                </a:solidFill>
                <a:latin typeface="Arial" charset="0"/>
              </a:rPr>
              <a:t>Modelo </a:t>
            </a:r>
            <a:r>
              <a:rPr lang="es-ES_tradnl" sz="4800" b="1" i="1" dirty="0">
                <a:solidFill>
                  <a:srgbClr val="FFFF00"/>
                </a:solidFill>
                <a:latin typeface="Arial" charset="0"/>
              </a:rPr>
              <a:t>para la estimación de Probabilidades y Consecuencias </a:t>
            </a:r>
            <a:r>
              <a:rPr lang="es-ES_tradnl" sz="4800" b="1" i="1" dirty="0" smtClean="0">
                <a:solidFill>
                  <a:srgbClr val="FFFF00"/>
                </a:solidFill>
                <a:latin typeface="Arial" charset="0"/>
              </a:rPr>
              <a:t>en</a:t>
            </a:r>
            <a:endParaRPr lang="es-ES_tradnl" sz="4800" b="1" i="1" dirty="0">
              <a:solidFill>
                <a:srgbClr val="FFFF00"/>
              </a:solidFill>
              <a:latin typeface="Arial" charset="0"/>
            </a:endParaRPr>
          </a:p>
        </p:txBody>
      </p:sp>
      <p:grpSp>
        <p:nvGrpSpPr>
          <p:cNvPr id="2" name="Group 3"/>
          <p:cNvGrpSpPr>
            <a:grpSpLocks/>
          </p:cNvGrpSpPr>
          <p:nvPr/>
        </p:nvGrpSpPr>
        <p:grpSpPr bwMode="auto">
          <a:xfrm flipH="1">
            <a:off x="7380288" y="4419600"/>
            <a:ext cx="1295400" cy="2209800"/>
            <a:chOff x="817" y="2602"/>
            <a:chExt cx="695" cy="1382"/>
          </a:xfrm>
        </p:grpSpPr>
        <p:sp>
          <p:nvSpPr>
            <p:cNvPr id="757764" name="Freeform 4"/>
            <p:cNvSpPr>
              <a:spLocks/>
            </p:cNvSpPr>
            <p:nvPr/>
          </p:nvSpPr>
          <p:spPr bwMode="auto">
            <a:xfrm>
              <a:off x="1039" y="2679"/>
              <a:ext cx="272" cy="302"/>
            </a:xfrm>
            <a:custGeom>
              <a:avLst/>
              <a:gdLst/>
              <a:ahLst/>
              <a:cxnLst>
                <a:cxn ang="0">
                  <a:pos x="283" y="139"/>
                </a:cxn>
                <a:cxn ang="0">
                  <a:pos x="236" y="77"/>
                </a:cxn>
                <a:cxn ang="0">
                  <a:pos x="169" y="31"/>
                </a:cxn>
                <a:cxn ang="0">
                  <a:pos x="109" y="0"/>
                </a:cxn>
                <a:cxn ang="0">
                  <a:pos x="62" y="8"/>
                </a:cxn>
                <a:cxn ang="0">
                  <a:pos x="27" y="43"/>
                </a:cxn>
                <a:cxn ang="0">
                  <a:pos x="0" y="147"/>
                </a:cxn>
                <a:cxn ang="0">
                  <a:pos x="10" y="268"/>
                </a:cxn>
                <a:cxn ang="0">
                  <a:pos x="39" y="383"/>
                </a:cxn>
                <a:cxn ang="0">
                  <a:pos x="70" y="472"/>
                </a:cxn>
                <a:cxn ang="0">
                  <a:pos x="129" y="565"/>
                </a:cxn>
                <a:cxn ang="0">
                  <a:pos x="181" y="603"/>
                </a:cxn>
                <a:cxn ang="0">
                  <a:pos x="251" y="603"/>
                </a:cxn>
                <a:cxn ang="0">
                  <a:pos x="322" y="577"/>
                </a:cxn>
                <a:cxn ang="0">
                  <a:pos x="358" y="510"/>
                </a:cxn>
                <a:cxn ang="0">
                  <a:pos x="377" y="426"/>
                </a:cxn>
                <a:cxn ang="0">
                  <a:pos x="370" y="321"/>
                </a:cxn>
                <a:cxn ang="0">
                  <a:pos x="536" y="333"/>
                </a:cxn>
                <a:cxn ang="0">
                  <a:pos x="544" y="287"/>
                </a:cxn>
                <a:cxn ang="0">
                  <a:pos x="355" y="268"/>
                </a:cxn>
                <a:cxn ang="0">
                  <a:pos x="307" y="159"/>
                </a:cxn>
                <a:cxn ang="0">
                  <a:pos x="283" y="139"/>
                </a:cxn>
              </a:cxnLst>
              <a:rect l="0" t="0" r="r" b="b"/>
              <a:pathLst>
                <a:path w="544" h="603">
                  <a:moveTo>
                    <a:pt x="283" y="139"/>
                  </a:moveTo>
                  <a:lnTo>
                    <a:pt x="236" y="77"/>
                  </a:lnTo>
                  <a:lnTo>
                    <a:pt x="169" y="31"/>
                  </a:lnTo>
                  <a:lnTo>
                    <a:pt x="109" y="0"/>
                  </a:lnTo>
                  <a:lnTo>
                    <a:pt x="62" y="8"/>
                  </a:lnTo>
                  <a:lnTo>
                    <a:pt x="27" y="43"/>
                  </a:lnTo>
                  <a:lnTo>
                    <a:pt x="0" y="147"/>
                  </a:lnTo>
                  <a:lnTo>
                    <a:pt x="10" y="268"/>
                  </a:lnTo>
                  <a:lnTo>
                    <a:pt x="39" y="383"/>
                  </a:lnTo>
                  <a:lnTo>
                    <a:pt x="70" y="472"/>
                  </a:lnTo>
                  <a:lnTo>
                    <a:pt x="129" y="565"/>
                  </a:lnTo>
                  <a:lnTo>
                    <a:pt x="181" y="603"/>
                  </a:lnTo>
                  <a:lnTo>
                    <a:pt x="251" y="603"/>
                  </a:lnTo>
                  <a:lnTo>
                    <a:pt x="322" y="577"/>
                  </a:lnTo>
                  <a:lnTo>
                    <a:pt x="358" y="510"/>
                  </a:lnTo>
                  <a:lnTo>
                    <a:pt x="377" y="426"/>
                  </a:lnTo>
                  <a:lnTo>
                    <a:pt x="370" y="321"/>
                  </a:lnTo>
                  <a:lnTo>
                    <a:pt x="536" y="333"/>
                  </a:lnTo>
                  <a:lnTo>
                    <a:pt x="544" y="287"/>
                  </a:lnTo>
                  <a:lnTo>
                    <a:pt x="355" y="268"/>
                  </a:lnTo>
                  <a:lnTo>
                    <a:pt x="307" y="159"/>
                  </a:lnTo>
                  <a:lnTo>
                    <a:pt x="283" y="139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57765" name="Freeform 5"/>
            <p:cNvSpPr>
              <a:spLocks/>
            </p:cNvSpPr>
            <p:nvPr/>
          </p:nvSpPr>
          <p:spPr bwMode="auto">
            <a:xfrm>
              <a:off x="817" y="2602"/>
              <a:ext cx="314" cy="484"/>
            </a:xfrm>
            <a:custGeom>
              <a:avLst/>
              <a:gdLst/>
              <a:ahLst/>
              <a:cxnLst>
                <a:cxn ang="0">
                  <a:pos x="366" y="23"/>
                </a:cxn>
                <a:cxn ang="0">
                  <a:pos x="445" y="0"/>
                </a:cxn>
                <a:cxn ang="0">
                  <a:pos x="508" y="4"/>
                </a:cxn>
                <a:cxn ang="0">
                  <a:pos x="556" y="38"/>
                </a:cxn>
                <a:cxn ang="0">
                  <a:pos x="588" y="93"/>
                </a:cxn>
                <a:cxn ang="0">
                  <a:pos x="576" y="150"/>
                </a:cxn>
                <a:cxn ang="0">
                  <a:pos x="532" y="150"/>
                </a:cxn>
                <a:cxn ang="0">
                  <a:pos x="544" y="104"/>
                </a:cxn>
                <a:cxn ang="0">
                  <a:pos x="508" y="62"/>
                </a:cxn>
                <a:cxn ang="0">
                  <a:pos x="473" y="47"/>
                </a:cxn>
                <a:cxn ang="0">
                  <a:pos x="414" y="62"/>
                </a:cxn>
                <a:cxn ang="0">
                  <a:pos x="438" y="108"/>
                </a:cxn>
                <a:cxn ang="0">
                  <a:pos x="445" y="150"/>
                </a:cxn>
                <a:cxn ang="0">
                  <a:pos x="438" y="186"/>
                </a:cxn>
                <a:cxn ang="0">
                  <a:pos x="378" y="201"/>
                </a:cxn>
                <a:cxn ang="0">
                  <a:pos x="315" y="189"/>
                </a:cxn>
                <a:cxn ang="0">
                  <a:pos x="303" y="162"/>
                </a:cxn>
                <a:cxn ang="0">
                  <a:pos x="236" y="236"/>
                </a:cxn>
                <a:cxn ang="0">
                  <a:pos x="197" y="317"/>
                </a:cxn>
                <a:cxn ang="0">
                  <a:pos x="142" y="421"/>
                </a:cxn>
                <a:cxn ang="0">
                  <a:pos x="106" y="514"/>
                </a:cxn>
                <a:cxn ang="0">
                  <a:pos x="91" y="604"/>
                </a:cxn>
                <a:cxn ang="0">
                  <a:pos x="103" y="650"/>
                </a:cxn>
                <a:cxn ang="0">
                  <a:pos x="166" y="708"/>
                </a:cxn>
                <a:cxn ang="0">
                  <a:pos x="296" y="758"/>
                </a:cxn>
                <a:cxn ang="0">
                  <a:pos x="366" y="781"/>
                </a:cxn>
                <a:cxn ang="0">
                  <a:pos x="438" y="793"/>
                </a:cxn>
                <a:cxn ang="0">
                  <a:pos x="544" y="836"/>
                </a:cxn>
                <a:cxn ang="0">
                  <a:pos x="622" y="863"/>
                </a:cxn>
                <a:cxn ang="0">
                  <a:pos x="627" y="917"/>
                </a:cxn>
                <a:cxn ang="0">
                  <a:pos x="588" y="956"/>
                </a:cxn>
                <a:cxn ang="0">
                  <a:pos x="540" y="968"/>
                </a:cxn>
                <a:cxn ang="0">
                  <a:pos x="469" y="932"/>
                </a:cxn>
                <a:cxn ang="0">
                  <a:pos x="303" y="848"/>
                </a:cxn>
                <a:cxn ang="0">
                  <a:pos x="166" y="789"/>
                </a:cxn>
                <a:cxn ang="0">
                  <a:pos x="71" y="724"/>
                </a:cxn>
                <a:cxn ang="0">
                  <a:pos x="8" y="665"/>
                </a:cxn>
                <a:cxn ang="0">
                  <a:pos x="0" y="595"/>
                </a:cxn>
                <a:cxn ang="0">
                  <a:pos x="35" y="502"/>
                </a:cxn>
                <a:cxn ang="0">
                  <a:pos x="106" y="363"/>
                </a:cxn>
                <a:cxn ang="0">
                  <a:pos x="173" y="248"/>
                </a:cxn>
                <a:cxn ang="0">
                  <a:pos x="257" y="127"/>
                </a:cxn>
                <a:cxn ang="0">
                  <a:pos x="320" y="57"/>
                </a:cxn>
                <a:cxn ang="0">
                  <a:pos x="398" y="23"/>
                </a:cxn>
                <a:cxn ang="0">
                  <a:pos x="366" y="23"/>
                </a:cxn>
              </a:cxnLst>
              <a:rect l="0" t="0" r="r" b="b"/>
              <a:pathLst>
                <a:path w="627" h="968">
                  <a:moveTo>
                    <a:pt x="366" y="23"/>
                  </a:moveTo>
                  <a:lnTo>
                    <a:pt x="445" y="0"/>
                  </a:lnTo>
                  <a:lnTo>
                    <a:pt x="508" y="4"/>
                  </a:lnTo>
                  <a:lnTo>
                    <a:pt x="556" y="38"/>
                  </a:lnTo>
                  <a:lnTo>
                    <a:pt x="588" y="93"/>
                  </a:lnTo>
                  <a:lnTo>
                    <a:pt x="576" y="150"/>
                  </a:lnTo>
                  <a:lnTo>
                    <a:pt x="532" y="150"/>
                  </a:lnTo>
                  <a:lnTo>
                    <a:pt x="544" y="104"/>
                  </a:lnTo>
                  <a:lnTo>
                    <a:pt x="508" y="62"/>
                  </a:lnTo>
                  <a:lnTo>
                    <a:pt x="473" y="47"/>
                  </a:lnTo>
                  <a:lnTo>
                    <a:pt x="414" y="62"/>
                  </a:lnTo>
                  <a:lnTo>
                    <a:pt x="438" y="108"/>
                  </a:lnTo>
                  <a:lnTo>
                    <a:pt x="445" y="150"/>
                  </a:lnTo>
                  <a:lnTo>
                    <a:pt x="438" y="186"/>
                  </a:lnTo>
                  <a:lnTo>
                    <a:pt x="378" y="201"/>
                  </a:lnTo>
                  <a:lnTo>
                    <a:pt x="315" y="189"/>
                  </a:lnTo>
                  <a:lnTo>
                    <a:pt x="303" y="162"/>
                  </a:lnTo>
                  <a:lnTo>
                    <a:pt x="236" y="236"/>
                  </a:lnTo>
                  <a:lnTo>
                    <a:pt x="197" y="317"/>
                  </a:lnTo>
                  <a:lnTo>
                    <a:pt x="142" y="421"/>
                  </a:lnTo>
                  <a:lnTo>
                    <a:pt x="106" y="514"/>
                  </a:lnTo>
                  <a:lnTo>
                    <a:pt x="91" y="604"/>
                  </a:lnTo>
                  <a:lnTo>
                    <a:pt x="103" y="650"/>
                  </a:lnTo>
                  <a:lnTo>
                    <a:pt x="166" y="708"/>
                  </a:lnTo>
                  <a:lnTo>
                    <a:pt x="296" y="758"/>
                  </a:lnTo>
                  <a:lnTo>
                    <a:pt x="366" y="781"/>
                  </a:lnTo>
                  <a:lnTo>
                    <a:pt x="438" y="793"/>
                  </a:lnTo>
                  <a:lnTo>
                    <a:pt x="544" y="836"/>
                  </a:lnTo>
                  <a:lnTo>
                    <a:pt x="622" y="863"/>
                  </a:lnTo>
                  <a:lnTo>
                    <a:pt x="627" y="917"/>
                  </a:lnTo>
                  <a:lnTo>
                    <a:pt x="588" y="956"/>
                  </a:lnTo>
                  <a:lnTo>
                    <a:pt x="540" y="968"/>
                  </a:lnTo>
                  <a:lnTo>
                    <a:pt x="469" y="932"/>
                  </a:lnTo>
                  <a:lnTo>
                    <a:pt x="303" y="848"/>
                  </a:lnTo>
                  <a:lnTo>
                    <a:pt x="166" y="789"/>
                  </a:lnTo>
                  <a:lnTo>
                    <a:pt x="71" y="724"/>
                  </a:lnTo>
                  <a:lnTo>
                    <a:pt x="8" y="665"/>
                  </a:lnTo>
                  <a:lnTo>
                    <a:pt x="0" y="595"/>
                  </a:lnTo>
                  <a:lnTo>
                    <a:pt x="35" y="502"/>
                  </a:lnTo>
                  <a:lnTo>
                    <a:pt x="106" y="363"/>
                  </a:lnTo>
                  <a:lnTo>
                    <a:pt x="173" y="248"/>
                  </a:lnTo>
                  <a:lnTo>
                    <a:pt x="257" y="127"/>
                  </a:lnTo>
                  <a:lnTo>
                    <a:pt x="320" y="57"/>
                  </a:lnTo>
                  <a:lnTo>
                    <a:pt x="398" y="23"/>
                  </a:lnTo>
                  <a:lnTo>
                    <a:pt x="366" y="23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57766" name="Freeform 6"/>
            <p:cNvSpPr>
              <a:spLocks/>
            </p:cNvSpPr>
            <p:nvPr/>
          </p:nvSpPr>
          <p:spPr bwMode="auto">
            <a:xfrm>
              <a:off x="1113" y="3003"/>
              <a:ext cx="163" cy="454"/>
            </a:xfrm>
            <a:custGeom>
              <a:avLst/>
              <a:gdLst/>
              <a:ahLst/>
              <a:cxnLst>
                <a:cxn ang="0">
                  <a:pos x="21" y="71"/>
                </a:cxn>
                <a:cxn ang="0">
                  <a:pos x="33" y="24"/>
                </a:cxn>
                <a:cxn ang="0">
                  <a:pos x="84" y="0"/>
                </a:cxn>
                <a:cxn ang="0">
                  <a:pos x="130" y="0"/>
                </a:cxn>
                <a:cxn ang="0">
                  <a:pos x="190" y="35"/>
                </a:cxn>
                <a:cxn ang="0">
                  <a:pos x="246" y="117"/>
                </a:cxn>
                <a:cxn ang="0">
                  <a:pos x="285" y="202"/>
                </a:cxn>
                <a:cxn ang="0">
                  <a:pos x="304" y="317"/>
                </a:cxn>
                <a:cxn ang="0">
                  <a:pos x="321" y="453"/>
                </a:cxn>
                <a:cxn ang="0">
                  <a:pos x="328" y="584"/>
                </a:cxn>
                <a:cxn ang="0">
                  <a:pos x="328" y="754"/>
                </a:cxn>
                <a:cxn ang="0">
                  <a:pos x="304" y="859"/>
                </a:cxn>
                <a:cxn ang="0">
                  <a:pos x="261" y="897"/>
                </a:cxn>
                <a:cxn ang="0">
                  <a:pos x="186" y="909"/>
                </a:cxn>
                <a:cxn ang="0">
                  <a:pos x="108" y="905"/>
                </a:cxn>
                <a:cxn ang="0">
                  <a:pos x="67" y="859"/>
                </a:cxn>
                <a:cxn ang="0">
                  <a:pos x="44" y="778"/>
                </a:cxn>
                <a:cxn ang="0">
                  <a:pos x="24" y="697"/>
                </a:cxn>
                <a:cxn ang="0">
                  <a:pos x="9" y="549"/>
                </a:cxn>
                <a:cxn ang="0">
                  <a:pos x="0" y="384"/>
                </a:cxn>
                <a:cxn ang="0">
                  <a:pos x="0" y="190"/>
                </a:cxn>
                <a:cxn ang="0">
                  <a:pos x="21" y="105"/>
                </a:cxn>
                <a:cxn ang="0">
                  <a:pos x="21" y="71"/>
                </a:cxn>
              </a:cxnLst>
              <a:rect l="0" t="0" r="r" b="b"/>
              <a:pathLst>
                <a:path w="328" h="909">
                  <a:moveTo>
                    <a:pt x="21" y="71"/>
                  </a:moveTo>
                  <a:lnTo>
                    <a:pt x="33" y="24"/>
                  </a:lnTo>
                  <a:lnTo>
                    <a:pt x="84" y="0"/>
                  </a:lnTo>
                  <a:lnTo>
                    <a:pt x="130" y="0"/>
                  </a:lnTo>
                  <a:lnTo>
                    <a:pt x="190" y="35"/>
                  </a:lnTo>
                  <a:lnTo>
                    <a:pt x="246" y="117"/>
                  </a:lnTo>
                  <a:lnTo>
                    <a:pt x="285" y="202"/>
                  </a:lnTo>
                  <a:lnTo>
                    <a:pt x="304" y="317"/>
                  </a:lnTo>
                  <a:lnTo>
                    <a:pt x="321" y="453"/>
                  </a:lnTo>
                  <a:lnTo>
                    <a:pt x="328" y="584"/>
                  </a:lnTo>
                  <a:lnTo>
                    <a:pt x="328" y="754"/>
                  </a:lnTo>
                  <a:lnTo>
                    <a:pt x="304" y="859"/>
                  </a:lnTo>
                  <a:lnTo>
                    <a:pt x="261" y="897"/>
                  </a:lnTo>
                  <a:lnTo>
                    <a:pt x="186" y="909"/>
                  </a:lnTo>
                  <a:lnTo>
                    <a:pt x="108" y="905"/>
                  </a:lnTo>
                  <a:lnTo>
                    <a:pt x="67" y="859"/>
                  </a:lnTo>
                  <a:lnTo>
                    <a:pt x="44" y="778"/>
                  </a:lnTo>
                  <a:lnTo>
                    <a:pt x="24" y="697"/>
                  </a:lnTo>
                  <a:lnTo>
                    <a:pt x="9" y="549"/>
                  </a:lnTo>
                  <a:lnTo>
                    <a:pt x="0" y="384"/>
                  </a:lnTo>
                  <a:lnTo>
                    <a:pt x="0" y="190"/>
                  </a:lnTo>
                  <a:lnTo>
                    <a:pt x="21" y="105"/>
                  </a:lnTo>
                  <a:lnTo>
                    <a:pt x="21" y="71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57767" name="Freeform 7"/>
            <p:cNvSpPr>
              <a:spLocks/>
            </p:cNvSpPr>
            <p:nvPr/>
          </p:nvSpPr>
          <p:spPr bwMode="auto">
            <a:xfrm>
              <a:off x="1188" y="3016"/>
              <a:ext cx="251" cy="348"/>
            </a:xfrm>
            <a:custGeom>
              <a:avLst/>
              <a:gdLst/>
              <a:ahLst/>
              <a:cxnLst>
                <a:cxn ang="0">
                  <a:pos x="27" y="0"/>
                </a:cxn>
                <a:cxn ang="0">
                  <a:pos x="130" y="12"/>
                </a:cxn>
                <a:cxn ang="0">
                  <a:pos x="236" y="31"/>
                </a:cxn>
                <a:cxn ang="0">
                  <a:pos x="346" y="93"/>
                </a:cxn>
                <a:cxn ang="0">
                  <a:pos x="425" y="140"/>
                </a:cxn>
                <a:cxn ang="0">
                  <a:pos x="476" y="206"/>
                </a:cxn>
                <a:cxn ang="0">
                  <a:pos x="500" y="244"/>
                </a:cxn>
                <a:cxn ang="0">
                  <a:pos x="452" y="357"/>
                </a:cxn>
                <a:cxn ang="0">
                  <a:pos x="377" y="427"/>
                </a:cxn>
                <a:cxn ang="0">
                  <a:pos x="287" y="476"/>
                </a:cxn>
                <a:cxn ang="0">
                  <a:pos x="239" y="507"/>
                </a:cxn>
                <a:cxn ang="0">
                  <a:pos x="157" y="523"/>
                </a:cxn>
                <a:cxn ang="0">
                  <a:pos x="153" y="554"/>
                </a:cxn>
                <a:cxn ang="0">
                  <a:pos x="217" y="581"/>
                </a:cxn>
                <a:cxn ang="0">
                  <a:pos x="307" y="605"/>
                </a:cxn>
                <a:cxn ang="0">
                  <a:pos x="393" y="651"/>
                </a:cxn>
                <a:cxn ang="0">
                  <a:pos x="358" y="686"/>
                </a:cxn>
                <a:cxn ang="0">
                  <a:pos x="323" y="698"/>
                </a:cxn>
                <a:cxn ang="0">
                  <a:pos x="271" y="647"/>
                </a:cxn>
                <a:cxn ang="0">
                  <a:pos x="193" y="616"/>
                </a:cxn>
                <a:cxn ang="0">
                  <a:pos x="130" y="593"/>
                </a:cxn>
                <a:cxn ang="0">
                  <a:pos x="130" y="547"/>
                </a:cxn>
                <a:cxn ang="0">
                  <a:pos x="141" y="497"/>
                </a:cxn>
                <a:cxn ang="0">
                  <a:pos x="181" y="476"/>
                </a:cxn>
                <a:cxn ang="0">
                  <a:pos x="307" y="427"/>
                </a:cxn>
                <a:cxn ang="0">
                  <a:pos x="377" y="349"/>
                </a:cxn>
                <a:cxn ang="0">
                  <a:pos x="429" y="268"/>
                </a:cxn>
                <a:cxn ang="0">
                  <a:pos x="417" y="229"/>
                </a:cxn>
                <a:cxn ang="0">
                  <a:pos x="377" y="182"/>
                </a:cxn>
                <a:cxn ang="0">
                  <a:pos x="283" y="117"/>
                </a:cxn>
                <a:cxn ang="0">
                  <a:pos x="169" y="93"/>
                </a:cxn>
                <a:cxn ang="0">
                  <a:pos x="94" y="90"/>
                </a:cxn>
                <a:cxn ang="0">
                  <a:pos x="27" y="90"/>
                </a:cxn>
                <a:cxn ang="0">
                  <a:pos x="0" y="47"/>
                </a:cxn>
                <a:cxn ang="0">
                  <a:pos x="27" y="0"/>
                </a:cxn>
              </a:cxnLst>
              <a:rect l="0" t="0" r="r" b="b"/>
              <a:pathLst>
                <a:path w="500" h="698">
                  <a:moveTo>
                    <a:pt x="27" y="0"/>
                  </a:moveTo>
                  <a:lnTo>
                    <a:pt x="130" y="12"/>
                  </a:lnTo>
                  <a:lnTo>
                    <a:pt x="236" y="31"/>
                  </a:lnTo>
                  <a:lnTo>
                    <a:pt x="346" y="93"/>
                  </a:lnTo>
                  <a:lnTo>
                    <a:pt x="425" y="140"/>
                  </a:lnTo>
                  <a:lnTo>
                    <a:pt x="476" y="206"/>
                  </a:lnTo>
                  <a:lnTo>
                    <a:pt x="500" y="244"/>
                  </a:lnTo>
                  <a:lnTo>
                    <a:pt x="452" y="357"/>
                  </a:lnTo>
                  <a:lnTo>
                    <a:pt x="377" y="427"/>
                  </a:lnTo>
                  <a:lnTo>
                    <a:pt x="287" y="476"/>
                  </a:lnTo>
                  <a:lnTo>
                    <a:pt x="239" y="507"/>
                  </a:lnTo>
                  <a:lnTo>
                    <a:pt x="157" y="523"/>
                  </a:lnTo>
                  <a:lnTo>
                    <a:pt x="153" y="554"/>
                  </a:lnTo>
                  <a:lnTo>
                    <a:pt x="217" y="581"/>
                  </a:lnTo>
                  <a:lnTo>
                    <a:pt x="307" y="605"/>
                  </a:lnTo>
                  <a:lnTo>
                    <a:pt x="393" y="651"/>
                  </a:lnTo>
                  <a:lnTo>
                    <a:pt x="358" y="686"/>
                  </a:lnTo>
                  <a:lnTo>
                    <a:pt x="323" y="698"/>
                  </a:lnTo>
                  <a:lnTo>
                    <a:pt x="271" y="647"/>
                  </a:lnTo>
                  <a:lnTo>
                    <a:pt x="193" y="616"/>
                  </a:lnTo>
                  <a:lnTo>
                    <a:pt x="130" y="593"/>
                  </a:lnTo>
                  <a:lnTo>
                    <a:pt x="130" y="547"/>
                  </a:lnTo>
                  <a:lnTo>
                    <a:pt x="141" y="497"/>
                  </a:lnTo>
                  <a:lnTo>
                    <a:pt x="181" y="476"/>
                  </a:lnTo>
                  <a:lnTo>
                    <a:pt x="307" y="427"/>
                  </a:lnTo>
                  <a:lnTo>
                    <a:pt x="377" y="349"/>
                  </a:lnTo>
                  <a:lnTo>
                    <a:pt x="429" y="268"/>
                  </a:lnTo>
                  <a:lnTo>
                    <a:pt x="417" y="229"/>
                  </a:lnTo>
                  <a:lnTo>
                    <a:pt x="377" y="182"/>
                  </a:lnTo>
                  <a:lnTo>
                    <a:pt x="283" y="117"/>
                  </a:lnTo>
                  <a:lnTo>
                    <a:pt x="169" y="93"/>
                  </a:lnTo>
                  <a:lnTo>
                    <a:pt x="94" y="90"/>
                  </a:lnTo>
                  <a:lnTo>
                    <a:pt x="27" y="90"/>
                  </a:lnTo>
                  <a:lnTo>
                    <a:pt x="0" y="47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57768" name="Freeform 8"/>
            <p:cNvSpPr>
              <a:spLocks/>
            </p:cNvSpPr>
            <p:nvPr/>
          </p:nvSpPr>
          <p:spPr bwMode="auto">
            <a:xfrm>
              <a:off x="1208" y="3411"/>
              <a:ext cx="304" cy="563"/>
            </a:xfrm>
            <a:custGeom>
              <a:avLst/>
              <a:gdLst/>
              <a:ahLst/>
              <a:cxnLst>
                <a:cxn ang="0">
                  <a:pos x="70" y="0"/>
                </a:cxn>
                <a:cxn ang="0">
                  <a:pos x="15" y="0"/>
                </a:cxn>
                <a:cxn ang="0">
                  <a:pos x="0" y="81"/>
                </a:cxn>
                <a:cxn ang="0">
                  <a:pos x="39" y="128"/>
                </a:cxn>
                <a:cxn ang="0">
                  <a:pos x="166" y="240"/>
                </a:cxn>
                <a:cxn ang="0">
                  <a:pos x="276" y="383"/>
                </a:cxn>
                <a:cxn ang="0">
                  <a:pos x="348" y="531"/>
                </a:cxn>
                <a:cxn ang="0">
                  <a:pos x="359" y="627"/>
                </a:cxn>
                <a:cxn ang="0">
                  <a:pos x="355" y="697"/>
                </a:cxn>
                <a:cxn ang="0">
                  <a:pos x="324" y="856"/>
                </a:cxn>
                <a:cxn ang="0">
                  <a:pos x="284" y="984"/>
                </a:cxn>
                <a:cxn ang="0">
                  <a:pos x="249" y="1058"/>
                </a:cxn>
                <a:cxn ang="0">
                  <a:pos x="241" y="1104"/>
                </a:cxn>
                <a:cxn ang="0">
                  <a:pos x="276" y="1104"/>
                </a:cxn>
                <a:cxn ang="0">
                  <a:pos x="331" y="1089"/>
                </a:cxn>
                <a:cxn ang="0">
                  <a:pos x="348" y="1092"/>
                </a:cxn>
                <a:cxn ang="0">
                  <a:pos x="462" y="1100"/>
                </a:cxn>
                <a:cxn ang="0">
                  <a:pos x="549" y="1127"/>
                </a:cxn>
                <a:cxn ang="0">
                  <a:pos x="580" y="1111"/>
                </a:cxn>
                <a:cxn ang="0">
                  <a:pos x="609" y="1053"/>
                </a:cxn>
                <a:cxn ang="0">
                  <a:pos x="580" y="1022"/>
                </a:cxn>
                <a:cxn ang="0">
                  <a:pos x="450" y="1019"/>
                </a:cxn>
                <a:cxn ang="0">
                  <a:pos x="359" y="1031"/>
                </a:cxn>
                <a:cxn ang="0">
                  <a:pos x="312" y="1053"/>
                </a:cxn>
                <a:cxn ang="0">
                  <a:pos x="319" y="1000"/>
                </a:cxn>
                <a:cxn ang="0">
                  <a:pos x="367" y="917"/>
                </a:cxn>
                <a:cxn ang="0">
                  <a:pos x="406" y="790"/>
                </a:cxn>
                <a:cxn ang="0">
                  <a:pos x="438" y="682"/>
                </a:cxn>
                <a:cxn ang="0">
                  <a:pos x="415" y="558"/>
                </a:cxn>
                <a:cxn ang="0">
                  <a:pos x="379" y="426"/>
                </a:cxn>
                <a:cxn ang="0">
                  <a:pos x="307" y="275"/>
                </a:cxn>
                <a:cxn ang="0">
                  <a:pos x="205" y="135"/>
                </a:cxn>
                <a:cxn ang="0">
                  <a:pos x="118" y="34"/>
                </a:cxn>
                <a:cxn ang="0">
                  <a:pos x="70" y="0"/>
                </a:cxn>
              </a:cxnLst>
              <a:rect l="0" t="0" r="r" b="b"/>
              <a:pathLst>
                <a:path w="609" h="1127">
                  <a:moveTo>
                    <a:pt x="70" y="0"/>
                  </a:moveTo>
                  <a:lnTo>
                    <a:pt x="15" y="0"/>
                  </a:lnTo>
                  <a:lnTo>
                    <a:pt x="0" y="81"/>
                  </a:lnTo>
                  <a:lnTo>
                    <a:pt x="39" y="128"/>
                  </a:lnTo>
                  <a:lnTo>
                    <a:pt x="166" y="240"/>
                  </a:lnTo>
                  <a:lnTo>
                    <a:pt x="276" y="383"/>
                  </a:lnTo>
                  <a:lnTo>
                    <a:pt x="348" y="531"/>
                  </a:lnTo>
                  <a:lnTo>
                    <a:pt x="359" y="627"/>
                  </a:lnTo>
                  <a:lnTo>
                    <a:pt x="355" y="697"/>
                  </a:lnTo>
                  <a:lnTo>
                    <a:pt x="324" y="856"/>
                  </a:lnTo>
                  <a:lnTo>
                    <a:pt x="284" y="984"/>
                  </a:lnTo>
                  <a:lnTo>
                    <a:pt x="249" y="1058"/>
                  </a:lnTo>
                  <a:lnTo>
                    <a:pt x="241" y="1104"/>
                  </a:lnTo>
                  <a:lnTo>
                    <a:pt x="276" y="1104"/>
                  </a:lnTo>
                  <a:lnTo>
                    <a:pt x="331" y="1089"/>
                  </a:lnTo>
                  <a:lnTo>
                    <a:pt x="348" y="1092"/>
                  </a:lnTo>
                  <a:lnTo>
                    <a:pt x="462" y="1100"/>
                  </a:lnTo>
                  <a:lnTo>
                    <a:pt x="549" y="1127"/>
                  </a:lnTo>
                  <a:lnTo>
                    <a:pt x="580" y="1111"/>
                  </a:lnTo>
                  <a:lnTo>
                    <a:pt x="609" y="1053"/>
                  </a:lnTo>
                  <a:lnTo>
                    <a:pt x="580" y="1022"/>
                  </a:lnTo>
                  <a:lnTo>
                    <a:pt x="450" y="1019"/>
                  </a:lnTo>
                  <a:lnTo>
                    <a:pt x="359" y="1031"/>
                  </a:lnTo>
                  <a:lnTo>
                    <a:pt x="312" y="1053"/>
                  </a:lnTo>
                  <a:lnTo>
                    <a:pt x="319" y="1000"/>
                  </a:lnTo>
                  <a:lnTo>
                    <a:pt x="367" y="917"/>
                  </a:lnTo>
                  <a:lnTo>
                    <a:pt x="406" y="790"/>
                  </a:lnTo>
                  <a:lnTo>
                    <a:pt x="438" y="682"/>
                  </a:lnTo>
                  <a:lnTo>
                    <a:pt x="415" y="558"/>
                  </a:lnTo>
                  <a:lnTo>
                    <a:pt x="379" y="426"/>
                  </a:lnTo>
                  <a:lnTo>
                    <a:pt x="307" y="275"/>
                  </a:lnTo>
                  <a:lnTo>
                    <a:pt x="205" y="135"/>
                  </a:lnTo>
                  <a:lnTo>
                    <a:pt x="118" y="34"/>
                  </a:lnTo>
                  <a:lnTo>
                    <a:pt x="70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757769" name="Freeform 9"/>
            <p:cNvSpPr>
              <a:spLocks/>
            </p:cNvSpPr>
            <p:nvPr/>
          </p:nvSpPr>
          <p:spPr bwMode="auto">
            <a:xfrm>
              <a:off x="1017" y="3410"/>
              <a:ext cx="205" cy="574"/>
            </a:xfrm>
            <a:custGeom>
              <a:avLst/>
              <a:gdLst/>
              <a:ahLst/>
              <a:cxnLst>
                <a:cxn ang="0">
                  <a:pos x="283" y="0"/>
                </a:cxn>
                <a:cxn ang="0">
                  <a:pos x="232" y="109"/>
                </a:cxn>
                <a:cxn ang="0">
                  <a:pos x="196" y="267"/>
                </a:cxn>
                <a:cxn ang="0">
                  <a:pos x="153" y="442"/>
                </a:cxn>
                <a:cxn ang="0">
                  <a:pos x="114" y="619"/>
                </a:cxn>
                <a:cxn ang="0">
                  <a:pos x="114" y="685"/>
                </a:cxn>
                <a:cxn ang="0">
                  <a:pos x="153" y="801"/>
                </a:cxn>
                <a:cxn ang="0">
                  <a:pos x="208" y="863"/>
                </a:cxn>
                <a:cxn ang="0">
                  <a:pos x="259" y="941"/>
                </a:cxn>
                <a:cxn ang="0">
                  <a:pos x="295" y="998"/>
                </a:cxn>
                <a:cxn ang="0">
                  <a:pos x="280" y="1025"/>
                </a:cxn>
                <a:cxn ang="0">
                  <a:pos x="189" y="1037"/>
                </a:cxn>
                <a:cxn ang="0">
                  <a:pos x="42" y="1060"/>
                </a:cxn>
                <a:cxn ang="0">
                  <a:pos x="0" y="1095"/>
                </a:cxn>
                <a:cxn ang="0">
                  <a:pos x="35" y="1126"/>
                </a:cxn>
                <a:cxn ang="0">
                  <a:pos x="117" y="1149"/>
                </a:cxn>
                <a:cxn ang="0">
                  <a:pos x="213" y="1103"/>
                </a:cxn>
                <a:cxn ang="0">
                  <a:pos x="283" y="1072"/>
                </a:cxn>
                <a:cxn ang="0">
                  <a:pos x="374" y="1060"/>
                </a:cxn>
                <a:cxn ang="0">
                  <a:pos x="409" y="1049"/>
                </a:cxn>
                <a:cxn ang="0">
                  <a:pos x="397" y="1010"/>
                </a:cxn>
                <a:cxn ang="0">
                  <a:pos x="295" y="910"/>
                </a:cxn>
                <a:cxn ang="0">
                  <a:pos x="235" y="805"/>
                </a:cxn>
                <a:cxn ang="0">
                  <a:pos x="184" y="735"/>
                </a:cxn>
                <a:cxn ang="0">
                  <a:pos x="177" y="666"/>
                </a:cxn>
                <a:cxn ang="0">
                  <a:pos x="201" y="550"/>
                </a:cxn>
                <a:cxn ang="0">
                  <a:pos x="256" y="430"/>
                </a:cxn>
                <a:cxn ang="0">
                  <a:pos x="315" y="225"/>
                </a:cxn>
                <a:cxn ang="0">
                  <a:pos x="366" y="105"/>
                </a:cxn>
                <a:cxn ang="0">
                  <a:pos x="362" y="35"/>
                </a:cxn>
                <a:cxn ang="0">
                  <a:pos x="315" y="0"/>
                </a:cxn>
                <a:cxn ang="0">
                  <a:pos x="283" y="0"/>
                </a:cxn>
              </a:cxnLst>
              <a:rect l="0" t="0" r="r" b="b"/>
              <a:pathLst>
                <a:path w="409" h="1149">
                  <a:moveTo>
                    <a:pt x="283" y="0"/>
                  </a:moveTo>
                  <a:lnTo>
                    <a:pt x="232" y="109"/>
                  </a:lnTo>
                  <a:lnTo>
                    <a:pt x="196" y="267"/>
                  </a:lnTo>
                  <a:lnTo>
                    <a:pt x="153" y="442"/>
                  </a:lnTo>
                  <a:lnTo>
                    <a:pt x="114" y="619"/>
                  </a:lnTo>
                  <a:lnTo>
                    <a:pt x="114" y="685"/>
                  </a:lnTo>
                  <a:lnTo>
                    <a:pt x="153" y="801"/>
                  </a:lnTo>
                  <a:lnTo>
                    <a:pt x="208" y="863"/>
                  </a:lnTo>
                  <a:lnTo>
                    <a:pt x="259" y="941"/>
                  </a:lnTo>
                  <a:lnTo>
                    <a:pt x="295" y="998"/>
                  </a:lnTo>
                  <a:lnTo>
                    <a:pt x="280" y="1025"/>
                  </a:lnTo>
                  <a:lnTo>
                    <a:pt x="189" y="1037"/>
                  </a:lnTo>
                  <a:lnTo>
                    <a:pt x="42" y="1060"/>
                  </a:lnTo>
                  <a:lnTo>
                    <a:pt x="0" y="1095"/>
                  </a:lnTo>
                  <a:lnTo>
                    <a:pt x="35" y="1126"/>
                  </a:lnTo>
                  <a:lnTo>
                    <a:pt x="117" y="1149"/>
                  </a:lnTo>
                  <a:lnTo>
                    <a:pt x="213" y="1103"/>
                  </a:lnTo>
                  <a:lnTo>
                    <a:pt x="283" y="1072"/>
                  </a:lnTo>
                  <a:lnTo>
                    <a:pt x="374" y="1060"/>
                  </a:lnTo>
                  <a:lnTo>
                    <a:pt x="409" y="1049"/>
                  </a:lnTo>
                  <a:lnTo>
                    <a:pt x="397" y="1010"/>
                  </a:lnTo>
                  <a:lnTo>
                    <a:pt x="295" y="910"/>
                  </a:lnTo>
                  <a:lnTo>
                    <a:pt x="235" y="805"/>
                  </a:lnTo>
                  <a:lnTo>
                    <a:pt x="184" y="735"/>
                  </a:lnTo>
                  <a:lnTo>
                    <a:pt x="177" y="666"/>
                  </a:lnTo>
                  <a:lnTo>
                    <a:pt x="201" y="550"/>
                  </a:lnTo>
                  <a:lnTo>
                    <a:pt x="256" y="430"/>
                  </a:lnTo>
                  <a:lnTo>
                    <a:pt x="315" y="225"/>
                  </a:lnTo>
                  <a:lnTo>
                    <a:pt x="366" y="105"/>
                  </a:lnTo>
                  <a:lnTo>
                    <a:pt x="362" y="35"/>
                  </a:lnTo>
                  <a:lnTo>
                    <a:pt x="315" y="0"/>
                  </a:lnTo>
                  <a:lnTo>
                    <a:pt x="283" y="0"/>
                  </a:lnTo>
                  <a:close/>
                </a:path>
              </a:pathLst>
            </a:cu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0242" name="Text Box 2"/>
          <p:cNvSpPr txBox="1">
            <a:spLocks noChangeArrowheads="1"/>
          </p:cNvSpPr>
          <p:nvPr/>
        </p:nvSpPr>
        <p:spPr bwMode="auto">
          <a:xfrm>
            <a:off x="304800" y="260350"/>
            <a:ext cx="8458200" cy="69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4400" b="1" i="1">
                <a:solidFill>
                  <a:srgbClr val="FFCC00"/>
                </a:solidFill>
                <a:latin typeface="Arial" charset="0"/>
              </a:rPr>
              <a:t>Estimación de los Riesgos</a:t>
            </a:r>
          </a:p>
        </p:txBody>
      </p:sp>
      <p:sp>
        <p:nvSpPr>
          <p:cNvPr id="650243" name="Text Box 3"/>
          <p:cNvSpPr txBox="1">
            <a:spLocks noChangeArrowheads="1"/>
          </p:cNvSpPr>
          <p:nvPr/>
        </p:nvSpPr>
        <p:spPr bwMode="auto">
          <a:xfrm>
            <a:off x="533400" y="1447800"/>
            <a:ext cx="8001000" cy="2838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s-ES_tradnl" sz="3600" b="1" dirty="0">
                <a:latin typeface="Arial" charset="0"/>
              </a:rPr>
              <a:t>Proceso mediante el cual se </a:t>
            </a:r>
            <a:r>
              <a:rPr lang="es-ES_tradnl" sz="3600" b="1" dirty="0" err="1">
                <a:latin typeface="Arial" charset="0"/>
              </a:rPr>
              <a:t>deter</a:t>
            </a:r>
            <a:r>
              <a:rPr lang="es-ES_tradnl" sz="3600" b="1" dirty="0">
                <a:latin typeface="Arial" charset="0"/>
              </a:rPr>
              <a:t>-minan la frecuencia o </a:t>
            </a:r>
            <a:r>
              <a:rPr lang="es-ES_tradnl" sz="3600" b="1" u="sng" dirty="0">
                <a:latin typeface="Arial" charset="0"/>
              </a:rPr>
              <a:t>probabilidad </a:t>
            </a:r>
            <a:r>
              <a:rPr lang="es-ES_tradnl" sz="3600" b="1" dirty="0">
                <a:latin typeface="Arial" charset="0"/>
              </a:rPr>
              <a:t>y las </a:t>
            </a:r>
            <a:r>
              <a:rPr lang="es-ES_tradnl" sz="3600" b="1" u="sng" dirty="0">
                <a:latin typeface="Arial" charset="0"/>
              </a:rPr>
              <a:t>consecuencia</a:t>
            </a:r>
            <a:r>
              <a:rPr lang="es-ES_tradnl" sz="3600" b="1" dirty="0">
                <a:latin typeface="Arial" charset="0"/>
              </a:rPr>
              <a:t> que puedan derivarse de la materialización de un peligro.</a:t>
            </a:r>
          </a:p>
        </p:txBody>
      </p:sp>
      <p:sp>
        <p:nvSpPr>
          <p:cNvPr id="650244" name="Text Box 4"/>
          <p:cNvSpPr txBox="1">
            <a:spLocks noChangeArrowheads="1"/>
          </p:cNvSpPr>
          <p:nvPr/>
        </p:nvSpPr>
        <p:spPr bwMode="auto">
          <a:xfrm>
            <a:off x="533400" y="5410200"/>
            <a:ext cx="82296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457200" indent="-457200" algn="just">
              <a:lnSpc>
                <a:spcPct val="90000"/>
              </a:lnSpc>
              <a:spcBef>
                <a:spcPct val="50000"/>
              </a:spcBef>
            </a:pPr>
            <a:r>
              <a:rPr lang="es-ES_tradnl" sz="3600" b="1">
                <a:solidFill>
                  <a:srgbClr val="669900"/>
                </a:solidFill>
                <a:latin typeface="Arial" charset="0"/>
              </a:rPr>
              <a:t>OHSAS 18101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3314" name="Text Box 1026"/>
          <p:cNvSpPr txBox="1">
            <a:spLocks noChangeArrowheads="1"/>
          </p:cNvSpPr>
          <p:nvPr/>
        </p:nvSpPr>
        <p:spPr bwMode="auto">
          <a:xfrm>
            <a:off x="609600" y="228600"/>
            <a:ext cx="8229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4400" b="1" i="1">
                <a:solidFill>
                  <a:srgbClr val="FFCC00"/>
                </a:solidFill>
                <a:latin typeface="Arial" charset="0"/>
              </a:rPr>
              <a:t>Concepción Matemática del Riesgo</a:t>
            </a:r>
          </a:p>
        </p:txBody>
      </p:sp>
      <p:sp>
        <p:nvSpPr>
          <p:cNvPr id="653316" name="Text Box 1028"/>
          <p:cNvSpPr txBox="1">
            <a:spLocks noChangeArrowheads="1"/>
          </p:cNvSpPr>
          <p:nvPr/>
        </p:nvSpPr>
        <p:spPr bwMode="auto">
          <a:xfrm>
            <a:off x="611188" y="1936750"/>
            <a:ext cx="24384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Probabilidad de ocurrencia de los daños</a:t>
            </a:r>
          </a:p>
        </p:txBody>
      </p:sp>
      <p:sp>
        <p:nvSpPr>
          <p:cNvPr id="653317" name="Text Box 1029"/>
          <p:cNvSpPr txBox="1">
            <a:spLocks noChangeArrowheads="1"/>
          </p:cNvSpPr>
          <p:nvPr/>
        </p:nvSpPr>
        <p:spPr bwMode="auto">
          <a:xfrm>
            <a:off x="3429000" y="1954213"/>
            <a:ext cx="259080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b="1" dirty="0">
                <a:latin typeface="Arial" charset="0"/>
              </a:rPr>
              <a:t>Severidad de los daños  generados</a:t>
            </a:r>
          </a:p>
        </p:txBody>
      </p:sp>
      <p:sp>
        <p:nvSpPr>
          <p:cNvPr id="653319" name="Text Box 1031"/>
          <p:cNvSpPr txBox="1">
            <a:spLocks noChangeArrowheads="1"/>
          </p:cNvSpPr>
          <p:nvPr/>
        </p:nvSpPr>
        <p:spPr bwMode="auto">
          <a:xfrm>
            <a:off x="2971800" y="2300288"/>
            <a:ext cx="5334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Y</a:t>
            </a:r>
            <a:endParaRPr lang="es-ES_tradnl"/>
          </a:p>
        </p:txBody>
      </p:sp>
      <p:grpSp>
        <p:nvGrpSpPr>
          <p:cNvPr id="2" name="Group 1042"/>
          <p:cNvGrpSpPr>
            <a:grpSpLocks/>
          </p:cNvGrpSpPr>
          <p:nvPr/>
        </p:nvGrpSpPr>
        <p:grpSpPr bwMode="auto">
          <a:xfrm>
            <a:off x="6019800" y="2239963"/>
            <a:ext cx="2743200" cy="579437"/>
            <a:chOff x="3792" y="1411"/>
            <a:chExt cx="1728" cy="365"/>
          </a:xfrm>
        </p:grpSpPr>
        <p:sp>
          <p:nvSpPr>
            <p:cNvPr id="653318" name="Text Box 1030"/>
            <p:cNvSpPr txBox="1">
              <a:spLocks noChangeArrowheads="1"/>
            </p:cNvSpPr>
            <p:nvPr/>
          </p:nvSpPr>
          <p:spPr bwMode="auto">
            <a:xfrm>
              <a:off x="4272" y="1411"/>
              <a:ext cx="1248" cy="3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3200" b="1">
                  <a:solidFill>
                    <a:srgbClr val="CC0000"/>
                  </a:solidFill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RIESGO</a:t>
              </a:r>
              <a:endParaRPr lang="es-ES_tradnl">
                <a:solidFill>
                  <a:srgbClr val="CC0000"/>
                </a:solidFill>
              </a:endParaRPr>
            </a:p>
          </p:txBody>
        </p:sp>
        <p:sp>
          <p:nvSpPr>
            <p:cNvPr id="653320" name="Line 1032"/>
            <p:cNvSpPr>
              <a:spLocks noChangeShapeType="1"/>
            </p:cNvSpPr>
            <p:nvPr/>
          </p:nvSpPr>
          <p:spPr bwMode="auto">
            <a:xfrm>
              <a:off x="3792" y="1584"/>
              <a:ext cx="480" cy="0"/>
            </a:xfrm>
            <a:prstGeom prst="line">
              <a:avLst/>
            </a:prstGeom>
            <a:noFill/>
            <a:ln w="101600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033"/>
          <p:cNvGrpSpPr>
            <a:grpSpLocks/>
          </p:cNvGrpSpPr>
          <p:nvPr/>
        </p:nvGrpSpPr>
        <p:grpSpPr bwMode="auto">
          <a:xfrm>
            <a:off x="838200" y="5257800"/>
            <a:ext cx="7696200" cy="1371600"/>
            <a:chOff x="528" y="3312"/>
            <a:chExt cx="4848" cy="864"/>
          </a:xfrm>
        </p:grpSpPr>
        <p:sp>
          <p:nvSpPr>
            <p:cNvPr id="653322" name="Text Box 1034"/>
            <p:cNvSpPr txBox="1">
              <a:spLocks noChangeArrowheads="1"/>
            </p:cNvSpPr>
            <p:nvPr/>
          </p:nvSpPr>
          <p:spPr bwMode="auto">
            <a:xfrm>
              <a:off x="528" y="3312"/>
              <a:ext cx="48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 dirty="0">
                  <a:latin typeface="Arial" charset="0"/>
                </a:rPr>
                <a:t>P * S = R</a:t>
              </a:r>
            </a:p>
          </p:txBody>
        </p:sp>
        <p:sp>
          <p:nvSpPr>
            <p:cNvPr id="653323" name="Text Box 1035"/>
            <p:cNvSpPr txBox="1">
              <a:spLocks noChangeArrowheads="1"/>
            </p:cNvSpPr>
            <p:nvPr/>
          </p:nvSpPr>
          <p:spPr bwMode="auto">
            <a:xfrm>
              <a:off x="576" y="3734"/>
              <a:ext cx="4800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R</a:t>
              </a:r>
              <a:r>
                <a:rPr lang="es-ES_tradnl" sz="4000" b="1" baseline="-16000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(P,S)</a:t>
              </a:r>
              <a:r>
                <a:rPr lang="es-ES_tradnl" sz="4000" b="1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 </a:t>
              </a:r>
              <a:r>
                <a:rPr lang="es-ES_tradnl" b="1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es función </a:t>
              </a:r>
              <a:r>
                <a:rPr lang="es-ES_tradnl" sz="4000" b="1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f</a:t>
              </a:r>
              <a:r>
                <a:rPr lang="es-ES_tradnl" sz="4000" b="1" baseline="-16000">
                  <a:solidFill>
                    <a:srgbClr val="FFCC00"/>
                  </a:solidFill>
                  <a:latin typeface="Arial" charset="0"/>
                  <a:sym typeface="Symbol" pitchFamily="18" charset="2"/>
                </a:rPr>
                <a:t>(X,Y)</a:t>
              </a:r>
              <a:endParaRPr lang="es-ES_tradnl" b="1">
                <a:solidFill>
                  <a:srgbClr val="FFCC00"/>
                </a:solidFill>
                <a:latin typeface="Arial" charset="0"/>
              </a:endParaRPr>
            </a:p>
          </p:txBody>
        </p:sp>
      </p:grpSp>
      <p:grpSp>
        <p:nvGrpSpPr>
          <p:cNvPr id="4" name="Group 1036"/>
          <p:cNvGrpSpPr>
            <a:grpSpLocks/>
          </p:cNvGrpSpPr>
          <p:nvPr/>
        </p:nvGrpSpPr>
        <p:grpSpPr bwMode="auto">
          <a:xfrm>
            <a:off x="914400" y="3429000"/>
            <a:ext cx="7848600" cy="701675"/>
            <a:chOff x="576" y="2208"/>
            <a:chExt cx="4944" cy="442"/>
          </a:xfrm>
        </p:grpSpPr>
        <p:sp>
          <p:nvSpPr>
            <p:cNvPr id="653325" name="Text Box 1037"/>
            <p:cNvSpPr txBox="1">
              <a:spLocks noChangeArrowheads="1"/>
            </p:cNvSpPr>
            <p:nvPr/>
          </p:nvSpPr>
          <p:spPr bwMode="auto">
            <a:xfrm>
              <a:off x="576" y="2208"/>
              <a:ext cx="379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b="1">
                  <a:latin typeface="Arial" charset="0"/>
                </a:rPr>
                <a:t>Probabilidad    </a:t>
              </a:r>
              <a:r>
                <a:rPr lang="es-ES_tradnl" sz="3600" b="1">
                  <a:latin typeface="Arial" charset="0"/>
                  <a:sym typeface="Symbol" pitchFamily="18" charset="2"/>
                </a:rPr>
                <a:t></a:t>
              </a:r>
              <a:r>
                <a:rPr lang="es-ES_tradnl" b="1">
                  <a:latin typeface="Arial" charset="0"/>
                </a:rPr>
                <a:t>   Severidad   </a:t>
              </a:r>
              <a:r>
                <a:rPr lang="es-ES_tradnl" sz="4000" b="1">
                  <a:latin typeface="Arial" charset="0"/>
                  <a:sym typeface="Symbol" pitchFamily="18" charset="2"/>
                </a:rPr>
                <a:t></a:t>
              </a:r>
              <a:r>
                <a:rPr lang="es-ES_tradnl" b="1">
                  <a:latin typeface="Arial" charset="0"/>
                </a:rPr>
                <a:t>      </a:t>
              </a:r>
            </a:p>
          </p:txBody>
        </p:sp>
        <p:sp>
          <p:nvSpPr>
            <p:cNvPr id="653326" name="Text Box 1038"/>
            <p:cNvSpPr txBox="1">
              <a:spLocks noChangeArrowheads="1"/>
            </p:cNvSpPr>
            <p:nvPr/>
          </p:nvSpPr>
          <p:spPr bwMode="auto">
            <a:xfrm>
              <a:off x="4176" y="2208"/>
              <a:ext cx="13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>
                  <a:effectLst>
                    <a:outerShdw blurRad="38100" dist="38100" dir="2700000" algn="tl">
                      <a:srgbClr val="FFFFFF"/>
                    </a:outerShdw>
                  </a:effectLst>
                  <a:latin typeface="Arial" charset="0"/>
                </a:rPr>
                <a:t>Nivel de Riesgo      </a:t>
              </a:r>
            </a:p>
          </p:txBody>
        </p:sp>
      </p:grpSp>
      <p:grpSp>
        <p:nvGrpSpPr>
          <p:cNvPr id="5" name="Group 1039"/>
          <p:cNvGrpSpPr>
            <a:grpSpLocks/>
          </p:cNvGrpSpPr>
          <p:nvPr/>
        </p:nvGrpSpPr>
        <p:grpSpPr bwMode="auto">
          <a:xfrm>
            <a:off x="609600" y="4419604"/>
            <a:ext cx="7696200" cy="522288"/>
            <a:chOff x="384" y="2784"/>
            <a:chExt cx="4848" cy="329"/>
          </a:xfrm>
        </p:grpSpPr>
        <p:sp>
          <p:nvSpPr>
            <p:cNvPr id="653328" name="Text Box 1040"/>
            <p:cNvSpPr txBox="1">
              <a:spLocks noChangeArrowheads="1"/>
            </p:cNvSpPr>
            <p:nvPr/>
          </p:nvSpPr>
          <p:spPr bwMode="auto">
            <a:xfrm>
              <a:off x="384" y="2880"/>
              <a:ext cx="422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>
                  <a:latin typeface="Arial" charset="0"/>
                </a:rPr>
                <a:t>Probabilidad  *  Severidad  = </a:t>
              </a:r>
            </a:p>
          </p:txBody>
        </p:sp>
        <p:sp>
          <p:nvSpPr>
            <p:cNvPr id="653329" name="Text Box 1041"/>
            <p:cNvSpPr txBox="1">
              <a:spLocks noChangeArrowheads="1"/>
            </p:cNvSpPr>
            <p:nvPr/>
          </p:nvSpPr>
          <p:spPr bwMode="auto">
            <a:xfrm>
              <a:off x="3888" y="2784"/>
              <a:ext cx="1344" cy="23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b="1">
                  <a:latin typeface="Arial" charset="0"/>
                </a:rPr>
                <a:t>Nivel de Riesgo      </a:t>
              </a: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533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5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0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3316" grpId="0"/>
      <p:bldP spid="653317" grpId="0"/>
      <p:bldP spid="6533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4338" name="Text Box 2"/>
          <p:cNvSpPr txBox="1">
            <a:spLocks noChangeArrowheads="1"/>
          </p:cNvSpPr>
          <p:nvPr/>
        </p:nvSpPr>
        <p:spPr bwMode="auto">
          <a:xfrm>
            <a:off x="609600" y="228600"/>
            <a:ext cx="8229600" cy="129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4400" b="1" i="1">
                <a:solidFill>
                  <a:srgbClr val="FFCC00"/>
                </a:solidFill>
                <a:latin typeface="Arial" charset="0"/>
              </a:rPr>
              <a:t>Relaciones proporcionales del Riesgo</a:t>
            </a:r>
          </a:p>
        </p:txBody>
      </p:sp>
      <p:sp>
        <p:nvSpPr>
          <p:cNvPr id="654339" name="Text Box 3"/>
          <p:cNvSpPr txBox="1">
            <a:spLocks noChangeArrowheads="1"/>
          </p:cNvSpPr>
          <p:nvPr/>
        </p:nvSpPr>
        <p:spPr bwMode="auto">
          <a:xfrm>
            <a:off x="838200" y="1844675"/>
            <a:ext cx="7620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 dirty="0">
                <a:latin typeface="Arial" charset="0"/>
              </a:rPr>
              <a:t>R = P * S </a:t>
            </a:r>
          </a:p>
        </p:txBody>
      </p:sp>
      <p:sp>
        <p:nvSpPr>
          <p:cNvPr id="654340" name="Text Box 4"/>
          <p:cNvSpPr txBox="1">
            <a:spLocks noChangeArrowheads="1"/>
          </p:cNvSpPr>
          <p:nvPr/>
        </p:nvSpPr>
        <p:spPr bwMode="auto">
          <a:xfrm>
            <a:off x="457200" y="2667000"/>
            <a:ext cx="8382000" cy="1658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40000"/>
              </a:spcBef>
            </a:pPr>
            <a:r>
              <a:rPr lang="es-ES_tradnl" sz="3800" b="1" dirty="0">
                <a:latin typeface="Arial" charset="0"/>
              </a:rPr>
              <a:t>El riesgo es directamente </a:t>
            </a:r>
            <a:r>
              <a:rPr lang="es-ES_tradnl" sz="3800" b="1" dirty="0" err="1">
                <a:latin typeface="Arial" charset="0"/>
              </a:rPr>
              <a:t>propor-cional</a:t>
            </a:r>
            <a:r>
              <a:rPr lang="es-ES_tradnl" sz="3800" b="1" dirty="0">
                <a:latin typeface="Arial" charset="0"/>
              </a:rPr>
              <a:t> a la probabilidad y a la severidad de las consecuencias.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457200" y="4572000"/>
            <a:ext cx="2762250" cy="1447800"/>
            <a:chOff x="288" y="2880"/>
            <a:chExt cx="1740" cy="912"/>
          </a:xfrm>
        </p:grpSpPr>
        <p:sp>
          <p:nvSpPr>
            <p:cNvPr id="654343" name="Text Box 7"/>
            <p:cNvSpPr txBox="1">
              <a:spLocks noChangeArrowheads="1"/>
            </p:cNvSpPr>
            <p:nvPr/>
          </p:nvSpPr>
          <p:spPr bwMode="auto">
            <a:xfrm>
              <a:off x="288" y="288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P </a:t>
              </a:r>
            </a:p>
          </p:txBody>
        </p:sp>
        <p:sp>
          <p:nvSpPr>
            <p:cNvPr id="654344" name="Text Box 8"/>
            <p:cNvSpPr txBox="1">
              <a:spLocks noChangeArrowheads="1"/>
            </p:cNvSpPr>
            <p:nvPr/>
          </p:nvSpPr>
          <p:spPr bwMode="auto">
            <a:xfrm>
              <a:off x="288" y="335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S </a:t>
              </a:r>
            </a:p>
          </p:txBody>
        </p:sp>
        <p:sp>
          <p:nvSpPr>
            <p:cNvPr id="654345" name="Line 9"/>
            <p:cNvSpPr>
              <a:spLocks noChangeShapeType="1"/>
            </p:cNvSpPr>
            <p:nvPr/>
          </p:nvSpPr>
          <p:spPr bwMode="auto">
            <a:xfrm flipV="1">
              <a:off x="816" y="2976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4346" name="Line 10"/>
            <p:cNvSpPr>
              <a:spLocks noChangeShapeType="1"/>
            </p:cNvSpPr>
            <p:nvPr/>
          </p:nvSpPr>
          <p:spPr bwMode="auto">
            <a:xfrm flipV="1">
              <a:off x="816" y="3408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4347" name="Rectangle 11"/>
            <p:cNvSpPr>
              <a:spLocks noChangeArrowheads="1"/>
            </p:cNvSpPr>
            <p:nvPr/>
          </p:nvSpPr>
          <p:spPr bwMode="auto">
            <a:xfrm>
              <a:off x="1056" y="3014"/>
              <a:ext cx="4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4000" b="1">
                  <a:latin typeface="Arial" charset="0"/>
                  <a:sym typeface="Symbol" pitchFamily="18" charset="2"/>
                </a:rPr>
                <a:t></a:t>
              </a:r>
            </a:p>
          </p:txBody>
        </p:sp>
        <p:sp>
          <p:nvSpPr>
            <p:cNvPr id="654348" name="Text Box 12"/>
            <p:cNvSpPr txBox="1">
              <a:spLocks noChangeArrowheads="1"/>
            </p:cNvSpPr>
            <p:nvPr/>
          </p:nvSpPr>
          <p:spPr bwMode="auto">
            <a:xfrm>
              <a:off x="1404" y="305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R </a:t>
              </a:r>
            </a:p>
          </p:txBody>
        </p:sp>
        <p:sp>
          <p:nvSpPr>
            <p:cNvPr id="654349" name="Line 13"/>
            <p:cNvSpPr>
              <a:spLocks noChangeShapeType="1"/>
            </p:cNvSpPr>
            <p:nvPr/>
          </p:nvSpPr>
          <p:spPr bwMode="auto">
            <a:xfrm flipV="1">
              <a:off x="1968" y="3132"/>
              <a:ext cx="0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  <p:grpSp>
        <p:nvGrpSpPr>
          <p:cNvPr id="3" name="Group 14"/>
          <p:cNvGrpSpPr>
            <a:grpSpLocks/>
          </p:cNvGrpSpPr>
          <p:nvPr/>
        </p:nvGrpSpPr>
        <p:grpSpPr bwMode="auto">
          <a:xfrm>
            <a:off x="5848350" y="4572000"/>
            <a:ext cx="2762250" cy="1447800"/>
            <a:chOff x="3348" y="2880"/>
            <a:chExt cx="1740" cy="912"/>
          </a:xfrm>
        </p:grpSpPr>
        <p:sp>
          <p:nvSpPr>
            <p:cNvPr id="654351" name="Text Box 15"/>
            <p:cNvSpPr txBox="1">
              <a:spLocks noChangeArrowheads="1"/>
            </p:cNvSpPr>
            <p:nvPr/>
          </p:nvSpPr>
          <p:spPr bwMode="auto">
            <a:xfrm>
              <a:off x="3348" y="288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P </a:t>
              </a:r>
            </a:p>
          </p:txBody>
        </p:sp>
        <p:sp>
          <p:nvSpPr>
            <p:cNvPr id="654352" name="Text Box 16"/>
            <p:cNvSpPr txBox="1">
              <a:spLocks noChangeArrowheads="1"/>
            </p:cNvSpPr>
            <p:nvPr/>
          </p:nvSpPr>
          <p:spPr bwMode="auto">
            <a:xfrm>
              <a:off x="3348" y="335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S </a:t>
              </a:r>
            </a:p>
          </p:txBody>
        </p:sp>
        <p:sp>
          <p:nvSpPr>
            <p:cNvPr id="654353" name="Line 17"/>
            <p:cNvSpPr>
              <a:spLocks noChangeShapeType="1"/>
            </p:cNvSpPr>
            <p:nvPr/>
          </p:nvSpPr>
          <p:spPr bwMode="auto">
            <a:xfrm>
              <a:off x="3876" y="2976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4354" name="Line 18"/>
            <p:cNvSpPr>
              <a:spLocks noChangeShapeType="1"/>
            </p:cNvSpPr>
            <p:nvPr/>
          </p:nvSpPr>
          <p:spPr bwMode="auto">
            <a:xfrm>
              <a:off x="3876" y="3408"/>
              <a:ext cx="0" cy="240"/>
            </a:xfrm>
            <a:prstGeom prst="line">
              <a:avLst/>
            </a:prstGeom>
            <a:noFill/>
            <a:ln w="38100">
              <a:solidFill>
                <a:srgbClr val="FFCC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  <p:sp>
          <p:nvSpPr>
            <p:cNvPr id="654355" name="Rectangle 19"/>
            <p:cNvSpPr>
              <a:spLocks noChangeArrowheads="1"/>
            </p:cNvSpPr>
            <p:nvPr/>
          </p:nvSpPr>
          <p:spPr bwMode="auto">
            <a:xfrm>
              <a:off x="4116" y="3014"/>
              <a:ext cx="432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S_tradnl" sz="4000" b="1">
                  <a:latin typeface="Arial" charset="0"/>
                  <a:sym typeface="Symbol" pitchFamily="18" charset="2"/>
                </a:rPr>
                <a:t></a:t>
              </a:r>
            </a:p>
          </p:txBody>
        </p:sp>
        <p:sp>
          <p:nvSpPr>
            <p:cNvPr id="654356" name="Text Box 20"/>
            <p:cNvSpPr txBox="1">
              <a:spLocks noChangeArrowheads="1"/>
            </p:cNvSpPr>
            <p:nvPr/>
          </p:nvSpPr>
          <p:spPr bwMode="auto">
            <a:xfrm>
              <a:off x="4464" y="3050"/>
              <a:ext cx="624" cy="4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s-ES_tradnl" sz="4000" b="1">
                  <a:latin typeface="Arial" charset="0"/>
                </a:rPr>
                <a:t>R </a:t>
              </a:r>
            </a:p>
          </p:txBody>
        </p:sp>
        <p:sp>
          <p:nvSpPr>
            <p:cNvPr id="654357" name="Line 21"/>
            <p:cNvSpPr>
              <a:spLocks noChangeShapeType="1"/>
            </p:cNvSpPr>
            <p:nvPr/>
          </p:nvSpPr>
          <p:spPr bwMode="auto">
            <a:xfrm>
              <a:off x="5028" y="3132"/>
              <a:ext cx="0" cy="240"/>
            </a:xfrm>
            <a:prstGeom prst="line">
              <a:avLst/>
            </a:prstGeom>
            <a:noFill/>
            <a:ln w="38100">
              <a:solidFill>
                <a:srgbClr val="CC0000"/>
              </a:solidFill>
              <a:round/>
              <a:headEnd/>
              <a:tailEnd type="triangle" w="med" len="med"/>
            </a:ln>
            <a:effectLst/>
          </p:spPr>
          <p:txBody>
            <a:bodyPr wrap="none" anchor="ctr"/>
            <a:lstStyle/>
            <a:p>
              <a:endParaRPr lang="es-ES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7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4818" name="Text Box 2"/>
          <p:cNvSpPr txBox="1">
            <a:spLocks noChangeArrowheads="1"/>
          </p:cNvSpPr>
          <p:nvPr/>
        </p:nvSpPr>
        <p:spPr bwMode="auto">
          <a:xfrm>
            <a:off x="468313" y="120650"/>
            <a:ext cx="8137525" cy="968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3200" b="1" i="1">
                <a:solidFill>
                  <a:srgbClr val="FFCC00"/>
                </a:solidFill>
                <a:latin typeface="Arial" charset="0"/>
              </a:rPr>
              <a:t>Aspectos que influyen al estimar la Probabilidad </a:t>
            </a:r>
          </a:p>
        </p:txBody>
      </p:sp>
      <p:sp>
        <p:nvSpPr>
          <p:cNvPr id="674819" name="Oval 3"/>
          <p:cNvSpPr>
            <a:spLocks noChangeArrowheads="1"/>
          </p:cNvSpPr>
          <p:nvPr/>
        </p:nvSpPr>
        <p:spPr bwMode="auto">
          <a:xfrm>
            <a:off x="6019800" y="2870200"/>
            <a:ext cx="2667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es-ES_tradnl" sz="1800" b="1">
                <a:solidFill>
                  <a:srgbClr val="663300"/>
                </a:solidFill>
                <a:latin typeface="Arial" charset="0"/>
              </a:rPr>
              <a:t>PROBABILIDAD</a:t>
            </a:r>
            <a:endParaRPr lang="es-ES_tradnl" b="1">
              <a:solidFill>
                <a:srgbClr val="663300"/>
              </a:solidFill>
              <a:latin typeface="Arial" charset="0"/>
            </a:endParaRPr>
          </a:p>
        </p:txBody>
      </p:sp>
      <p:sp>
        <p:nvSpPr>
          <p:cNvPr id="674820" name="Rectangle 4"/>
          <p:cNvSpPr>
            <a:spLocks noChangeArrowheads="1"/>
          </p:cNvSpPr>
          <p:nvPr/>
        </p:nvSpPr>
        <p:spPr bwMode="auto">
          <a:xfrm>
            <a:off x="533400" y="2278063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Cantidad de trabajadores expuestos</a:t>
            </a:r>
          </a:p>
        </p:txBody>
      </p:sp>
      <p:sp>
        <p:nvSpPr>
          <p:cNvPr id="674821" name="Rectangle 5"/>
          <p:cNvSpPr>
            <a:spLocks noChangeArrowheads="1"/>
          </p:cNvSpPr>
          <p:nvPr/>
        </p:nvSpPr>
        <p:spPr bwMode="auto">
          <a:xfrm>
            <a:off x="533400" y="3201988"/>
            <a:ext cx="3352800" cy="650875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1800" b="1">
                <a:solidFill>
                  <a:schemeClr val="bg1"/>
                </a:solidFill>
                <a:latin typeface="Arial" charset="0"/>
              </a:rPr>
              <a:t>Condiciones preventivas y de control existentes</a:t>
            </a:r>
            <a:endParaRPr lang="es-ES_tradnl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4822" name="Rectangle 6"/>
          <p:cNvSpPr>
            <a:spLocks noChangeArrowheads="1"/>
          </p:cNvSpPr>
          <p:nvPr/>
        </p:nvSpPr>
        <p:spPr bwMode="auto">
          <a:xfrm>
            <a:off x="533400" y="4065588"/>
            <a:ext cx="3352800" cy="650875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1800" b="1">
                <a:solidFill>
                  <a:schemeClr val="bg1"/>
                </a:solidFill>
                <a:latin typeface="Arial" charset="0"/>
              </a:rPr>
              <a:t>Existencia de estándares o procedimientos</a:t>
            </a:r>
            <a:endParaRPr lang="es-ES_tradnl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674823" name="Rectangle 7"/>
          <p:cNvSpPr>
            <a:spLocks noChangeArrowheads="1"/>
          </p:cNvSpPr>
          <p:nvPr/>
        </p:nvSpPr>
        <p:spPr bwMode="auto">
          <a:xfrm>
            <a:off x="533400" y="4941888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Competencia del trabajador</a:t>
            </a:r>
          </a:p>
        </p:txBody>
      </p:sp>
      <p:cxnSp>
        <p:nvCxnSpPr>
          <p:cNvPr id="674824" name="AutoShape 8"/>
          <p:cNvCxnSpPr>
            <a:cxnSpLocks noChangeShapeType="1"/>
            <a:stCxn id="674820" idx="3"/>
            <a:endCxn id="674819" idx="1"/>
          </p:cNvCxnSpPr>
          <p:nvPr/>
        </p:nvCxnSpPr>
        <p:spPr bwMode="auto">
          <a:xfrm>
            <a:off x="3886200" y="2633663"/>
            <a:ext cx="2524125" cy="381000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4825" name="AutoShape 9"/>
          <p:cNvCxnSpPr>
            <a:cxnSpLocks noChangeShapeType="1"/>
            <a:stCxn id="674821" idx="3"/>
            <a:endCxn id="674819" idx="2"/>
          </p:cNvCxnSpPr>
          <p:nvPr/>
        </p:nvCxnSpPr>
        <p:spPr bwMode="auto">
          <a:xfrm flipV="1">
            <a:off x="3886200" y="3365500"/>
            <a:ext cx="2133600" cy="161925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4826" name="AutoShape 10"/>
          <p:cNvCxnSpPr>
            <a:cxnSpLocks noChangeShapeType="1"/>
            <a:stCxn id="674822" idx="3"/>
            <a:endCxn id="674819" idx="3"/>
          </p:cNvCxnSpPr>
          <p:nvPr/>
        </p:nvCxnSpPr>
        <p:spPr bwMode="auto">
          <a:xfrm flipV="1">
            <a:off x="3886200" y="3716338"/>
            <a:ext cx="2524125" cy="674687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674827" name="AutoShape 11"/>
          <p:cNvCxnSpPr>
            <a:cxnSpLocks noChangeShapeType="1"/>
            <a:stCxn id="674823" idx="3"/>
            <a:endCxn id="674819" idx="4"/>
          </p:cNvCxnSpPr>
          <p:nvPr/>
        </p:nvCxnSpPr>
        <p:spPr bwMode="auto">
          <a:xfrm flipV="1">
            <a:off x="3886200" y="3860800"/>
            <a:ext cx="3467100" cy="1436688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74828" name="Rectangle 12"/>
          <p:cNvSpPr>
            <a:spLocks noChangeArrowheads="1"/>
          </p:cNvSpPr>
          <p:nvPr/>
        </p:nvSpPr>
        <p:spPr bwMode="auto">
          <a:xfrm>
            <a:off x="533400" y="1341438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Frecuencia y duración de la exposición</a:t>
            </a:r>
          </a:p>
        </p:txBody>
      </p:sp>
      <p:cxnSp>
        <p:nvCxnSpPr>
          <p:cNvPr id="674829" name="AutoShape 13"/>
          <p:cNvCxnSpPr>
            <a:cxnSpLocks noChangeShapeType="1"/>
            <a:stCxn id="674828" idx="3"/>
            <a:endCxn id="674819" idx="0"/>
          </p:cNvCxnSpPr>
          <p:nvPr/>
        </p:nvCxnSpPr>
        <p:spPr bwMode="auto">
          <a:xfrm>
            <a:off x="3886200" y="1697038"/>
            <a:ext cx="3467100" cy="1173162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674835" name="Rectangle 19"/>
          <p:cNvSpPr>
            <a:spLocks noChangeArrowheads="1"/>
          </p:cNvSpPr>
          <p:nvPr/>
        </p:nvSpPr>
        <p:spPr bwMode="auto">
          <a:xfrm>
            <a:off x="5943600" y="5994400"/>
            <a:ext cx="17526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Otros a considerar</a:t>
            </a:r>
          </a:p>
        </p:txBody>
      </p:sp>
      <p:cxnSp>
        <p:nvCxnSpPr>
          <p:cNvPr id="674836" name="AutoShape 20"/>
          <p:cNvCxnSpPr>
            <a:cxnSpLocks noChangeShapeType="1"/>
            <a:stCxn id="674835" idx="3"/>
            <a:endCxn id="674819" idx="6"/>
          </p:cNvCxnSpPr>
          <p:nvPr/>
        </p:nvCxnSpPr>
        <p:spPr bwMode="auto">
          <a:xfrm flipV="1">
            <a:off x="7696200" y="3365500"/>
            <a:ext cx="990600" cy="2984500"/>
          </a:xfrm>
          <a:prstGeom prst="curvedConnector3">
            <a:avLst>
              <a:gd name="adj1" fmla="val 123079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79266" name="Rectangle 2"/>
          <p:cNvSpPr>
            <a:spLocks noChangeArrowheads="1"/>
          </p:cNvSpPr>
          <p:nvPr/>
        </p:nvSpPr>
        <p:spPr bwMode="auto">
          <a:xfrm>
            <a:off x="539750" y="5851525"/>
            <a:ext cx="3352800" cy="4064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Fiabilidad de ocurrencia</a:t>
            </a:r>
          </a:p>
        </p:txBody>
      </p:sp>
      <p:cxnSp>
        <p:nvCxnSpPr>
          <p:cNvPr id="779268" name="AutoShape 4"/>
          <p:cNvCxnSpPr>
            <a:cxnSpLocks noChangeShapeType="1"/>
            <a:stCxn id="779266" idx="3"/>
            <a:endCxn id="674819" idx="5"/>
          </p:cNvCxnSpPr>
          <p:nvPr/>
        </p:nvCxnSpPr>
        <p:spPr bwMode="auto">
          <a:xfrm flipV="1">
            <a:off x="3892550" y="3716338"/>
            <a:ext cx="4403725" cy="2338387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482" name="Text Box 2"/>
          <p:cNvSpPr txBox="1">
            <a:spLocks noChangeArrowheads="1"/>
          </p:cNvSpPr>
          <p:nvPr/>
        </p:nvSpPr>
        <p:spPr bwMode="auto">
          <a:xfrm>
            <a:off x="6011863" y="120650"/>
            <a:ext cx="3097212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>
              <a:lnSpc>
                <a:spcPct val="90000"/>
              </a:lnSpc>
              <a:spcBef>
                <a:spcPct val="50000"/>
              </a:spcBef>
            </a:pPr>
            <a:r>
              <a:rPr lang="es-ES_tradnl" sz="2800" b="1" i="1">
                <a:solidFill>
                  <a:srgbClr val="FFCC00"/>
                </a:solidFill>
                <a:latin typeface="Arial" charset="0"/>
              </a:rPr>
              <a:t>Estimación de la Probabilidad </a:t>
            </a:r>
          </a:p>
        </p:txBody>
      </p:sp>
      <p:sp>
        <p:nvSpPr>
          <p:cNvPr id="788483" name="Oval 3"/>
          <p:cNvSpPr>
            <a:spLocks noChangeArrowheads="1"/>
          </p:cNvSpPr>
          <p:nvPr/>
        </p:nvSpPr>
        <p:spPr bwMode="auto">
          <a:xfrm>
            <a:off x="6019800" y="2870200"/>
            <a:ext cx="2667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es-ES_tradnl" sz="1800" b="1">
                <a:solidFill>
                  <a:srgbClr val="663300"/>
                </a:solidFill>
                <a:latin typeface="Arial" charset="0"/>
              </a:rPr>
              <a:t>PROBABILIDAD</a:t>
            </a:r>
            <a:endParaRPr lang="es-ES_tradnl" b="1">
              <a:solidFill>
                <a:srgbClr val="663300"/>
              </a:solidFill>
              <a:latin typeface="Arial" charset="0"/>
            </a:endParaRPr>
          </a:p>
        </p:txBody>
      </p:sp>
      <p:sp>
        <p:nvSpPr>
          <p:cNvPr id="788484" name="Rectangle 4"/>
          <p:cNvSpPr>
            <a:spLocks noChangeArrowheads="1"/>
          </p:cNvSpPr>
          <p:nvPr/>
        </p:nvSpPr>
        <p:spPr bwMode="auto">
          <a:xfrm>
            <a:off x="533400" y="1352550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F2.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Cantidad de trabajadores expuestos</a:t>
            </a:r>
          </a:p>
        </p:txBody>
      </p:sp>
      <p:sp>
        <p:nvSpPr>
          <p:cNvPr id="788485" name="Rectangle 5"/>
          <p:cNvSpPr>
            <a:spLocks noChangeArrowheads="1"/>
          </p:cNvSpPr>
          <p:nvPr/>
        </p:nvSpPr>
        <p:spPr bwMode="auto">
          <a:xfrm>
            <a:off x="533400" y="2433638"/>
            <a:ext cx="3352800" cy="681037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F3.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_tradnl" sz="1800" b="1">
                <a:solidFill>
                  <a:schemeClr val="bg1"/>
                </a:solidFill>
                <a:latin typeface="Arial" charset="0"/>
              </a:rPr>
              <a:t>Condiciones preventivas y de control existentes</a:t>
            </a:r>
            <a:endParaRPr lang="es-ES_tradnl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8486" name="Rectangle 6"/>
          <p:cNvSpPr>
            <a:spLocks noChangeArrowheads="1"/>
          </p:cNvSpPr>
          <p:nvPr/>
        </p:nvSpPr>
        <p:spPr bwMode="auto">
          <a:xfrm>
            <a:off x="533400" y="3551238"/>
            <a:ext cx="3352800" cy="681037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F4.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</a:t>
            </a:r>
            <a:r>
              <a:rPr lang="es-ES_tradnl" sz="1800" b="1">
                <a:solidFill>
                  <a:schemeClr val="bg1"/>
                </a:solidFill>
                <a:latin typeface="Arial" charset="0"/>
              </a:rPr>
              <a:t>Existencia de estánda-res o procedimientos</a:t>
            </a:r>
            <a:endParaRPr lang="es-ES_tradnl" sz="2000" b="1">
              <a:solidFill>
                <a:schemeClr val="bg1"/>
              </a:solidFill>
              <a:latin typeface="Arial" charset="0"/>
            </a:endParaRPr>
          </a:p>
        </p:txBody>
      </p:sp>
      <p:sp>
        <p:nvSpPr>
          <p:cNvPr id="788487" name="Rectangle 7"/>
          <p:cNvSpPr>
            <a:spLocks noChangeArrowheads="1"/>
          </p:cNvSpPr>
          <p:nvPr/>
        </p:nvSpPr>
        <p:spPr bwMode="auto">
          <a:xfrm>
            <a:off x="533400" y="4651375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F5.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Competencia del trabajador</a:t>
            </a:r>
          </a:p>
        </p:txBody>
      </p:sp>
      <p:cxnSp>
        <p:nvCxnSpPr>
          <p:cNvPr id="788488" name="AutoShape 8"/>
          <p:cNvCxnSpPr>
            <a:cxnSpLocks noChangeShapeType="1"/>
            <a:stCxn id="788504" idx="3"/>
            <a:endCxn id="788483" idx="1"/>
          </p:cNvCxnSpPr>
          <p:nvPr/>
        </p:nvCxnSpPr>
        <p:spPr bwMode="auto">
          <a:xfrm>
            <a:off x="4787900" y="1597541"/>
            <a:ext cx="1622473" cy="1417729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8489" name="AutoShape 9"/>
          <p:cNvCxnSpPr>
            <a:cxnSpLocks noChangeShapeType="1"/>
            <a:stCxn id="788505" idx="3"/>
            <a:endCxn id="788483" idx="2"/>
          </p:cNvCxnSpPr>
          <p:nvPr/>
        </p:nvCxnSpPr>
        <p:spPr bwMode="auto">
          <a:xfrm>
            <a:off x="4787900" y="2750066"/>
            <a:ext cx="1231900" cy="615434"/>
          </a:xfrm>
          <a:prstGeom prst="curvedConnector3">
            <a:avLst>
              <a:gd name="adj1" fmla="val 50000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8490" name="AutoShape 10"/>
          <p:cNvCxnSpPr>
            <a:cxnSpLocks noChangeShapeType="1"/>
            <a:stCxn id="788506" idx="3"/>
            <a:endCxn id="788483" idx="3"/>
          </p:cNvCxnSpPr>
          <p:nvPr/>
        </p:nvCxnSpPr>
        <p:spPr bwMode="auto">
          <a:xfrm flipV="1">
            <a:off x="4787900" y="3715730"/>
            <a:ext cx="1622473" cy="113836"/>
          </a:xfrm>
          <a:prstGeom prst="curvedConnector4">
            <a:avLst>
              <a:gd name="adj1" fmla="val 37964"/>
              <a:gd name="adj2" fmla="val -100815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88491" name="AutoShape 11"/>
          <p:cNvCxnSpPr>
            <a:cxnSpLocks noChangeShapeType="1"/>
            <a:stCxn id="788507" idx="3"/>
            <a:endCxn id="788483" idx="4"/>
          </p:cNvCxnSpPr>
          <p:nvPr/>
        </p:nvCxnSpPr>
        <p:spPr bwMode="auto">
          <a:xfrm flipV="1">
            <a:off x="4752975" y="3860800"/>
            <a:ext cx="2600325" cy="1099066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8492" name="Rectangle 12"/>
          <p:cNvSpPr>
            <a:spLocks noChangeArrowheads="1"/>
          </p:cNvSpPr>
          <p:nvPr/>
        </p:nvSpPr>
        <p:spPr bwMode="auto">
          <a:xfrm>
            <a:off x="533400" y="260350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F1.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Frecuencia y duración de la exposición</a:t>
            </a:r>
          </a:p>
        </p:txBody>
      </p:sp>
      <p:cxnSp>
        <p:nvCxnSpPr>
          <p:cNvPr id="788493" name="AutoShape 13"/>
          <p:cNvCxnSpPr>
            <a:cxnSpLocks noChangeShapeType="1"/>
            <a:stCxn id="788503" idx="3"/>
            <a:endCxn id="788483" idx="0"/>
          </p:cNvCxnSpPr>
          <p:nvPr/>
        </p:nvCxnSpPr>
        <p:spPr bwMode="auto">
          <a:xfrm>
            <a:off x="4859338" y="518041"/>
            <a:ext cx="2493962" cy="2352159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8494" name="Text Box 14"/>
          <p:cNvSpPr txBox="1">
            <a:spLocks noChangeArrowheads="1"/>
          </p:cNvSpPr>
          <p:nvPr/>
        </p:nvSpPr>
        <p:spPr bwMode="auto">
          <a:xfrm>
            <a:off x="1828800" y="81915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sp>
        <p:nvSpPr>
          <p:cNvPr id="788495" name="Text Box 15"/>
          <p:cNvSpPr txBox="1">
            <a:spLocks noChangeArrowheads="1"/>
          </p:cNvSpPr>
          <p:nvPr/>
        </p:nvSpPr>
        <p:spPr bwMode="auto">
          <a:xfrm>
            <a:off x="1828800" y="1870075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sp>
        <p:nvSpPr>
          <p:cNvPr id="788496" name="Text Box 16"/>
          <p:cNvSpPr txBox="1">
            <a:spLocks noChangeArrowheads="1"/>
          </p:cNvSpPr>
          <p:nvPr/>
        </p:nvSpPr>
        <p:spPr bwMode="auto">
          <a:xfrm>
            <a:off x="1828800" y="2971800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sp>
        <p:nvSpPr>
          <p:cNvPr id="788497" name="Text Box 17"/>
          <p:cNvSpPr txBox="1">
            <a:spLocks noChangeArrowheads="1"/>
          </p:cNvSpPr>
          <p:nvPr/>
        </p:nvSpPr>
        <p:spPr bwMode="auto">
          <a:xfrm>
            <a:off x="1828800" y="4079875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cxnSp>
        <p:nvCxnSpPr>
          <p:cNvPr id="788499" name="AutoShape 19"/>
          <p:cNvCxnSpPr>
            <a:cxnSpLocks noChangeShapeType="1"/>
            <a:stCxn id="806914" idx="3"/>
            <a:endCxn id="788483" idx="6"/>
          </p:cNvCxnSpPr>
          <p:nvPr/>
        </p:nvCxnSpPr>
        <p:spPr bwMode="auto">
          <a:xfrm flipV="1">
            <a:off x="7772400" y="3365500"/>
            <a:ext cx="914400" cy="3060700"/>
          </a:xfrm>
          <a:prstGeom prst="curvedConnector3">
            <a:avLst>
              <a:gd name="adj1" fmla="val 125000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8500" name="Rectangle 20"/>
          <p:cNvSpPr>
            <a:spLocks noChangeArrowheads="1"/>
          </p:cNvSpPr>
          <p:nvPr/>
        </p:nvSpPr>
        <p:spPr bwMode="auto">
          <a:xfrm>
            <a:off x="539750" y="5813425"/>
            <a:ext cx="33528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rgbClr val="FFCC00"/>
                </a:solidFill>
                <a:latin typeface="Arial" charset="0"/>
              </a:rPr>
              <a:t>F5.</a:t>
            </a:r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 Fiabilidad de ocurrencia</a:t>
            </a:r>
          </a:p>
        </p:txBody>
      </p:sp>
      <p:sp>
        <p:nvSpPr>
          <p:cNvPr id="788501" name="Text Box 21"/>
          <p:cNvSpPr txBox="1">
            <a:spLocks noChangeArrowheads="1"/>
          </p:cNvSpPr>
          <p:nvPr/>
        </p:nvSpPr>
        <p:spPr bwMode="auto">
          <a:xfrm>
            <a:off x="1835150" y="5183188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cxnSp>
        <p:nvCxnSpPr>
          <p:cNvPr id="788502" name="AutoShape 22"/>
          <p:cNvCxnSpPr>
            <a:cxnSpLocks noChangeShapeType="1"/>
            <a:stCxn id="788508" idx="3"/>
            <a:endCxn id="788483" idx="5"/>
          </p:cNvCxnSpPr>
          <p:nvPr/>
        </p:nvCxnSpPr>
        <p:spPr bwMode="auto">
          <a:xfrm flipV="1">
            <a:off x="4714875" y="3715730"/>
            <a:ext cx="3581352" cy="2418886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88503" name="Text Box 23"/>
          <p:cNvSpPr txBox="1">
            <a:spLocks noChangeArrowheads="1"/>
          </p:cNvSpPr>
          <p:nvPr/>
        </p:nvSpPr>
        <p:spPr bwMode="auto">
          <a:xfrm>
            <a:off x="3995738" y="333375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1</a:t>
            </a:r>
          </a:p>
        </p:txBody>
      </p:sp>
      <p:sp>
        <p:nvSpPr>
          <p:cNvPr id="788504" name="Text Box 24"/>
          <p:cNvSpPr txBox="1">
            <a:spLocks noChangeArrowheads="1"/>
          </p:cNvSpPr>
          <p:nvPr/>
        </p:nvSpPr>
        <p:spPr bwMode="auto">
          <a:xfrm>
            <a:off x="3924300" y="1412875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2</a:t>
            </a:r>
          </a:p>
        </p:txBody>
      </p:sp>
      <p:sp>
        <p:nvSpPr>
          <p:cNvPr id="788505" name="Text Box 25"/>
          <p:cNvSpPr txBox="1">
            <a:spLocks noChangeArrowheads="1"/>
          </p:cNvSpPr>
          <p:nvPr/>
        </p:nvSpPr>
        <p:spPr bwMode="auto">
          <a:xfrm>
            <a:off x="3924300" y="2565400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3</a:t>
            </a:r>
          </a:p>
        </p:txBody>
      </p:sp>
      <p:sp>
        <p:nvSpPr>
          <p:cNvPr id="788506" name="Text Box 26"/>
          <p:cNvSpPr txBox="1">
            <a:spLocks noChangeArrowheads="1"/>
          </p:cNvSpPr>
          <p:nvPr/>
        </p:nvSpPr>
        <p:spPr bwMode="auto">
          <a:xfrm>
            <a:off x="3924300" y="3644900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4</a:t>
            </a:r>
          </a:p>
        </p:txBody>
      </p:sp>
      <p:sp>
        <p:nvSpPr>
          <p:cNvPr id="788507" name="Text Box 27"/>
          <p:cNvSpPr txBox="1">
            <a:spLocks noChangeArrowheads="1"/>
          </p:cNvSpPr>
          <p:nvPr/>
        </p:nvSpPr>
        <p:spPr bwMode="auto">
          <a:xfrm>
            <a:off x="3889375" y="4775200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5</a:t>
            </a:r>
          </a:p>
        </p:txBody>
      </p:sp>
      <p:sp>
        <p:nvSpPr>
          <p:cNvPr id="788508" name="Text Box 28"/>
          <p:cNvSpPr txBox="1">
            <a:spLocks noChangeArrowheads="1"/>
          </p:cNvSpPr>
          <p:nvPr/>
        </p:nvSpPr>
        <p:spPr bwMode="auto">
          <a:xfrm>
            <a:off x="3851275" y="5949950"/>
            <a:ext cx="863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s-ES" b="1">
                <a:latin typeface="Arial" charset="0"/>
              </a:rPr>
              <a:t>* a</a:t>
            </a:r>
            <a:r>
              <a:rPr lang="es-ES" b="1" baseline="-25000">
                <a:latin typeface="Arial" charset="0"/>
              </a:rPr>
              <a:t>6</a:t>
            </a:r>
          </a:p>
        </p:txBody>
      </p:sp>
      <p:sp>
        <p:nvSpPr>
          <p:cNvPr id="806914" name="Rectangle 2"/>
          <p:cNvSpPr>
            <a:spLocks noChangeArrowheads="1"/>
          </p:cNvSpPr>
          <p:nvPr/>
        </p:nvSpPr>
        <p:spPr bwMode="auto">
          <a:xfrm>
            <a:off x="6019800" y="6070600"/>
            <a:ext cx="1752600" cy="711200"/>
          </a:xfrm>
          <a:prstGeom prst="rect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000" b="1">
                <a:solidFill>
                  <a:schemeClr val="bg1"/>
                </a:solidFill>
                <a:latin typeface="Arial" charset="0"/>
              </a:rPr>
              <a:t>Otros a considerar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42" name="Text Box 2"/>
          <p:cNvSpPr txBox="1">
            <a:spLocks noChangeArrowheads="1"/>
          </p:cNvSpPr>
          <p:nvPr/>
        </p:nvSpPr>
        <p:spPr bwMode="auto">
          <a:xfrm>
            <a:off x="533400" y="1125538"/>
            <a:ext cx="8001000" cy="3713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s-ES_tradnl" sz="3600" b="1" dirty="0">
                <a:latin typeface="Arial" charset="0"/>
              </a:rPr>
              <a:t>La probabilidad puede estar determinada por la </a:t>
            </a:r>
            <a:r>
              <a:rPr lang="es-ES_tradnl" sz="3600" b="1" u="sng" dirty="0">
                <a:latin typeface="Arial" charset="0"/>
              </a:rPr>
              <a:t>suma</a:t>
            </a:r>
            <a:r>
              <a:rPr lang="es-ES_tradnl" sz="3600" b="1" dirty="0">
                <a:latin typeface="Arial" charset="0"/>
              </a:rPr>
              <a:t> de factores con sus respectivas ponderaciones.</a:t>
            </a:r>
          </a:p>
          <a:p>
            <a:pPr algn="just">
              <a:lnSpc>
                <a:spcPct val="90000"/>
              </a:lnSpc>
              <a:spcBef>
                <a:spcPct val="30000"/>
              </a:spcBef>
            </a:pPr>
            <a:r>
              <a:rPr lang="es-ES_tradnl" sz="3600" b="1" dirty="0">
                <a:latin typeface="Arial" charset="0"/>
              </a:rPr>
              <a:t>Para facilitar el trabajo se </a:t>
            </a:r>
            <a:r>
              <a:rPr lang="es-ES_tradnl" sz="3600" b="1" dirty="0" err="1">
                <a:latin typeface="Arial" charset="0"/>
              </a:rPr>
              <a:t>determi-nará</a:t>
            </a:r>
            <a:r>
              <a:rPr lang="es-ES_tradnl" sz="3600" b="1" dirty="0">
                <a:latin typeface="Arial" charset="0"/>
              </a:rPr>
              <a:t> el Nivel de Probabilidad a través de:</a:t>
            </a:r>
          </a:p>
        </p:txBody>
      </p:sp>
      <p:sp>
        <p:nvSpPr>
          <p:cNvPr id="675843" name="Text Box 3"/>
          <p:cNvSpPr txBox="1">
            <a:spLocks noChangeArrowheads="1"/>
          </p:cNvSpPr>
          <p:nvPr/>
        </p:nvSpPr>
        <p:spPr bwMode="auto">
          <a:xfrm>
            <a:off x="609600" y="5029200"/>
            <a:ext cx="80010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NP = a</a:t>
            </a:r>
            <a:r>
              <a:rPr lang="es-ES_tradnl" sz="2800" b="1" baseline="-25000">
                <a:solidFill>
                  <a:srgbClr val="FFCC00"/>
                </a:solidFill>
                <a:latin typeface="Arial" charset="0"/>
              </a:rPr>
              <a:t>1</a:t>
            </a: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*F1 + a</a:t>
            </a:r>
            <a:r>
              <a:rPr lang="es-ES_tradnl" sz="2800" b="1" baseline="-25000">
                <a:solidFill>
                  <a:srgbClr val="FFCC00"/>
                </a:solidFill>
                <a:latin typeface="Arial" charset="0"/>
              </a:rPr>
              <a:t>2</a:t>
            </a: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*F2 + a</a:t>
            </a:r>
            <a:r>
              <a:rPr lang="es-ES_tradnl" sz="2800" b="1" baseline="-25000">
                <a:solidFill>
                  <a:srgbClr val="FFCC00"/>
                </a:solidFill>
                <a:latin typeface="Arial" charset="0"/>
              </a:rPr>
              <a:t>3</a:t>
            </a: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*F3 + a</a:t>
            </a:r>
            <a:r>
              <a:rPr lang="es-ES_tradnl" sz="2800" b="1" baseline="-25000">
                <a:solidFill>
                  <a:srgbClr val="FFCC00"/>
                </a:solidFill>
                <a:latin typeface="Arial" charset="0"/>
              </a:rPr>
              <a:t>4</a:t>
            </a: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*F4 +... a</a:t>
            </a:r>
            <a:r>
              <a:rPr lang="es-ES_tradnl" sz="2800" b="1" baseline="-25000">
                <a:solidFill>
                  <a:srgbClr val="FFCC00"/>
                </a:solidFill>
                <a:latin typeface="Arial" charset="0"/>
              </a:rPr>
              <a:t>i</a:t>
            </a:r>
            <a:r>
              <a:rPr lang="es-ES_tradnl" sz="2800" b="1">
                <a:solidFill>
                  <a:srgbClr val="FFCC00"/>
                </a:solidFill>
                <a:latin typeface="Arial" charset="0"/>
              </a:rPr>
              <a:t>*Fi</a:t>
            </a:r>
          </a:p>
        </p:txBody>
      </p:sp>
      <p:sp>
        <p:nvSpPr>
          <p:cNvPr id="675844" name="Text Box 4"/>
          <p:cNvSpPr txBox="1">
            <a:spLocks noChangeArrowheads="1"/>
          </p:cNvSpPr>
          <p:nvPr/>
        </p:nvSpPr>
        <p:spPr bwMode="auto">
          <a:xfrm>
            <a:off x="3276600" y="5819775"/>
            <a:ext cx="2895600" cy="704850"/>
          </a:xfrm>
          <a:prstGeom prst="rect">
            <a:avLst/>
          </a:prstGeom>
          <a:solidFill>
            <a:srgbClr val="009900"/>
          </a:solidFill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30000"/>
              </a:spcBef>
            </a:pPr>
            <a:r>
              <a:rPr lang="es-ES_tradnl" sz="3600" b="1">
                <a:solidFill>
                  <a:schemeClr val="bg1"/>
                </a:solidFill>
                <a:latin typeface="Arial" charset="0"/>
              </a:rPr>
              <a:t>NP</a:t>
            </a:r>
            <a:r>
              <a:rPr lang="es-ES_tradnl" sz="2800" b="1">
                <a:solidFill>
                  <a:schemeClr val="bg1"/>
                </a:solidFill>
                <a:latin typeface="Arial" charset="0"/>
              </a:rPr>
              <a:t> = </a:t>
            </a:r>
            <a:r>
              <a:rPr lang="es-ES_tradnl" sz="4400" b="1">
                <a:solidFill>
                  <a:schemeClr val="bg1"/>
                </a:solidFill>
                <a:latin typeface="Arial" charset="0"/>
                <a:sym typeface="Symbol" pitchFamily="18" charset="2"/>
              </a:rPr>
              <a:t> </a:t>
            </a:r>
            <a:r>
              <a:rPr lang="es-ES_tradnl" sz="3200" b="1">
                <a:solidFill>
                  <a:schemeClr val="bg1"/>
                </a:solidFill>
                <a:latin typeface="Arial" charset="0"/>
              </a:rPr>
              <a:t>a</a:t>
            </a:r>
            <a:r>
              <a:rPr lang="es-ES_tradnl" sz="3200" b="1" baseline="-25000">
                <a:solidFill>
                  <a:schemeClr val="bg1"/>
                </a:solidFill>
                <a:latin typeface="Arial" charset="0"/>
              </a:rPr>
              <a:t>i</a:t>
            </a:r>
            <a:r>
              <a:rPr lang="es-ES_tradnl" sz="3200" b="1">
                <a:solidFill>
                  <a:schemeClr val="bg1"/>
                </a:solidFill>
                <a:latin typeface="Arial" charset="0"/>
              </a:rPr>
              <a:t>*F</a:t>
            </a:r>
            <a:r>
              <a:rPr lang="es-ES_tradnl" sz="3200" b="1" baseline="-25000">
                <a:solidFill>
                  <a:schemeClr val="bg1"/>
                </a:solidFill>
                <a:latin typeface="Arial" charset="0"/>
              </a:rPr>
              <a:t>i</a:t>
            </a:r>
          </a:p>
        </p:txBody>
      </p:sp>
      <p:sp>
        <p:nvSpPr>
          <p:cNvPr id="675845" name="Text Box 5"/>
          <p:cNvSpPr txBox="1">
            <a:spLocks noChangeArrowheads="1"/>
          </p:cNvSpPr>
          <p:nvPr/>
        </p:nvSpPr>
        <p:spPr bwMode="auto">
          <a:xfrm>
            <a:off x="361950" y="252413"/>
            <a:ext cx="8458200" cy="614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3800" b="1" i="1">
                <a:solidFill>
                  <a:srgbClr val="FFCC00"/>
                </a:solidFill>
                <a:latin typeface="Arial" charset="0"/>
              </a:rPr>
              <a:t>Estimación de la Probabilidad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6" name="Text Box 2"/>
          <p:cNvSpPr txBox="1">
            <a:spLocks noChangeArrowheads="1"/>
          </p:cNvSpPr>
          <p:nvPr/>
        </p:nvSpPr>
        <p:spPr bwMode="auto">
          <a:xfrm>
            <a:off x="361950" y="188913"/>
            <a:ext cx="8458200" cy="5355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es-ES_tradnl" sz="3200" b="1" i="1" dirty="0">
                <a:solidFill>
                  <a:srgbClr val="FFCC00"/>
                </a:solidFill>
                <a:latin typeface="Arial" charset="0"/>
              </a:rPr>
              <a:t>Modelo para estimar la Probabilidad </a:t>
            </a:r>
          </a:p>
        </p:txBody>
      </p:sp>
      <p:sp>
        <p:nvSpPr>
          <p:cNvPr id="758787" name="Oval 3"/>
          <p:cNvSpPr>
            <a:spLocks noChangeArrowheads="1"/>
          </p:cNvSpPr>
          <p:nvPr/>
        </p:nvSpPr>
        <p:spPr bwMode="auto">
          <a:xfrm>
            <a:off x="6019800" y="3376613"/>
            <a:ext cx="2667000" cy="990600"/>
          </a:xfrm>
          <a:prstGeom prst="ellipse">
            <a:avLst/>
          </a:prstGeom>
          <a:solidFill>
            <a:srgbClr val="FFCC00"/>
          </a:solidFill>
          <a:ln w="9525">
            <a:solidFill>
              <a:srgbClr val="663300"/>
            </a:solidFill>
            <a:miter lim="800000"/>
            <a:headEnd/>
            <a:tailEnd/>
          </a:ln>
          <a:effectLst/>
        </p:spPr>
        <p:txBody>
          <a:bodyPr lIns="0" rIns="0" anchor="ctr"/>
          <a:lstStyle/>
          <a:p>
            <a:pPr algn="ctr"/>
            <a:r>
              <a:rPr lang="es-ES_tradnl" sz="1800" b="1">
                <a:solidFill>
                  <a:srgbClr val="663300"/>
                </a:solidFill>
                <a:latin typeface="Arial" charset="0"/>
              </a:rPr>
              <a:t>PROBABILIDAD</a:t>
            </a:r>
            <a:endParaRPr lang="es-ES_tradnl" b="1">
              <a:solidFill>
                <a:srgbClr val="663300"/>
              </a:solidFill>
              <a:latin typeface="Arial" charset="0"/>
            </a:endParaRPr>
          </a:p>
        </p:txBody>
      </p:sp>
      <p:sp>
        <p:nvSpPr>
          <p:cNvPr id="758788" name="AutoShape 4"/>
          <p:cNvSpPr>
            <a:spLocks noChangeArrowheads="1"/>
          </p:cNvSpPr>
          <p:nvPr/>
        </p:nvSpPr>
        <p:spPr bwMode="auto">
          <a:xfrm>
            <a:off x="506413" y="3252788"/>
            <a:ext cx="3405187" cy="823912"/>
          </a:xfrm>
          <a:prstGeom prst="flowChartAlternateProcess">
            <a:avLst/>
          </a:prstGeom>
          <a:solidFill>
            <a:srgbClr val="339933"/>
          </a:solidFill>
          <a:ln w="9525" algn="ctr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200" b="1">
                <a:solidFill>
                  <a:schemeClr val="bg1"/>
                </a:solidFill>
                <a:latin typeface="Arial" charset="0"/>
              </a:rPr>
              <a:t>Cantidad de   expuestos</a:t>
            </a:r>
          </a:p>
        </p:txBody>
      </p:sp>
      <p:sp>
        <p:nvSpPr>
          <p:cNvPr id="758789" name="AutoShape 5"/>
          <p:cNvSpPr>
            <a:spLocks noChangeArrowheads="1"/>
          </p:cNvSpPr>
          <p:nvPr/>
        </p:nvSpPr>
        <p:spPr bwMode="auto">
          <a:xfrm>
            <a:off x="506413" y="4765675"/>
            <a:ext cx="3405187" cy="823913"/>
          </a:xfrm>
          <a:prstGeom prst="flowChartAlternateProcess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200" b="1">
                <a:solidFill>
                  <a:schemeClr val="bg1"/>
                </a:solidFill>
                <a:latin typeface="Arial" charset="0"/>
              </a:rPr>
              <a:t>Controles parciales SySO existentes</a:t>
            </a:r>
          </a:p>
        </p:txBody>
      </p:sp>
      <p:cxnSp>
        <p:nvCxnSpPr>
          <p:cNvPr id="758792" name="AutoShape 8"/>
          <p:cNvCxnSpPr>
            <a:cxnSpLocks noChangeShapeType="1"/>
            <a:stCxn id="758807" idx="3"/>
            <a:endCxn id="758787" idx="2"/>
          </p:cNvCxnSpPr>
          <p:nvPr/>
        </p:nvCxnSpPr>
        <p:spPr bwMode="auto">
          <a:xfrm>
            <a:off x="4932363" y="3635375"/>
            <a:ext cx="1087437" cy="236538"/>
          </a:xfrm>
          <a:prstGeom prst="curvedConnector3">
            <a:avLst>
              <a:gd name="adj1" fmla="val 49926"/>
            </a:avLst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58793" name="AutoShape 9"/>
          <p:cNvCxnSpPr>
            <a:cxnSpLocks noChangeShapeType="1"/>
            <a:stCxn id="758808" idx="3"/>
            <a:endCxn id="758787" idx="3"/>
          </p:cNvCxnSpPr>
          <p:nvPr/>
        </p:nvCxnSpPr>
        <p:spPr bwMode="auto">
          <a:xfrm flipV="1">
            <a:off x="4932363" y="4222750"/>
            <a:ext cx="1477962" cy="925513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cxnSp>
        <p:nvCxnSpPr>
          <p:cNvPr id="758795" name="AutoShape 11"/>
          <p:cNvCxnSpPr>
            <a:cxnSpLocks noChangeShapeType="1"/>
            <a:endCxn id="758787" idx="4"/>
          </p:cNvCxnSpPr>
          <p:nvPr/>
        </p:nvCxnSpPr>
        <p:spPr bwMode="auto">
          <a:xfrm flipV="1">
            <a:off x="4932363" y="4367213"/>
            <a:ext cx="2420937" cy="1636712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58796" name="AutoShape 12"/>
          <p:cNvSpPr>
            <a:spLocks noChangeArrowheads="1"/>
          </p:cNvSpPr>
          <p:nvPr/>
        </p:nvSpPr>
        <p:spPr bwMode="auto">
          <a:xfrm>
            <a:off x="519113" y="1812925"/>
            <a:ext cx="3378200" cy="823913"/>
          </a:xfrm>
          <a:prstGeom prst="flowChartAlternateProcess">
            <a:avLst/>
          </a:prstGeom>
          <a:solidFill>
            <a:srgbClr val="339933"/>
          </a:solidFill>
          <a:ln w="9525">
            <a:solidFill>
              <a:srgbClr val="003300"/>
            </a:solidFill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_tradnl" sz="2200" b="1">
                <a:solidFill>
                  <a:schemeClr val="bg1"/>
                </a:solidFill>
                <a:latin typeface="Arial" charset="0"/>
              </a:rPr>
              <a:t>Frecuencia de exposición</a:t>
            </a:r>
          </a:p>
        </p:txBody>
      </p:sp>
      <p:cxnSp>
        <p:nvCxnSpPr>
          <p:cNvPr id="758797" name="AutoShape 13"/>
          <p:cNvCxnSpPr>
            <a:cxnSpLocks noChangeShapeType="1"/>
            <a:stCxn id="758806" idx="3"/>
            <a:endCxn id="758787" idx="0"/>
          </p:cNvCxnSpPr>
          <p:nvPr/>
        </p:nvCxnSpPr>
        <p:spPr bwMode="auto">
          <a:xfrm>
            <a:off x="4932363" y="2266950"/>
            <a:ext cx="2420937" cy="1109663"/>
          </a:xfrm>
          <a:prstGeom prst="curvedConnector2">
            <a:avLst/>
          </a:prstGeom>
          <a:noFill/>
          <a:ln w="38100">
            <a:solidFill>
              <a:srgbClr val="339933"/>
            </a:solidFill>
            <a:miter lim="800000"/>
            <a:headEnd/>
            <a:tailEnd type="triangle" w="med" len="med"/>
          </a:ln>
          <a:effectLst/>
        </p:spPr>
      </p:cxnSp>
      <p:sp>
        <p:nvSpPr>
          <p:cNvPr id="758799" name="Text Box 15"/>
          <p:cNvSpPr txBox="1">
            <a:spLocks noChangeArrowheads="1"/>
          </p:cNvSpPr>
          <p:nvPr/>
        </p:nvSpPr>
        <p:spPr bwMode="auto">
          <a:xfrm>
            <a:off x="1828800" y="2611438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sp>
        <p:nvSpPr>
          <p:cNvPr id="758800" name="Text Box 16"/>
          <p:cNvSpPr txBox="1">
            <a:spLocks noChangeArrowheads="1"/>
          </p:cNvSpPr>
          <p:nvPr/>
        </p:nvSpPr>
        <p:spPr bwMode="auto">
          <a:xfrm>
            <a:off x="1828800" y="4084638"/>
            <a:ext cx="7620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_tradnl" sz="4000" b="1">
                <a:solidFill>
                  <a:srgbClr val="FFCC00"/>
                </a:solidFill>
                <a:latin typeface="Arial" charset="0"/>
              </a:rPr>
              <a:t>+</a:t>
            </a:r>
          </a:p>
        </p:txBody>
      </p:sp>
      <p:sp>
        <p:nvSpPr>
          <p:cNvPr id="758806" name="Text Box 22"/>
          <p:cNvSpPr txBox="1">
            <a:spLocks noChangeArrowheads="1"/>
          </p:cNvSpPr>
          <p:nvPr/>
        </p:nvSpPr>
        <p:spPr bwMode="auto">
          <a:xfrm>
            <a:off x="4068763" y="2068513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MX" sz="2000" dirty="0">
                <a:latin typeface="Arial" charset="0"/>
              </a:rPr>
              <a:t>40</a:t>
            </a:r>
            <a:r>
              <a:rPr lang="es-ES" sz="2000" dirty="0">
                <a:latin typeface="Arial" charset="0"/>
              </a:rPr>
              <a:t>%</a:t>
            </a:r>
          </a:p>
        </p:txBody>
      </p:sp>
      <p:sp>
        <p:nvSpPr>
          <p:cNvPr id="758807" name="Text Box 23"/>
          <p:cNvSpPr txBox="1">
            <a:spLocks noChangeArrowheads="1"/>
          </p:cNvSpPr>
          <p:nvPr/>
        </p:nvSpPr>
        <p:spPr bwMode="auto">
          <a:xfrm>
            <a:off x="4068763" y="3436938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 dirty="0">
                <a:latin typeface="Arial" charset="0"/>
              </a:rPr>
              <a:t>30%</a:t>
            </a:r>
          </a:p>
        </p:txBody>
      </p:sp>
      <p:sp>
        <p:nvSpPr>
          <p:cNvPr id="758808" name="Text Box 24"/>
          <p:cNvSpPr txBox="1">
            <a:spLocks noChangeArrowheads="1"/>
          </p:cNvSpPr>
          <p:nvPr/>
        </p:nvSpPr>
        <p:spPr bwMode="auto">
          <a:xfrm>
            <a:off x="4068763" y="4949825"/>
            <a:ext cx="86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2000">
                <a:latin typeface="Arial" charset="0"/>
              </a:rPr>
              <a:t>30%</a:t>
            </a:r>
          </a:p>
        </p:txBody>
      </p:sp>
      <p:sp>
        <p:nvSpPr>
          <p:cNvPr id="758811" name="Text Box 27"/>
          <p:cNvSpPr txBox="1">
            <a:spLocks noChangeArrowheads="1"/>
          </p:cNvSpPr>
          <p:nvPr/>
        </p:nvSpPr>
        <p:spPr bwMode="auto">
          <a:xfrm>
            <a:off x="4068763" y="6446838"/>
            <a:ext cx="8636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s-ES" sz="1800" dirty="0">
                <a:latin typeface="Arial" charset="0"/>
              </a:rPr>
              <a:t>100%</a:t>
            </a:r>
          </a:p>
        </p:txBody>
      </p:sp>
      <p:sp>
        <p:nvSpPr>
          <p:cNvPr id="758812" name="Line 28"/>
          <p:cNvSpPr>
            <a:spLocks noChangeShapeType="1"/>
          </p:cNvSpPr>
          <p:nvPr/>
        </p:nvSpPr>
        <p:spPr bwMode="auto">
          <a:xfrm>
            <a:off x="4068763" y="6446838"/>
            <a:ext cx="863600" cy="0"/>
          </a:xfrm>
          <a:prstGeom prst="line">
            <a:avLst/>
          </a:prstGeom>
          <a:noFill/>
          <a:ln w="9525">
            <a:solidFill>
              <a:schemeClr val="bg1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s-E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25</TotalTime>
  <Words>312</Words>
  <Application>Microsoft Office PowerPoint</Application>
  <PresentationFormat>Presentación en pantalla (4:3)</PresentationFormat>
  <Paragraphs>74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Franklin Gothic Book</vt:lpstr>
      <vt:lpstr>Symbol</vt:lpstr>
      <vt:lpstr>Wingdings 2</vt:lpstr>
      <vt:lpstr>Técnico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Avicola Sofia Ltda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lfrancisquini</dc:creator>
  <cp:lastModifiedBy>Luijorge francisquini</cp:lastModifiedBy>
  <cp:revision>7</cp:revision>
  <dcterms:created xsi:type="dcterms:W3CDTF">2012-05-14T21:42:29Z</dcterms:created>
  <dcterms:modified xsi:type="dcterms:W3CDTF">2017-06-05T15:07:14Z</dcterms:modified>
</cp:coreProperties>
</file>