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3" r:id="rId4"/>
    <p:sldId id="264" r:id="rId5"/>
    <p:sldId id="257" r:id="rId6"/>
    <p:sldId id="262" r:id="rId7"/>
    <p:sldId id="258" r:id="rId8"/>
    <p:sldId id="265" r:id="rId9"/>
    <p:sldId id="259" r:id="rId10"/>
    <p:sldId id="261"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96" d="100"/>
          <a:sy n="96" d="100"/>
        </p:scale>
        <p:origin x="-67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F484D4-2EEB-4AC9-9BDE-C631517F420D}" type="datetimeFigureOut">
              <a:rPr lang="en-TT" smtClean="0"/>
              <a:t>16/09/2017</a:t>
            </a:fld>
            <a:endParaRPr lang="en-TT"/>
          </a:p>
        </p:txBody>
      </p:sp>
      <p:sp>
        <p:nvSpPr>
          <p:cNvPr id="5" name="Footer Placeholder 4"/>
          <p:cNvSpPr>
            <a:spLocks noGrp="1"/>
          </p:cNvSpPr>
          <p:nvPr>
            <p:ph type="ftr" sz="quarter" idx="11"/>
          </p:nvPr>
        </p:nvSpPr>
        <p:spPr/>
        <p:txBody>
          <a:bodyPr/>
          <a:lstStyle/>
          <a:p>
            <a:endParaRPr lang="en-T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83319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F484D4-2EEB-4AC9-9BDE-C631517F420D}" type="datetimeFigureOut">
              <a:rPr lang="en-TT" smtClean="0"/>
              <a:t>16/09/2017</a:t>
            </a:fld>
            <a:endParaRPr lang="en-TT"/>
          </a:p>
        </p:txBody>
      </p:sp>
      <p:sp>
        <p:nvSpPr>
          <p:cNvPr id="5" name="Footer Placeholder 4"/>
          <p:cNvSpPr>
            <a:spLocks noGrp="1"/>
          </p:cNvSpPr>
          <p:nvPr>
            <p:ph type="ftr" sz="quarter" idx="11"/>
          </p:nvPr>
        </p:nvSpPr>
        <p:spPr/>
        <p:txBody>
          <a:bodyPr/>
          <a:lstStyle/>
          <a:p>
            <a:endParaRPr lang="en-T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57143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F484D4-2EEB-4AC9-9BDE-C631517F420D}" type="datetimeFigureOut">
              <a:rPr lang="en-TT" smtClean="0"/>
              <a:t>16/09/2017</a:t>
            </a:fld>
            <a:endParaRPr lang="en-TT"/>
          </a:p>
        </p:txBody>
      </p:sp>
      <p:sp>
        <p:nvSpPr>
          <p:cNvPr id="5" name="Footer Placeholder 4"/>
          <p:cNvSpPr>
            <a:spLocks noGrp="1"/>
          </p:cNvSpPr>
          <p:nvPr>
            <p:ph type="ftr" sz="quarter" idx="11"/>
          </p:nvPr>
        </p:nvSpPr>
        <p:spPr/>
        <p:txBody>
          <a:bodyPr/>
          <a:lstStyle/>
          <a:p>
            <a:endParaRPr lang="en-T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AEE37F-4026-4B32-9BBB-11B05570338C}" type="slidenum">
              <a:rPr lang="en-TT" smtClean="0"/>
              <a:t>‹#›</a:t>
            </a:fld>
            <a:endParaRPr lang="en-T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847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DF484D4-2EEB-4AC9-9BDE-C631517F420D}" type="datetimeFigureOut">
              <a:rPr lang="en-TT" smtClean="0"/>
              <a:t>16/09/2017</a:t>
            </a:fld>
            <a:endParaRPr lang="en-TT"/>
          </a:p>
        </p:txBody>
      </p:sp>
      <p:sp>
        <p:nvSpPr>
          <p:cNvPr id="6" name="Footer Placeholder 5"/>
          <p:cNvSpPr>
            <a:spLocks noGrp="1"/>
          </p:cNvSpPr>
          <p:nvPr>
            <p:ph type="ftr" sz="quarter" idx="11"/>
          </p:nvPr>
        </p:nvSpPr>
        <p:spPr/>
        <p:txBody>
          <a:bodyPr/>
          <a:lstStyle/>
          <a:p>
            <a:endParaRPr lang="en-T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875925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DF484D4-2EEB-4AC9-9BDE-C631517F420D}" type="datetimeFigureOut">
              <a:rPr lang="en-TT" smtClean="0"/>
              <a:t>16/09/2017</a:t>
            </a:fld>
            <a:endParaRPr lang="en-TT"/>
          </a:p>
        </p:txBody>
      </p:sp>
      <p:sp>
        <p:nvSpPr>
          <p:cNvPr id="6" name="Footer Placeholder 5"/>
          <p:cNvSpPr>
            <a:spLocks noGrp="1"/>
          </p:cNvSpPr>
          <p:nvPr>
            <p:ph type="ftr" sz="quarter" idx="11"/>
          </p:nvPr>
        </p:nvSpPr>
        <p:spPr/>
        <p:txBody>
          <a:bodyPr/>
          <a:lstStyle/>
          <a:p>
            <a:endParaRPr lang="en-T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EE37F-4026-4B32-9BBB-11B05570338C}" type="slidenum">
              <a:rPr lang="en-TT" smtClean="0"/>
              <a:t>‹#›</a:t>
            </a:fld>
            <a:endParaRPr lang="en-T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8542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DF484D4-2EEB-4AC9-9BDE-C631517F420D}" type="datetimeFigureOut">
              <a:rPr lang="en-TT" smtClean="0"/>
              <a:t>16/09/2017</a:t>
            </a:fld>
            <a:endParaRPr lang="en-TT"/>
          </a:p>
        </p:txBody>
      </p:sp>
      <p:sp>
        <p:nvSpPr>
          <p:cNvPr id="6" name="Footer Placeholder 5"/>
          <p:cNvSpPr>
            <a:spLocks noGrp="1"/>
          </p:cNvSpPr>
          <p:nvPr>
            <p:ph type="ftr" sz="quarter" idx="11"/>
          </p:nvPr>
        </p:nvSpPr>
        <p:spPr/>
        <p:txBody>
          <a:bodyPr/>
          <a:lstStyle/>
          <a:p>
            <a:endParaRPr lang="en-T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993918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F484D4-2EEB-4AC9-9BDE-C631517F420D}" type="datetimeFigureOut">
              <a:rPr lang="en-TT" smtClean="0"/>
              <a:t>16/09/2017</a:t>
            </a:fld>
            <a:endParaRPr lang="en-TT"/>
          </a:p>
        </p:txBody>
      </p:sp>
      <p:sp>
        <p:nvSpPr>
          <p:cNvPr id="5" name="Footer Placeholder 4"/>
          <p:cNvSpPr>
            <a:spLocks noGrp="1"/>
          </p:cNvSpPr>
          <p:nvPr>
            <p:ph type="ftr" sz="quarter" idx="11"/>
          </p:nvPr>
        </p:nvSpPr>
        <p:spPr/>
        <p:txBody>
          <a:bodyPr/>
          <a:lstStyle/>
          <a:p>
            <a:endParaRPr lang="en-T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4084857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F484D4-2EEB-4AC9-9BDE-C631517F420D}" type="datetimeFigureOut">
              <a:rPr lang="en-TT" smtClean="0"/>
              <a:t>16/09/2017</a:t>
            </a:fld>
            <a:endParaRPr lang="en-TT"/>
          </a:p>
        </p:txBody>
      </p:sp>
      <p:sp>
        <p:nvSpPr>
          <p:cNvPr id="5" name="Footer Placeholder 4"/>
          <p:cNvSpPr>
            <a:spLocks noGrp="1"/>
          </p:cNvSpPr>
          <p:nvPr>
            <p:ph type="ftr" sz="quarter" idx="11"/>
          </p:nvPr>
        </p:nvSpPr>
        <p:spPr/>
        <p:txBody>
          <a:bodyPr/>
          <a:lstStyle/>
          <a:p>
            <a:endParaRPr lang="en-T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254012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F484D4-2EEB-4AC9-9BDE-C631517F420D}" type="datetimeFigureOut">
              <a:rPr lang="en-TT" smtClean="0"/>
              <a:t>16/09/2017</a:t>
            </a:fld>
            <a:endParaRPr lang="en-TT"/>
          </a:p>
        </p:txBody>
      </p:sp>
      <p:sp>
        <p:nvSpPr>
          <p:cNvPr id="5" name="Footer Placeholder 4"/>
          <p:cNvSpPr>
            <a:spLocks noGrp="1"/>
          </p:cNvSpPr>
          <p:nvPr>
            <p:ph type="ftr" sz="quarter" idx="11"/>
          </p:nvPr>
        </p:nvSpPr>
        <p:spPr/>
        <p:txBody>
          <a:bodyPr/>
          <a:lstStyle/>
          <a:p>
            <a:endParaRPr lang="en-T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35439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F484D4-2EEB-4AC9-9BDE-C631517F420D}" type="datetimeFigureOut">
              <a:rPr lang="en-TT" smtClean="0"/>
              <a:t>16/09/2017</a:t>
            </a:fld>
            <a:endParaRPr lang="en-TT"/>
          </a:p>
        </p:txBody>
      </p:sp>
      <p:sp>
        <p:nvSpPr>
          <p:cNvPr id="5" name="Footer Placeholder 4"/>
          <p:cNvSpPr>
            <a:spLocks noGrp="1"/>
          </p:cNvSpPr>
          <p:nvPr>
            <p:ph type="ftr" sz="quarter" idx="11"/>
          </p:nvPr>
        </p:nvSpPr>
        <p:spPr/>
        <p:txBody>
          <a:bodyPr/>
          <a:lstStyle/>
          <a:p>
            <a:endParaRPr lang="en-T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986678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F484D4-2EEB-4AC9-9BDE-C631517F420D}" type="datetimeFigureOut">
              <a:rPr lang="en-TT" smtClean="0"/>
              <a:t>16/09/2017</a:t>
            </a:fld>
            <a:endParaRPr lang="en-TT"/>
          </a:p>
        </p:txBody>
      </p:sp>
      <p:sp>
        <p:nvSpPr>
          <p:cNvPr id="6" name="Footer Placeholder 5"/>
          <p:cNvSpPr>
            <a:spLocks noGrp="1"/>
          </p:cNvSpPr>
          <p:nvPr>
            <p:ph type="ftr" sz="quarter" idx="11"/>
          </p:nvPr>
        </p:nvSpPr>
        <p:spPr/>
        <p:txBody>
          <a:bodyPr/>
          <a:lstStyle/>
          <a:p>
            <a:endParaRPr lang="en-T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394372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F484D4-2EEB-4AC9-9BDE-C631517F420D}" type="datetimeFigureOut">
              <a:rPr lang="en-TT" smtClean="0"/>
              <a:t>16/09/2017</a:t>
            </a:fld>
            <a:endParaRPr lang="en-TT"/>
          </a:p>
        </p:txBody>
      </p:sp>
      <p:sp>
        <p:nvSpPr>
          <p:cNvPr id="8" name="Footer Placeholder 7"/>
          <p:cNvSpPr>
            <a:spLocks noGrp="1"/>
          </p:cNvSpPr>
          <p:nvPr>
            <p:ph type="ftr" sz="quarter" idx="11"/>
          </p:nvPr>
        </p:nvSpPr>
        <p:spPr/>
        <p:txBody>
          <a:bodyPr/>
          <a:lstStyle/>
          <a:p>
            <a:endParaRPr lang="en-T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145374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F484D4-2EEB-4AC9-9BDE-C631517F420D}" type="datetimeFigureOut">
              <a:rPr lang="en-TT" smtClean="0"/>
              <a:t>16/09/2017</a:t>
            </a:fld>
            <a:endParaRPr lang="en-TT"/>
          </a:p>
        </p:txBody>
      </p:sp>
      <p:sp>
        <p:nvSpPr>
          <p:cNvPr id="4" name="Footer Placeholder 3"/>
          <p:cNvSpPr>
            <a:spLocks noGrp="1"/>
          </p:cNvSpPr>
          <p:nvPr>
            <p:ph type="ftr" sz="quarter" idx="11"/>
          </p:nvPr>
        </p:nvSpPr>
        <p:spPr/>
        <p:txBody>
          <a:bodyPr/>
          <a:lstStyle/>
          <a:p>
            <a:endParaRPr lang="en-T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157299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484D4-2EEB-4AC9-9BDE-C631517F420D}" type="datetimeFigureOut">
              <a:rPr lang="en-TT" smtClean="0"/>
              <a:t>16/09/2017</a:t>
            </a:fld>
            <a:endParaRPr lang="en-TT"/>
          </a:p>
        </p:txBody>
      </p:sp>
      <p:sp>
        <p:nvSpPr>
          <p:cNvPr id="3" name="Footer Placeholder 2"/>
          <p:cNvSpPr>
            <a:spLocks noGrp="1"/>
          </p:cNvSpPr>
          <p:nvPr>
            <p:ph type="ftr" sz="quarter" idx="11"/>
          </p:nvPr>
        </p:nvSpPr>
        <p:spPr/>
        <p:txBody>
          <a:bodyPr/>
          <a:lstStyle/>
          <a:p>
            <a:endParaRPr lang="en-T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99701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F484D4-2EEB-4AC9-9BDE-C631517F420D}" type="datetimeFigureOut">
              <a:rPr lang="en-TT" smtClean="0"/>
              <a:t>16/09/2017</a:t>
            </a:fld>
            <a:endParaRPr lang="en-TT"/>
          </a:p>
        </p:txBody>
      </p:sp>
      <p:sp>
        <p:nvSpPr>
          <p:cNvPr id="6" name="Footer Placeholder 5"/>
          <p:cNvSpPr>
            <a:spLocks noGrp="1"/>
          </p:cNvSpPr>
          <p:nvPr>
            <p:ph type="ftr" sz="quarter" idx="11"/>
          </p:nvPr>
        </p:nvSpPr>
        <p:spPr/>
        <p:txBody>
          <a:bodyPr/>
          <a:lstStyle/>
          <a:p>
            <a:endParaRPr lang="en-T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354689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F484D4-2EEB-4AC9-9BDE-C631517F420D}" type="datetimeFigureOut">
              <a:rPr lang="en-TT" smtClean="0"/>
              <a:t>16/09/2017</a:t>
            </a:fld>
            <a:endParaRPr lang="en-TT"/>
          </a:p>
        </p:txBody>
      </p:sp>
      <p:sp>
        <p:nvSpPr>
          <p:cNvPr id="6" name="Footer Placeholder 5"/>
          <p:cNvSpPr>
            <a:spLocks noGrp="1"/>
          </p:cNvSpPr>
          <p:nvPr>
            <p:ph type="ftr" sz="quarter" idx="11"/>
          </p:nvPr>
        </p:nvSpPr>
        <p:spPr/>
        <p:txBody>
          <a:bodyPr/>
          <a:lstStyle/>
          <a:p>
            <a:endParaRPr lang="en-T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AEE37F-4026-4B32-9BBB-11B05570338C}" type="slidenum">
              <a:rPr lang="en-TT" smtClean="0"/>
              <a:t>‹#›</a:t>
            </a:fld>
            <a:endParaRPr lang="en-TT"/>
          </a:p>
        </p:txBody>
      </p:sp>
    </p:spTree>
    <p:extLst>
      <p:ext uri="{BB962C8B-B14F-4D97-AF65-F5344CB8AC3E}">
        <p14:creationId xmlns:p14="http://schemas.microsoft.com/office/powerpoint/2010/main" val="1194910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F484D4-2EEB-4AC9-9BDE-C631517F420D}" type="datetimeFigureOut">
              <a:rPr lang="en-TT" smtClean="0"/>
              <a:t>16/09/2017</a:t>
            </a:fld>
            <a:endParaRPr lang="en-T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EAEE37F-4026-4B32-9BBB-11B05570338C}" type="slidenum">
              <a:rPr lang="en-TT" smtClean="0"/>
              <a:t>‹#›</a:t>
            </a:fld>
            <a:endParaRPr lang="en-TT"/>
          </a:p>
        </p:txBody>
      </p:sp>
    </p:spTree>
    <p:extLst>
      <p:ext uri="{BB962C8B-B14F-4D97-AF65-F5344CB8AC3E}">
        <p14:creationId xmlns:p14="http://schemas.microsoft.com/office/powerpoint/2010/main" val="1820166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281F1-D40B-4DB0-89C2-DC9331BC2792}"/>
              </a:ext>
            </a:extLst>
          </p:cNvPr>
          <p:cNvSpPr>
            <a:spLocks noGrp="1"/>
          </p:cNvSpPr>
          <p:nvPr>
            <p:ph type="ctrTitle"/>
          </p:nvPr>
        </p:nvSpPr>
        <p:spPr>
          <a:xfrm>
            <a:off x="5713413" y="3105150"/>
            <a:ext cx="8915399" cy="2262781"/>
          </a:xfrm>
        </p:spPr>
        <p:txBody>
          <a:bodyPr/>
          <a:lstStyle/>
          <a:p>
            <a:br>
              <a:rPr lang="en-TT" dirty="0"/>
            </a:br>
            <a:endParaRPr lang="en-TT" dirty="0"/>
          </a:p>
        </p:txBody>
      </p:sp>
      <p:sp>
        <p:nvSpPr>
          <p:cNvPr id="3" name="Subtitle 2">
            <a:extLst>
              <a:ext uri="{FF2B5EF4-FFF2-40B4-BE49-F238E27FC236}">
                <a16:creationId xmlns:a16="http://schemas.microsoft.com/office/drawing/2014/main" id="{37A2DA19-C28C-4CB4-977F-4FF9819EDBA1}"/>
              </a:ext>
            </a:extLst>
          </p:cNvPr>
          <p:cNvSpPr>
            <a:spLocks noGrp="1"/>
          </p:cNvSpPr>
          <p:nvPr>
            <p:ph type="subTitle" idx="1"/>
          </p:nvPr>
        </p:nvSpPr>
        <p:spPr>
          <a:xfrm>
            <a:off x="1815148" y="1984661"/>
            <a:ext cx="9144000" cy="1655762"/>
          </a:xfrm>
        </p:spPr>
        <p:txBody>
          <a:bodyPr>
            <a:normAutofit fontScale="25000" lnSpcReduction="20000"/>
          </a:bodyPr>
          <a:lstStyle/>
          <a:p>
            <a:r>
              <a:rPr lang="en-TT" sz="12800" b="1" dirty="0">
                <a:latin typeface="Times New Roman" panose="02020603050405020304" pitchFamily="18" charset="0"/>
                <a:cs typeface="Times New Roman" panose="02020603050405020304" pitchFamily="18" charset="0"/>
              </a:rPr>
              <a:t>DRUGS COMMONLY USED</a:t>
            </a:r>
          </a:p>
          <a:p>
            <a:r>
              <a:rPr lang="en-TT" sz="12800" b="1" dirty="0">
                <a:latin typeface="Times New Roman" panose="02020603050405020304" pitchFamily="18" charset="0"/>
                <a:cs typeface="Times New Roman" panose="02020603050405020304" pitchFamily="18" charset="0"/>
              </a:rPr>
              <a:t> IN</a:t>
            </a:r>
          </a:p>
          <a:p>
            <a:r>
              <a:rPr lang="en-TT" sz="12800" b="1" dirty="0">
                <a:latin typeface="Times New Roman" panose="02020603050405020304" pitchFamily="18" charset="0"/>
                <a:cs typeface="Times New Roman" panose="02020603050405020304" pitchFamily="18" charset="0"/>
              </a:rPr>
              <a:t> NERVE &amp; JOINT BLOCK </a:t>
            </a:r>
          </a:p>
          <a:p>
            <a:r>
              <a:rPr lang="en-TT" sz="12800" b="1" dirty="0">
                <a:latin typeface="Times New Roman" panose="02020603050405020304" pitchFamily="18" charset="0"/>
                <a:cs typeface="Times New Roman" panose="02020603050405020304" pitchFamily="18" charset="0"/>
              </a:rPr>
              <a:t>IN</a:t>
            </a:r>
          </a:p>
          <a:p>
            <a:r>
              <a:rPr lang="en-TT" sz="12800" b="1" dirty="0">
                <a:latin typeface="Times New Roman" panose="02020603050405020304" pitchFamily="18" charset="0"/>
                <a:cs typeface="Times New Roman" panose="02020603050405020304" pitchFamily="18" charset="0"/>
              </a:rPr>
              <a:t> EQUINE LAMENESS</a:t>
            </a:r>
          </a:p>
          <a:p>
            <a:endParaRPr lang="en-TT" sz="4000" b="1" dirty="0">
              <a:latin typeface="Times New Roman" panose="02020603050405020304" pitchFamily="18" charset="0"/>
              <a:cs typeface="Times New Roman" panose="02020603050405020304" pitchFamily="18" charset="0"/>
            </a:endParaRPr>
          </a:p>
          <a:p>
            <a:pPr algn="ctr"/>
            <a:endParaRPr lang="en-TT" b="1" dirty="0">
              <a:latin typeface="Times New Roman" panose="02020603050405020304" pitchFamily="18" charset="0"/>
              <a:cs typeface="Times New Roman" panose="02020603050405020304" pitchFamily="18" charset="0"/>
            </a:endParaRPr>
          </a:p>
          <a:p>
            <a:pPr algn="ctr"/>
            <a:endParaRPr lang="en-TT" b="1" dirty="0">
              <a:latin typeface="Times New Roman" panose="02020603050405020304" pitchFamily="18" charset="0"/>
              <a:cs typeface="Times New Roman" panose="02020603050405020304" pitchFamily="18" charset="0"/>
            </a:endParaRPr>
          </a:p>
        </p:txBody>
      </p:sp>
      <p:pic>
        <p:nvPicPr>
          <p:cNvPr id="3076" name="Picture 4" descr="Image result for horse in crutches">
            <a:extLst>
              <a:ext uri="{FF2B5EF4-FFF2-40B4-BE49-F238E27FC236}">
                <a16:creationId xmlns:a16="http://schemas.microsoft.com/office/drawing/2014/main" id="{FF4C072E-9933-49DF-A69A-08F98CE62F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7696" y="2077407"/>
            <a:ext cx="1679512" cy="2173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561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573093-AC92-41AA-A0C4-90E5FEA6ECE3}"/>
              </a:ext>
            </a:extLst>
          </p:cNvPr>
          <p:cNvPicPr>
            <a:picLocks noChangeAspect="1"/>
          </p:cNvPicPr>
          <p:nvPr/>
        </p:nvPicPr>
        <p:blipFill>
          <a:blip r:embed="rId2"/>
          <a:stretch>
            <a:fillRect/>
          </a:stretch>
        </p:blipFill>
        <p:spPr>
          <a:xfrm>
            <a:off x="2903694" y="911786"/>
            <a:ext cx="5861431" cy="783071"/>
          </a:xfrm>
          <a:prstGeom prst="rect">
            <a:avLst/>
          </a:prstGeom>
        </p:spPr>
      </p:pic>
      <p:sp>
        <p:nvSpPr>
          <p:cNvPr id="5" name="Rectangle 4">
            <a:extLst>
              <a:ext uri="{FF2B5EF4-FFF2-40B4-BE49-F238E27FC236}">
                <a16:creationId xmlns:a16="http://schemas.microsoft.com/office/drawing/2014/main" id="{0D194900-A970-4068-9135-8F703C28D896}"/>
              </a:ext>
            </a:extLst>
          </p:cNvPr>
          <p:cNvSpPr/>
          <p:nvPr/>
        </p:nvSpPr>
        <p:spPr>
          <a:xfrm>
            <a:off x="2903694" y="2342322"/>
            <a:ext cx="6096000" cy="787780"/>
          </a:xfrm>
          <a:prstGeom prst="rect">
            <a:avLst/>
          </a:prstGeom>
        </p:spPr>
        <p:txBody>
          <a:bodyPr>
            <a:spAutoFit/>
          </a:bodyPr>
          <a:lstStyle/>
          <a:p>
            <a:pPr>
              <a:lnSpc>
                <a:spcPct val="107000"/>
              </a:lnSpc>
              <a:spcAft>
                <a:spcPts val="80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DOSAGE:</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TT" sz="1200" dirty="0">
                <a:latin typeface="Times New Roman" panose="02020603050405020304" pitchFamily="18" charset="0"/>
                <a:ea typeface="Calibri" panose="020F0502020204030204" pitchFamily="34" charset="0"/>
                <a:cs typeface="Times New Roman" panose="02020603050405020304" pitchFamily="18" charset="0"/>
              </a:rPr>
              <a:t>For peripheral nerve blocks and caudal epidural anesthesia are in the range 0.05-0.08 mg/kg   (i.e. 5-8ml of the 0.5% solution in an average adult horse).</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41EDE661-9A2A-4BCF-AEBA-BD7824987C9D}"/>
              </a:ext>
            </a:extLst>
          </p:cNvPr>
          <p:cNvSpPr/>
          <p:nvPr/>
        </p:nvSpPr>
        <p:spPr>
          <a:xfrm>
            <a:off x="2903694" y="3777567"/>
            <a:ext cx="6096000" cy="577209"/>
          </a:xfrm>
          <a:prstGeom prst="rect">
            <a:avLst/>
          </a:prstGeom>
        </p:spPr>
        <p:txBody>
          <a:bodyPr>
            <a:spAutoFit/>
          </a:bodyPr>
          <a:lstStyle/>
          <a:p>
            <a:pPr>
              <a:lnSpc>
                <a:spcPct val="107000"/>
              </a:lnSpc>
              <a:spcAft>
                <a:spcPts val="80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CONTRAINDICATIONS:</a:t>
            </a:r>
            <a:endParaRPr lang="en-TT" sz="1200" dirty="0">
              <a:latin typeface="Times New Roman" panose="02020603050405020304" pitchFamily="18" charset="0"/>
              <a:ea typeface="Calibri" panose="020F0502020204030204" pitchFamily="34" charset="0"/>
              <a:cs typeface="Times New Roman" panose="02020603050405020304" pitchFamily="18" charset="0"/>
            </a:endParaRPr>
          </a:p>
          <a:p>
            <a:r>
              <a:rPr lang="en-TT" sz="1200" dirty="0">
                <a:latin typeface="Times New Roman" panose="02020603050405020304" pitchFamily="18" charset="0"/>
                <a:ea typeface="Calibri" panose="020F0502020204030204" pitchFamily="34" charset="0"/>
                <a:cs typeface="Times New Roman" panose="02020603050405020304" pitchFamily="18" charset="0"/>
              </a:rPr>
              <a:t>More cardiotoxic than Lidocaine</a:t>
            </a:r>
            <a:endParaRPr lang="en-TT"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718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5C65-C258-44CA-80E9-AAC7E8B42719}"/>
              </a:ext>
            </a:extLst>
          </p:cNvPr>
          <p:cNvSpPr>
            <a:spLocks noGrp="1"/>
          </p:cNvSpPr>
          <p:nvPr>
            <p:ph type="title"/>
          </p:nvPr>
        </p:nvSpPr>
        <p:spPr>
          <a:xfrm>
            <a:off x="2364324" y="2949867"/>
            <a:ext cx="8911687" cy="1280890"/>
          </a:xfrm>
        </p:spPr>
        <p:txBody>
          <a:bodyPr>
            <a:normAutofit/>
          </a:bodyPr>
          <a:lstStyle/>
          <a:p>
            <a:pPr algn="ctr"/>
            <a:r>
              <a:rPr lang="en-TT" sz="2000" b="1" dirty="0">
                <a:latin typeface="Times New Roman" panose="02020603050405020304" pitchFamily="18" charset="0"/>
                <a:cs typeface="Times New Roman" panose="02020603050405020304" pitchFamily="18" charset="0"/>
              </a:rPr>
              <a:t>THE END.</a:t>
            </a:r>
          </a:p>
        </p:txBody>
      </p:sp>
    </p:spTree>
    <p:extLst>
      <p:ext uri="{BB962C8B-B14F-4D97-AF65-F5344CB8AC3E}">
        <p14:creationId xmlns:p14="http://schemas.microsoft.com/office/powerpoint/2010/main" val="307882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342CAA-B248-4C7C-9E75-8F49F77D6CBD}"/>
              </a:ext>
            </a:extLst>
          </p:cNvPr>
          <p:cNvSpPr/>
          <p:nvPr/>
        </p:nvSpPr>
        <p:spPr>
          <a:xfrm>
            <a:off x="1755648" y="548640"/>
            <a:ext cx="7296912" cy="461665"/>
          </a:xfrm>
          <a:prstGeom prst="rect">
            <a:avLst/>
          </a:prstGeom>
        </p:spPr>
        <p:txBody>
          <a:bodyPr wrap="square">
            <a:spAutoFit/>
          </a:bodyPr>
          <a:lstStyle/>
          <a:p>
            <a:pPr algn="just"/>
            <a:endParaRPr lang="en-TT" sz="2400"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D7D9D6D5-A49F-4CEC-AE2A-041BA30DBA23}"/>
              </a:ext>
            </a:extLst>
          </p:cNvPr>
          <p:cNvSpPr/>
          <p:nvPr/>
        </p:nvSpPr>
        <p:spPr>
          <a:xfrm>
            <a:off x="2322576" y="1188721"/>
            <a:ext cx="8440674" cy="3812582"/>
          </a:xfrm>
          <a:prstGeom prst="rect">
            <a:avLst/>
          </a:prstGeom>
        </p:spPr>
        <p:txBody>
          <a:bodyPr wrap="square">
            <a:spAutoFit/>
          </a:bodyPr>
          <a:lstStyle/>
          <a:p>
            <a:pPr algn="just">
              <a:lnSpc>
                <a:spcPct val="107000"/>
              </a:lnSpc>
              <a:spcAft>
                <a:spcPts val="800"/>
              </a:spcAft>
            </a:pPr>
            <a:r>
              <a:rPr lang="en-TT" sz="1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Regional anesthesia is a valuable diagnostic aid used to localize lameness when, after a thorough clinical examination, the site of pain remains uncertain. Localizing pain allows other diagnostic procedures, such as anesthesia of a joint, radiography, ultrasonography, CT, scintigraphy, or MRI to be used more effectively and economically to identify the cause of lameness. Additionally, use of regional anesthesia allows some surgical procedures to be performed without the need for general anesthesia, and it can be used to provide temporary, humane relief of pain.</a:t>
            </a:r>
            <a:endParaRPr lang="en-TT"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TT" sz="1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Lidocaine </a:t>
            </a:r>
            <a:r>
              <a:rPr lang="en-TT" sz="1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HCl</a:t>
            </a:r>
            <a:r>
              <a:rPr lang="en-TT" sz="1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(2%) and mepivacaine </a:t>
            </a:r>
            <a:r>
              <a:rPr lang="en-TT" sz="1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HCl</a:t>
            </a:r>
            <a:r>
              <a:rPr lang="en-TT" sz="1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(2%) are the local anesthetic agents most commonly used to induce regional anesthesia during the lameness examination. Mepivacaine </a:t>
            </a:r>
            <a:r>
              <a:rPr lang="en-TT" sz="1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HCl</a:t>
            </a:r>
            <a:r>
              <a:rPr lang="en-TT" sz="1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is preferred by most clinicians, because it causes less tissue reaction than lidocaine </a:t>
            </a:r>
            <a:r>
              <a:rPr lang="en-TT" sz="1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HCl</a:t>
            </a:r>
            <a:r>
              <a:rPr lang="en-TT" sz="1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Bupivacaine </a:t>
            </a:r>
            <a:r>
              <a:rPr lang="en-TT" sz="14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HCl</a:t>
            </a:r>
            <a:r>
              <a:rPr lang="en-TT" sz="1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is used to induce regional anesthesia for humane relief of pain, because it provides anesthesia that lasts 4–6 hr.</a:t>
            </a:r>
          </a:p>
          <a:p>
            <a:pPr algn="just">
              <a:lnSpc>
                <a:spcPct val="107000"/>
              </a:lnSpc>
              <a:spcAft>
                <a:spcPts val="800"/>
              </a:spcAft>
            </a:pPr>
            <a:endParaRPr lang="en-TT" sz="1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TT" sz="1400" dirty="0">
                <a:latin typeface="Times New Roman" panose="02020603050405020304" pitchFamily="18" charset="0"/>
                <a:cs typeface="Times New Roman" panose="02020603050405020304" pitchFamily="18" charset="0"/>
              </a:rPr>
              <a:t>Vasoconstrictors (epinephrine) are occasionally incorporated with or added to Lidocaine to increase the intensity of effect and prolong anesthetic activity.</a:t>
            </a:r>
          </a:p>
          <a:p>
            <a:r>
              <a:rPr lang="en-TT" sz="1400" dirty="0">
                <a:latin typeface="Times New Roman" panose="02020603050405020304" pitchFamily="18" charset="0"/>
                <a:cs typeface="Times New Roman" panose="02020603050405020304" pitchFamily="18" charset="0"/>
              </a:rPr>
              <a:t>Adding the hyaluronidase increases tissue penetration in the region of infiltration and hasten the analgesic activity.</a:t>
            </a:r>
          </a:p>
          <a:p>
            <a:pPr algn="just">
              <a:lnSpc>
                <a:spcPct val="107000"/>
              </a:lnSpc>
              <a:spcAft>
                <a:spcPts val="800"/>
              </a:spcAft>
            </a:pPr>
            <a:endParaRPr lang="en-TT"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395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7C70AB-A3B6-46B7-871F-BC86B09D2419}"/>
              </a:ext>
            </a:extLst>
          </p:cNvPr>
          <p:cNvSpPr>
            <a:spLocks noGrp="1"/>
          </p:cNvSpPr>
          <p:nvPr>
            <p:ph idx="1"/>
          </p:nvPr>
        </p:nvSpPr>
        <p:spPr>
          <a:xfrm>
            <a:off x="2008407" y="1188034"/>
            <a:ext cx="9635352" cy="5150571"/>
          </a:xfrm>
        </p:spPr>
        <p:txBody>
          <a:bodyPr/>
          <a:lstStyle/>
          <a:p>
            <a:pPr marL="0" indent="0">
              <a:buNone/>
            </a:pPr>
            <a:r>
              <a:rPr lang="en-TT" sz="1400" dirty="0">
                <a:latin typeface="Times New Roman" panose="02020603050405020304" pitchFamily="18" charset="0"/>
                <a:cs typeface="Times New Roman" panose="02020603050405020304" pitchFamily="18" charset="0"/>
              </a:rPr>
              <a:t>Mechanism of action of Local Anesthesia (LA).</a:t>
            </a:r>
          </a:p>
          <a:p>
            <a:r>
              <a:rPr lang="en-TT" sz="1400" dirty="0">
                <a:latin typeface="Times New Roman" panose="02020603050405020304" pitchFamily="18" charset="0"/>
                <a:cs typeface="Times New Roman" panose="02020603050405020304" pitchFamily="18" charset="0"/>
              </a:rPr>
              <a:t>It acts by interference with transmission of impulses by preventing the increase in membrane permeability of the nerve cell to sodium ions.</a:t>
            </a:r>
          </a:p>
          <a:p>
            <a:r>
              <a:rPr lang="en-TT" sz="1400" dirty="0">
                <a:latin typeface="Times New Roman" panose="02020603050405020304" pitchFamily="18" charset="0"/>
                <a:cs typeface="Times New Roman" panose="02020603050405020304" pitchFamily="18" charset="0"/>
              </a:rPr>
              <a:t>LAs block nerve conduction by inhibiting influx of sodium ions through ion selective sodium channels in nerve membrane leading to impairment of the generation of action potential.</a:t>
            </a:r>
          </a:p>
          <a:p>
            <a:r>
              <a:rPr lang="en-TT" sz="1400" dirty="0">
                <a:latin typeface="Times New Roman" panose="02020603050405020304" pitchFamily="18" charset="0"/>
                <a:cs typeface="Times New Roman" panose="02020603050405020304" pitchFamily="18" charset="0"/>
              </a:rPr>
              <a:t>The sodium channel itself is a specific receptor for local anesthetic molecules.</a:t>
            </a:r>
          </a:p>
          <a:p>
            <a:r>
              <a:rPr lang="en-TT" sz="1400" dirty="0">
                <a:latin typeface="Times New Roman" panose="02020603050405020304" pitchFamily="18" charset="0"/>
                <a:cs typeface="Times New Roman" panose="02020603050405020304" pitchFamily="18" charset="0"/>
              </a:rPr>
              <a:t>LAs are membrane stabilizing agents which prevent depolarization and stop or retard conduction of impulses.</a:t>
            </a:r>
          </a:p>
          <a:p>
            <a:endParaRPr lang="en-TT" sz="1400" dirty="0">
              <a:latin typeface="Times New Roman" panose="02020603050405020304" pitchFamily="18" charset="0"/>
              <a:cs typeface="Times New Roman" panose="02020603050405020304" pitchFamily="18" charset="0"/>
            </a:endParaRPr>
          </a:p>
          <a:p>
            <a:pPr marL="0" indent="0">
              <a:buNone/>
            </a:pPr>
            <a:endParaRPr lang="en-TT" dirty="0"/>
          </a:p>
        </p:txBody>
      </p:sp>
    </p:spTree>
    <p:extLst>
      <p:ext uri="{BB962C8B-B14F-4D97-AF65-F5344CB8AC3E}">
        <p14:creationId xmlns:p14="http://schemas.microsoft.com/office/powerpoint/2010/main" val="123159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BD843C-0A6A-4D1F-AC60-C0CCE1AF5681}"/>
              </a:ext>
            </a:extLst>
          </p:cNvPr>
          <p:cNvSpPr>
            <a:spLocks noGrp="1"/>
          </p:cNvSpPr>
          <p:nvPr>
            <p:ph idx="1"/>
          </p:nvPr>
        </p:nvSpPr>
        <p:spPr>
          <a:xfrm>
            <a:off x="2479882" y="1288774"/>
            <a:ext cx="8915400" cy="3777622"/>
          </a:xfrm>
        </p:spPr>
        <p:txBody>
          <a:bodyPr/>
          <a:lstStyle/>
          <a:p>
            <a:pPr marL="0" indent="0">
              <a:buNone/>
            </a:pPr>
            <a:r>
              <a:rPr lang="en-TT" sz="1400" b="1" dirty="0">
                <a:latin typeface="Times New Roman" panose="02020603050405020304" pitchFamily="18" charset="0"/>
                <a:cs typeface="Times New Roman" panose="02020603050405020304" pitchFamily="18" charset="0"/>
              </a:rPr>
              <a:t>General considerations</a:t>
            </a:r>
          </a:p>
          <a:p>
            <a:r>
              <a:rPr lang="en-TT" sz="1400" dirty="0">
                <a:latin typeface="Times New Roman" panose="02020603050405020304" pitchFamily="18" charset="0"/>
                <a:cs typeface="Times New Roman" panose="02020603050405020304" pitchFamily="18" charset="0"/>
              </a:rPr>
              <a:t>Use sterile solutions, equipment and techniques</a:t>
            </a:r>
          </a:p>
          <a:p>
            <a:r>
              <a:rPr lang="en-TT" sz="1400" dirty="0">
                <a:latin typeface="Times New Roman" panose="02020603050405020304" pitchFamily="18" charset="0"/>
                <a:cs typeface="Times New Roman" panose="02020603050405020304" pitchFamily="18" charset="0"/>
              </a:rPr>
              <a:t>Avoid injection into inflamed area (if possible)</a:t>
            </a:r>
          </a:p>
          <a:p>
            <a:r>
              <a:rPr lang="en-TT" sz="1400" dirty="0">
                <a:latin typeface="Times New Roman" panose="02020603050405020304" pitchFamily="18" charset="0"/>
                <a:cs typeface="Times New Roman" panose="02020603050405020304" pitchFamily="18" charset="0"/>
              </a:rPr>
              <a:t>Use as small a gauge needle as practical</a:t>
            </a:r>
          </a:p>
          <a:p>
            <a:r>
              <a:rPr lang="en-TT" sz="1400" dirty="0">
                <a:latin typeface="Times New Roman" panose="02020603050405020304" pitchFamily="18" charset="0"/>
                <a:cs typeface="Times New Roman" panose="02020603050405020304" pitchFamily="18" charset="0"/>
              </a:rPr>
              <a:t>Aspirate for blood before injecting</a:t>
            </a:r>
          </a:p>
          <a:p>
            <a:r>
              <a:rPr lang="en-TT" sz="1400" dirty="0">
                <a:latin typeface="Times New Roman" panose="02020603050405020304" pitchFamily="18" charset="0"/>
                <a:cs typeface="Times New Roman" panose="02020603050405020304" pitchFamily="18" charset="0"/>
              </a:rPr>
              <a:t>Use the lowest effective concentration of LA drug to produce the desired effect</a:t>
            </a:r>
          </a:p>
          <a:p>
            <a:r>
              <a:rPr lang="en-TT" sz="1400" dirty="0">
                <a:latin typeface="Times New Roman" panose="02020603050405020304" pitchFamily="18" charset="0"/>
                <a:cs typeface="Times New Roman" panose="02020603050405020304" pitchFamily="18" charset="0"/>
              </a:rPr>
              <a:t>Wait for onset of analgesia before proceeding</a:t>
            </a:r>
          </a:p>
          <a:p>
            <a:endParaRPr lang="en-T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362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Image result for lidocaine">
            <a:extLst>
              <a:ext uri="{FF2B5EF4-FFF2-40B4-BE49-F238E27FC236}">
                <a16:creationId xmlns:a16="http://schemas.microsoft.com/office/drawing/2014/main" id="{A30E14C0-8B19-4CAE-B95D-CE10D2C5524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50277" y="378287"/>
            <a:ext cx="2095500" cy="1729125"/>
          </a:xfrm>
          <a:prstGeom prst="rect">
            <a:avLst/>
          </a:prstGeom>
          <a:noFill/>
          <a:ln>
            <a:noFill/>
          </a:ln>
        </p:spPr>
      </p:pic>
      <p:sp>
        <p:nvSpPr>
          <p:cNvPr id="17" name="Rectangle 16">
            <a:extLst>
              <a:ext uri="{FF2B5EF4-FFF2-40B4-BE49-F238E27FC236}">
                <a16:creationId xmlns:a16="http://schemas.microsoft.com/office/drawing/2014/main" id="{04682188-9040-440A-AB3D-B8830CF0530D}"/>
              </a:ext>
            </a:extLst>
          </p:cNvPr>
          <p:cNvSpPr/>
          <p:nvPr/>
        </p:nvSpPr>
        <p:spPr>
          <a:xfrm>
            <a:off x="2332383" y="347349"/>
            <a:ext cx="6096000" cy="1791003"/>
          </a:xfrm>
          <a:prstGeom prst="rect">
            <a:avLst/>
          </a:prstGeom>
        </p:spPr>
        <p:txBody>
          <a:bodyPr>
            <a:spAutoFit/>
          </a:bodyPr>
          <a:lstStyle/>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1371600" indent="457200" algn="just">
              <a:lnSpc>
                <a:spcPct val="107000"/>
              </a:lnSpc>
              <a:spcAft>
                <a:spcPts val="800"/>
              </a:spcAft>
            </a:pPr>
            <a:r>
              <a:rPr lang="en-TT" sz="1200" b="1" dirty="0">
                <a:latin typeface="Times New Roman" panose="02020603050405020304" pitchFamily="18" charset="0"/>
                <a:ea typeface="Calibri" panose="020F0502020204030204" pitchFamily="34" charset="0"/>
                <a:cs typeface="Times New Roman" panose="02020603050405020304" pitchFamily="18" charset="0"/>
              </a:rPr>
              <a:t>AGENT:	</a:t>
            </a:r>
            <a:r>
              <a:rPr lang="en-TT" sz="1200" dirty="0">
                <a:latin typeface="Times New Roman" panose="02020603050405020304" pitchFamily="18" charset="0"/>
                <a:ea typeface="Calibri" panose="020F0502020204030204" pitchFamily="34" charset="0"/>
                <a:cs typeface="Times New Roman" panose="02020603050405020304" pitchFamily="18" charset="0"/>
              </a:rPr>
              <a:t>	         Lidocaine HCL 2%</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TRADE NAME</a:t>
            </a:r>
            <a:r>
              <a:rPr lang="en-TT" sz="1200" dirty="0">
                <a:latin typeface="Times New Roman" panose="02020603050405020304" pitchFamily="18" charset="0"/>
                <a:ea typeface="Calibri" panose="020F0502020204030204" pitchFamily="34" charset="0"/>
                <a:cs typeface="Times New Roman" panose="02020603050405020304" pitchFamily="18" charset="0"/>
              </a:rPr>
              <a:t>:	         Xylocaine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CHEMICAL NAME</a:t>
            </a:r>
            <a:r>
              <a:rPr lang="en-TT" sz="1200" dirty="0">
                <a:latin typeface="Times New Roman" panose="02020603050405020304" pitchFamily="18" charset="0"/>
                <a:ea typeface="Calibri" panose="020F0502020204030204" pitchFamily="34" charset="0"/>
                <a:cs typeface="Times New Roman" panose="02020603050405020304" pitchFamily="18" charset="0"/>
              </a:rPr>
              <a:t>:        Diethylaminoacet -2,6 xylidiide</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ONSET:	</a:t>
            </a:r>
            <a:r>
              <a:rPr lang="en-TT" sz="1200" dirty="0">
                <a:latin typeface="Times New Roman" panose="02020603050405020304" pitchFamily="18" charset="0"/>
                <a:ea typeface="Calibri" panose="020F0502020204030204" pitchFamily="34" charset="0"/>
                <a:cs typeface="Times New Roman" panose="02020603050405020304" pitchFamily="18" charset="0"/>
              </a:rPr>
              <a:t>	         Rapid (5-10 minutes)</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DURATION:	</a:t>
            </a:r>
            <a:r>
              <a:rPr lang="en-TT" sz="1200" dirty="0">
                <a:latin typeface="Times New Roman" panose="02020603050405020304" pitchFamily="18" charset="0"/>
                <a:ea typeface="Calibri" panose="020F0502020204030204" pitchFamily="34" charset="0"/>
                <a:cs typeface="Times New Roman" panose="02020603050405020304" pitchFamily="18" charset="0"/>
              </a:rPr>
              <a:t>	         Intermediate (60-90 minutes)</a:t>
            </a:r>
            <a:endParaRPr lang="en-TT" dirty="0"/>
          </a:p>
        </p:txBody>
      </p:sp>
      <p:sp>
        <p:nvSpPr>
          <p:cNvPr id="19" name="Rectangle 18">
            <a:extLst>
              <a:ext uri="{FF2B5EF4-FFF2-40B4-BE49-F238E27FC236}">
                <a16:creationId xmlns:a16="http://schemas.microsoft.com/office/drawing/2014/main" id="{E692BD7F-9BB2-4FF4-8ACC-837C9E9EA85C}"/>
              </a:ext>
            </a:extLst>
          </p:cNvPr>
          <p:cNvSpPr/>
          <p:nvPr/>
        </p:nvSpPr>
        <p:spPr>
          <a:xfrm>
            <a:off x="2789583" y="2446571"/>
            <a:ext cx="6096000" cy="2676502"/>
          </a:xfrm>
          <a:prstGeom prst="rect">
            <a:avLst/>
          </a:prstGeom>
        </p:spPr>
        <p:txBody>
          <a:bodyPr>
            <a:spAutoFit/>
          </a:bodyPr>
          <a:lstStyle/>
          <a:p>
            <a:pPr algn="just">
              <a:lnSpc>
                <a:spcPct val="107000"/>
              </a:lnSpc>
              <a:spcAft>
                <a:spcPts val="80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INDICATIONS:</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200"/>
              </a:spcAft>
            </a:pPr>
            <a:r>
              <a:rPr lang="en-TT" sz="1200" dirty="0">
                <a:latin typeface="Times New Roman" panose="02020603050405020304" pitchFamily="18" charset="0"/>
                <a:ea typeface="Times New Roman" panose="02020603050405020304" pitchFamily="18" charset="0"/>
                <a:cs typeface="Times New Roman" panose="02020603050405020304" pitchFamily="18" charset="0"/>
              </a:rPr>
              <a:t>Lidocaine </a:t>
            </a:r>
            <a:r>
              <a:rPr lang="en-TT" sz="1200" dirty="0" err="1">
                <a:latin typeface="Times New Roman" panose="02020603050405020304" pitchFamily="18" charset="0"/>
                <a:ea typeface="Times New Roman" panose="02020603050405020304" pitchFamily="18" charset="0"/>
                <a:cs typeface="Times New Roman" panose="02020603050405020304" pitchFamily="18" charset="0"/>
              </a:rPr>
              <a:t>HCl</a:t>
            </a:r>
            <a:r>
              <a:rPr lang="en-TT" sz="1200" dirty="0">
                <a:latin typeface="Times New Roman" panose="02020603050405020304" pitchFamily="18" charset="0"/>
                <a:ea typeface="Times New Roman" panose="02020603050405020304" pitchFamily="18" charset="0"/>
                <a:cs typeface="Times New Roman" panose="02020603050405020304" pitchFamily="18" charset="0"/>
              </a:rPr>
              <a:t> with Epinephrine is a local anesthetic agent which can be used for infiltration or conduction (nerve blocking) anesthesia. It is twice as potent as procaine hydrochloride and produces more prompt, longer lasting and more extensive anesthesia than the latter preparation.</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200"/>
              </a:spcAft>
            </a:pPr>
            <a:r>
              <a:rPr lang="en-TT" sz="1200" dirty="0">
                <a:latin typeface="Times New Roman" panose="02020603050405020304" pitchFamily="18" charset="0"/>
                <a:ea typeface="Times New Roman" panose="02020603050405020304" pitchFamily="18" charset="0"/>
                <a:cs typeface="Times New Roman" panose="02020603050405020304" pitchFamily="18" charset="0"/>
              </a:rPr>
              <a:t>Lidocaine </a:t>
            </a:r>
            <a:r>
              <a:rPr lang="en-TT" sz="1200" dirty="0" err="1">
                <a:latin typeface="Times New Roman" panose="02020603050405020304" pitchFamily="18" charset="0"/>
                <a:ea typeface="Times New Roman" panose="02020603050405020304" pitchFamily="18" charset="0"/>
                <a:cs typeface="Times New Roman" panose="02020603050405020304" pitchFamily="18" charset="0"/>
              </a:rPr>
              <a:t>HCl</a:t>
            </a:r>
            <a:r>
              <a:rPr lang="en-TT" sz="1200" dirty="0">
                <a:latin typeface="Times New Roman" panose="02020603050405020304" pitchFamily="18" charset="0"/>
                <a:ea typeface="Times New Roman" panose="02020603050405020304" pitchFamily="18" charset="0"/>
                <a:cs typeface="Times New Roman" panose="02020603050405020304" pitchFamily="18" charset="0"/>
              </a:rPr>
              <a:t> is stable and non-irritating and although it is highly effective without an accompanying </a:t>
            </a:r>
            <a:r>
              <a:rPr lang="en-TT" sz="1200" dirty="0" err="1">
                <a:latin typeface="Times New Roman" panose="02020603050405020304" pitchFamily="18" charset="0"/>
                <a:ea typeface="Times New Roman" panose="02020603050405020304" pitchFamily="18" charset="0"/>
                <a:cs typeface="Times New Roman" panose="02020603050405020304" pitchFamily="18" charset="0"/>
              </a:rPr>
              <a:t>vaso</a:t>
            </a:r>
            <a:r>
              <a:rPr lang="en-TT" sz="1200" dirty="0">
                <a:latin typeface="Times New Roman" panose="02020603050405020304" pitchFamily="18" charset="0"/>
                <a:ea typeface="Times New Roman" panose="02020603050405020304" pitchFamily="18" charset="0"/>
                <a:cs typeface="Times New Roman" panose="02020603050405020304" pitchFamily="18" charset="0"/>
              </a:rPr>
              <a:t>-constrictor, epinephrine (1:100,000) has been included to lengthen the duration of anesthesia.</a:t>
            </a:r>
            <a:r>
              <a:rPr lang="en-TT" sz="1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12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It is compatible with most commonly used IV infusion solutions. Compatibility is dependent upon factors, such as pH, concentration, temperature, and dilutants used. It is considered to be a class IB (membrane-stabilizing) anti-dysrhythmic agent. It is use as a local and topical anesthetic, lidocaine is used to treat ventricular arrhythmias. </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0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6094853-4275-418F-97AD-8F81CF22127C}"/>
              </a:ext>
            </a:extLst>
          </p:cNvPr>
          <p:cNvPicPr>
            <a:picLocks noChangeAspect="1"/>
          </p:cNvPicPr>
          <p:nvPr/>
        </p:nvPicPr>
        <p:blipFill>
          <a:blip r:embed="rId2"/>
          <a:stretch>
            <a:fillRect/>
          </a:stretch>
        </p:blipFill>
        <p:spPr>
          <a:xfrm>
            <a:off x="2058133" y="2132806"/>
            <a:ext cx="5945673" cy="1194532"/>
          </a:xfrm>
          <a:prstGeom prst="rect">
            <a:avLst/>
          </a:prstGeom>
        </p:spPr>
      </p:pic>
      <p:pic>
        <p:nvPicPr>
          <p:cNvPr id="3" name="Picture 2">
            <a:extLst>
              <a:ext uri="{FF2B5EF4-FFF2-40B4-BE49-F238E27FC236}">
                <a16:creationId xmlns:a16="http://schemas.microsoft.com/office/drawing/2014/main" id="{D4D1F4D9-982B-4CC0-8E65-34B70C1A5F5D}"/>
              </a:ext>
            </a:extLst>
          </p:cNvPr>
          <p:cNvPicPr>
            <a:picLocks noChangeAspect="1"/>
          </p:cNvPicPr>
          <p:nvPr/>
        </p:nvPicPr>
        <p:blipFill>
          <a:blip r:embed="rId3"/>
          <a:stretch>
            <a:fillRect/>
          </a:stretch>
        </p:blipFill>
        <p:spPr>
          <a:xfrm>
            <a:off x="2058133" y="3658206"/>
            <a:ext cx="5945673" cy="870411"/>
          </a:xfrm>
          <a:prstGeom prst="rect">
            <a:avLst/>
          </a:prstGeom>
        </p:spPr>
      </p:pic>
      <p:pic>
        <p:nvPicPr>
          <p:cNvPr id="4" name="Picture 3">
            <a:extLst>
              <a:ext uri="{FF2B5EF4-FFF2-40B4-BE49-F238E27FC236}">
                <a16:creationId xmlns:a16="http://schemas.microsoft.com/office/drawing/2014/main" id="{C40F0CF2-811F-43D6-AFFC-48592A4A95B7}"/>
              </a:ext>
            </a:extLst>
          </p:cNvPr>
          <p:cNvPicPr>
            <a:picLocks noChangeAspect="1"/>
          </p:cNvPicPr>
          <p:nvPr/>
        </p:nvPicPr>
        <p:blipFill>
          <a:blip r:embed="rId4"/>
          <a:stretch>
            <a:fillRect/>
          </a:stretch>
        </p:blipFill>
        <p:spPr>
          <a:xfrm>
            <a:off x="2058134" y="456217"/>
            <a:ext cx="5945673" cy="1485177"/>
          </a:xfrm>
          <a:prstGeom prst="rect">
            <a:avLst/>
          </a:prstGeom>
        </p:spPr>
      </p:pic>
      <p:sp>
        <p:nvSpPr>
          <p:cNvPr id="5" name="Rectangle 4">
            <a:extLst>
              <a:ext uri="{FF2B5EF4-FFF2-40B4-BE49-F238E27FC236}">
                <a16:creationId xmlns:a16="http://schemas.microsoft.com/office/drawing/2014/main" id="{142FB1BC-686B-4F30-BF94-B06D4358EB23}"/>
              </a:ext>
            </a:extLst>
          </p:cNvPr>
          <p:cNvSpPr/>
          <p:nvPr/>
        </p:nvSpPr>
        <p:spPr>
          <a:xfrm>
            <a:off x="2058133" y="4859485"/>
            <a:ext cx="6096000" cy="2005934"/>
          </a:xfrm>
          <a:prstGeom prst="rect">
            <a:avLst/>
          </a:prstGeom>
        </p:spPr>
        <p:txBody>
          <a:bodyPr>
            <a:spAutoFit/>
          </a:bodyPr>
          <a:lstStyle/>
          <a:p>
            <a:pPr algn="just">
              <a:lnSpc>
                <a:spcPct val="107000"/>
              </a:lnSpc>
              <a:spcAft>
                <a:spcPts val="80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CONTRAINDICATIONS:</a:t>
            </a:r>
            <a:endParaRPr lang="en-TT" sz="1100" b="1"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1200"/>
              </a:spcAft>
            </a:pPr>
            <a:r>
              <a:rPr lang="en-TT" sz="1200" dirty="0">
                <a:latin typeface="Times New Roman" panose="02020603050405020304" pitchFamily="18" charset="0"/>
                <a:ea typeface="Times New Roman" panose="02020603050405020304" pitchFamily="18" charset="0"/>
              </a:rPr>
              <a:t>Epinephrine may compromise circulation if injected into areas with end artery blood flow      (e.g. Ears, digits, tail) and therefore, this product should not be used in these areas.</a:t>
            </a:r>
          </a:p>
          <a:p>
            <a:pPr>
              <a:spcAft>
                <a:spcPts val="1200"/>
              </a:spcAft>
            </a:pPr>
            <a:r>
              <a:rPr lang="en-TT" sz="1200" dirty="0">
                <a:latin typeface="Times New Roman" panose="02020603050405020304" pitchFamily="18" charset="0"/>
                <a:ea typeface="Times New Roman" panose="02020603050405020304" pitchFamily="18" charset="0"/>
              </a:rPr>
              <a:t>Do not administer intravenously. Convulsions and shock may occur in sensitive animals if large doses of the drug are given intravenously (inadvertently) or intrathecally. This may be treated by injecting a short acting barbiturate intravenously to control central nervous system stimulation and immediately administering artificial respiration or oxygen.</a:t>
            </a: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3323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 result for mepivacaine for horse">
            <a:extLst>
              <a:ext uri="{FF2B5EF4-FFF2-40B4-BE49-F238E27FC236}">
                <a16:creationId xmlns:a16="http://schemas.microsoft.com/office/drawing/2014/main" id="{E138FD06-A132-4D99-8BD9-1A7B5BAE4AA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6941" y="824949"/>
            <a:ext cx="2713990" cy="2073275"/>
          </a:xfrm>
          <a:prstGeom prst="rect">
            <a:avLst/>
          </a:prstGeom>
          <a:noFill/>
          <a:ln>
            <a:noFill/>
          </a:ln>
        </p:spPr>
      </p:pic>
      <p:sp>
        <p:nvSpPr>
          <p:cNvPr id="9" name="Rectangle 8">
            <a:extLst>
              <a:ext uri="{FF2B5EF4-FFF2-40B4-BE49-F238E27FC236}">
                <a16:creationId xmlns:a16="http://schemas.microsoft.com/office/drawing/2014/main" id="{43149074-7C46-4255-9A91-6A137883ADDA}"/>
              </a:ext>
            </a:extLst>
          </p:cNvPr>
          <p:cNvSpPr/>
          <p:nvPr/>
        </p:nvSpPr>
        <p:spPr>
          <a:xfrm>
            <a:off x="4080179" y="824949"/>
            <a:ext cx="6096000" cy="1886029"/>
          </a:xfrm>
          <a:prstGeom prst="rect">
            <a:avLst/>
          </a:prstGeom>
        </p:spPr>
        <p:txBody>
          <a:bodyPr>
            <a:spAutoFit/>
          </a:bodyPr>
          <a:lstStyle/>
          <a:p>
            <a:pPr marL="1371600" indent="457200">
              <a:lnSpc>
                <a:spcPct val="107000"/>
              </a:lnSpc>
              <a:spcAft>
                <a:spcPts val="800"/>
              </a:spcAft>
            </a:pPr>
            <a:r>
              <a:rPr lang="en-TT" sz="1200" b="1" dirty="0">
                <a:latin typeface="Times New Roman" panose="02020603050405020304" pitchFamily="18" charset="0"/>
                <a:ea typeface="Calibri" panose="020F0502020204030204" pitchFamily="34" charset="0"/>
                <a:cs typeface="Times New Roman" panose="02020603050405020304" pitchFamily="18" charset="0"/>
              </a:rPr>
              <a:t>     AGENT</a:t>
            </a:r>
            <a:r>
              <a:rPr lang="en-TT" sz="1200" dirty="0">
                <a:latin typeface="Times New Roman" panose="02020603050405020304" pitchFamily="18" charset="0"/>
                <a:ea typeface="Calibri" panose="020F0502020204030204" pitchFamily="34" charset="0"/>
                <a:cs typeface="Times New Roman" panose="02020603050405020304" pitchFamily="18" charset="0"/>
              </a:rPr>
              <a:t>:		           Mepivacaine HCL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TRADE NAME</a:t>
            </a:r>
            <a:r>
              <a:rPr lang="en-TT" sz="1200" dirty="0">
                <a:latin typeface="Times New Roman" panose="02020603050405020304" pitchFamily="18" charset="0"/>
                <a:ea typeface="Calibri" panose="020F0502020204030204" pitchFamily="34" charset="0"/>
                <a:cs typeface="Times New Roman" panose="02020603050405020304" pitchFamily="18" charset="0"/>
              </a:rPr>
              <a:t>:              Carbocaine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     CHEMICAL NAME</a:t>
            </a:r>
            <a:r>
              <a:rPr lang="en-TT" sz="1200" dirty="0">
                <a:latin typeface="Times New Roman" panose="02020603050405020304" pitchFamily="18" charset="0"/>
                <a:ea typeface="Calibri" panose="020F0502020204030204" pitchFamily="34" charset="0"/>
                <a:cs typeface="Times New Roman" panose="02020603050405020304" pitchFamily="18" charset="0"/>
              </a:rPr>
              <a:t>:	1- methyl-2’,6’-pipecoloxylidide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monohydrochloride</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ONSET</a:t>
            </a:r>
            <a:r>
              <a:rPr lang="en-TT" sz="1200" dirty="0">
                <a:latin typeface="Times New Roman" panose="02020603050405020304" pitchFamily="18" charset="0"/>
                <a:ea typeface="Calibri" panose="020F0502020204030204" pitchFamily="34" charset="0"/>
                <a:cs typeface="Times New Roman" panose="02020603050405020304" pitchFamily="18" charset="0"/>
              </a:rPr>
              <a:t>:			 Rapid (5-10 minutes)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TT" sz="1200" b="1" dirty="0">
                <a:latin typeface="Times New Roman" panose="02020603050405020304" pitchFamily="18" charset="0"/>
                <a:ea typeface="Calibri" panose="020F0502020204030204" pitchFamily="34" charset="0"/>
                <a:cs typeface="Times New Roman" panose="02020603050405020304" pitchFamily="18" charset="0"/>
              </a:rPr>
              <a:t>     DURATION</a:t>
            </a:r>
            <a:r>
              <a:rPr lang="en-TT" sz="1200" dirty="0">
                <a:latin typeface="Times New Roman" panose="02020603050405020304" pitchFamily="18" charset="0"/>
                <a:ea typeface="Calibri" panose="020F0502020204030204" pitchFamily="34" charset="0"/>
                <a:cs typeface="Times New Roman" panose="02020603050405020304" pitchFamily="18" charset="0"/>
              </a:rPr>
              <a:t>:                     120-180 minutes </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54F5B81-61AC-4D28-95EC-0EA018FB2051}"/>
              </a:ext>
            </a:extLst>
          </p:cNvPr>
          <p:cNvSpPr/>
          <p:nvPr/>
        </p:nvSpPr>
        <p:spPr>
          <a:xfrm>
            <a:off x="2634891" y="3598318"/>
            <a:ext cx="6096000" cy="1673279"/>
          </a:xfrm>
          <a:prstGeom prst="rect">
            <a:avLst/>
          </a:prstGeom>
        </p:spPr>
        <p:txBody>
          <a:bodyPr>
            <a:spAutoFit/>
          </a:bodyPr>
          <a:lstStyle/>
          <a:p>
            <a:pPr>
              <a:lnSpc>
                <a:spcPct val="107000"/>
              </a:lnSpc>
              <a:spcAft>
                <a:spcPts val="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INDICATIONS</a:t>
            </a:r>
            <a:r>
              <a:rPr lang="en-TT" sz="1200" u="sng" dirty="0">
                <a:latin typeface="Times New Roman" panose="02020603050405020304" pitchFamily="18" charset="0"/>
                <a:ea typeface="Calibri" panose="020F0502020204030204" pitchFamily="34" charset="0"/>
                <a:cs typeface="Times New Roman" panose="02020603050405020304" pitchFamily="18" charset="0"/>
              </a:rPr>
              <a:t>:</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Mepivacaine Hydrochloride 2% solution is used as a local anesthetic for infiltration around a surgical site, nerve blocks and joint anesthesia (typically used in lameness examinations), epidural (spinal) anesthesia, and topical and/or infiltration anesthesia of the lining of the throat and larynx prior to laryngeal surgery in equines. It is used in a similar manner to Lidocaine hydrochloride, but has a longer-lasting effect. It is often used to anesthetize portions of the hoof or lower leg for surgical procedures and is less effective than Lidocaine for topical anesthesia.</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57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9F58E50-154B-4E79-A57C-4573D40DFEA8}"/>
              </a:ext>
            </a:extLst>
          </p:cNvPr>
          <p:cNvSpPr/>
          <p:nvPr/>
        </p:nvSpPr>
        <p:spPr>
          <a:xfrm>
            <a:off x="2227386" y="1256556"/>
            <a:ext cx="6096000" cy="1578253"/>
          </a:xfrm>
          <a:prstGeom prst="rect">
            <a:avLst/>
          </a:prstGeom>
        </p:spPr>
        <p:txBody>
          <a:bodyPr>
            <a:spAutoFit/>
          </a:bodyPr>
          <a:lstStyle/>
          <a:p>
            <a:pPr>
              <a:lnSpc>
                <a:spcPct val="107000"/>
              </a:lnSpc>
              <a:spcAft>
                <a:spcPts val="80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DOSAGE &amp; ADMINISTRATION:</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TT" sz="1200" dirty="0">
                <a:latin typeface="Times New Roman" panose="02020603050405020304" pitchFamily="18" charset="0"/>
                <a:ea typeface="Calibri" panose="020F0502020204030204" pitchFamily="34" charset="0"/>
                <a:cs typeface="Times New Roman" panose="02020603050405020304" pitchFamily="18" charset="0"/>
              </a:rPr>
              <a:t>Nerve block (diagnosis of lameness, firing, pain relief in osteoarthritis, navicular disease)            3-15ml</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TT" sz="1200" dirty="0">
                <a:latin typeface="Times New Roman" panose="02020603050405020304" pitchFamily="18" charset="0"/>
                <a:ea typeface="Calibri" panose="020F0502020204030204" pitchFamily="34" charset="0"/>
                <a:cs typeface="Times New Roman" panose="02020603050405020304" pitchFamily="18" charset="0"/>
              </a:rPr>
              <a:t>Epidural anesthesia (animal standing) 5-20ml</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TT" sz="1200" dirty="0">
                <a:latin typeface="Times New Roman" panose="02020603050405020304" pitchFamily="18" charset="0"/>
                <a:ea typeface="Calibri" panose="020F0502020204030204" pitchFamily="34" charset="0"/>
                <a:cs typeface="Times New Roman" panose="02020603050405020304" pitchFamily="18" charset="0"/>
              </a:rPr>
              <a:t>Intra – articular anesthesia (removal of fracture chip, bone and bog spavin, arthritis)       10-15ml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BCB2A1E2-A57F-4B48-82B4-D9CD09B0E367}"/>
              </a:ext>
            </a:extLst>
          </p:cNvPr>
          <p:cNvSpPr/>
          <p:nvPr/>
        </p:nvSpPr>
        <p:spPr>
          <a:xfrm>
            <a:off x="2227386" y="3167783"/>
            <a:ext cx="6096000" cy="590162"/>
          </a:xfrm>
          <a:prstGeom prst="rect">
            <a:avLst/>
          </a:prstGeom>
        </p:spPr>
        <p:txBody>
          <a:bodyPr>
            <a:spAutoFit/>
          </a:bodyPr>
          <a:lstStyle/>
          <a:p>
            <a:pPr>
              <a:lnSpc>
                <a:spcPct val="107000"/>
              </a:lnSpc>
              <a:spcAft>
                <a:spcPts val="80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CONTRAINDICATIONS:</a:t>
            </a:r>
            <a:endParaRPr lang="en-TT" sz="1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Do not use in horses intended for human consumption</a:t>
            </a:r>
            <a:r>
              <a:rPr lang="en-TT" sz="1200" b="1" dirty="0">
                <a:latin typeface="Times New Roman" panose="02020603050405020304" pitchFamily="18" charset="0"/>
                <a:ea typeface="Calibri" panose="020F0502020204030204" pitchFamily="34" charset="0"/>
                <a:cs typeface="Times New Roman" panose="02020603050405020304" pitchFamily="18" charset="0"/>
              </a:rPr>
              <a:t>.</a:t>
            </a:r>
            <a:endParaRPr lang="en-TT" sz="1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690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http://www.clintpharmaceuticals.com/mm5/graphics/00000001/Anesthetics%20-01-0116202%20-%20Bupivicaine%200.5%20-%2030ml%20SDV%20-%20Box-25_04_1000x999.jpg">
            <a:extLst>
              <a:ext uri="{FF2B5EF4-FFF2-40B4-BE49-F238E27FC236}">
                <a16:creationId xmlns:a16="http://schemas.microsoft.com/office/drawing/2014/main" id="{55957BED-C1BF-4B63-A6D3-D4089789F52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9085" y="680046"/>
            <a:ext cx="2132330" cy="2256790"/>
          </a:xfrm>
          <a:prstGeom prst="rect">
            <a:avLst/>
          </a:prstGeom>
          <a:noFill/>
          <a:ln>
            <a:noFill/>
          </a:ln>
        </p:spPr>
      </p:pic>
      <p:sp>
        <p:nvSpPr>
          <p:cNvPr id="4" name="Rectangle 3">
            <a:extLst>
              <a:ext uri="{FF2B5EF4-FFF2-40B4-BE49-F238E27FC236}">
                <a16:creationId xmlns:a16="http://schemas.microsoft.com/office/drawing/2014/main" id="{C3F51F90-393E-4738-829D-5B8FD82C2BCB}"/>
              </a:ext>
            </a:extLst>
          </p:cNvPr>
          <p:cNvSpPr/>
          <p:nvPr/>
        </p:nvSpPr>
        <p:spPr>
          <a:xfrm>
            <a:off x="3745230" y="680046"/>
            <a:ext cx="6096000" cy="1886029"/>
          </a:xfrm>
          <a:prstGeom prst="rect">
            <a:avLst/>
          </a:prstGeom>
        </p:spPr>
        <p:txBody>
          <a:bodyPr>
            <a:spAutoFit/>
          </a:bodyPr>
          <a:lstStyle/>
          <a:p>
            <a:pPr>
              <a:lnSpc>
                <a:spcPct val="107000"/>
              </a:lnSpc>
              <a:spcAft>
                <a:spcPts val="800"/>
              </a:spcAft>
            </a:pPr>
            <a:r>
              <a:rPr lang="en-TT" sz="1200" b="1" dirty="0">
                <a:latin typeface="Times New Roman" panose="02020603050405020304" pitchFamily="18" charset="0"/>
                <a:ea typeface="Calibri" panose="020F0502020204030204" pitchFamily="34" charset="0"/>
                <a:cs typeface="Times New Roman" panose="02020603050405020304" pitchFamily="18" charset="0"/>
              </a:rPr>
              <a:t>                                            AGENT</a:t>
            </a:r>
            <a:r>
              <a:rPr lang="en-TT" sz="1200" dirty="0">
                <a:latin typeface="Times New Roman" panose="02020603050405020304" pitchFamily="18" charset="0"/>
                <a:ea typeface="Calibri" panose="020F0502020204030204" pitchFamily="34" charset="0"/>
                <a:cs typeface="Times New Roman" panose="02020603050405020304" pitchFamily="18" charset="0"/>
              </a:rPr>
              <a:t>:	                                Bupivacaine HCL</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TRADE NAME</a:t>
            </a:r>
            <a:r>
              <a:rPr lang="en-TT" sz="1200" dirty="0">
                <a:latin typeface="Times New Roman" panose="02020603050405020304" pitchFamily="18" charset="0"/>
                <a:ea typeface="Calibri" panose="020F0502020204030204" pitchFamily="34" charset="0"/>
                <a:cs typeface="Times New Roman" panose="02020603050405020304" pitchFamily="18" charset="0"/>
              </a:rPr>
              <a:t>:	        Marcaine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CHEMICAL NAME</a:t>
            </a:r>
            <a:r>
              <a:rPr lang="en-TT" sz="1200" dirty="0">
                <a:latin typeface="Times New Roman" panose="02020603050405020304" pitchFamily="18" charset="0"/>
                <a:ea typeface="Calibri" panose="020F0502020204030204" pitchFamily="34" charset="0"/>
                <a:cs typeface="Times New Roman" panose="02020603050405020304" pitchFamily="18" charset="0"/>
              </a:rPr>
              <a:t>:           1-butyl-2’,6’ pipecoloxylidide-HCL</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ONSET</a:t>
            </a:r>
            <a:r>
              <a:rPr lang="en-TT" sz="1200" dirty="0">
                <a:latin typeface="Times New Roman" panose="02020603050405020304" pitchFamily="18" charset="0"/>
                <a:ea typeface="Calibri" panose="020F0502020204030204" pitchFamily="34" charset="0"/>
                <a:cs typeface="Times New Roman" panose="02020603050405020304" pitchFamily="18" charset="0"/>
              </a:rPr>
              <a:t>:		                   10-30 minutes (depends on route of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administration)</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  			       </a:t>
            </a:r>
            <a:r>
              <a:rPr lang="en-TT" sz="1200" b="1" dirty="0">
                <a:latin typeface="Times New Roman" panose="02020603050405020304" pitchFamily="18" charset="0"/>
                <a:ea typeface="Calibri" panose="020F0502020204030204" pitchFamily="34" charset="0"/>
                <a:cs typeface="Times New Roman" panose="02020603050405020304" pitchFamily="18" charset="0"/>
              </a:rPr>
              <a:t>DURATION:	</a:t>
            </a:r>
            <a:r>
              <a:rPr lang="en-TT" sz="1200" dirty="0">
                <a:latin typeface="Times New Roman" panose="02020603050405020304" pitchFamily="18" charset="0"/>
                <a:ea typeface="Calibri" panose="020F0502020204030204" pitchFamily="34" charset="0"/>
                <a:cs typeface="Times New Roman" panose="02020603050405020304" pitchFamily="18" charset="0"/>
              </a:rPr>
              <a:t>                    180-480 minutes</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001BBF5F-5084-46EB-A22B-A0E0E2744C81}"/>
              </a:ext>
            </a:extLst>
          </p:cNvPr>
          <p:cNvSpPr/>
          <p:nvPr/>
        </p:nvSpPr>
        <p:spPr>
          <a:xfrm>
            <a:off x="2975058" y="3833374"/>
            <a:ext cx="6096000" cy="1380634"/>
          </a:xfrm>
          <a:prstGeom prst="rect">
            <a:avLst/>
          </a:prstGeom>
        </p:spPr>
        <p:txBody>
          <a:bodyPr>
            <a:spAutoFit/>
          </a:bodyPr>
          <a:lstStyle/>
          <a:p>
            <a:pPr>
              <a:lnSpc>
                <a:spcPct val="107000"/>
              </a:lnSpc>
              <a:spcAft>
                <a:spcPts val="800"/>
              </a:spcAft>
            </a:pPr>
            <a:r>
              <a:rPr lang="en-TT" sz="1200" b="1" u="sng" dirty="0">
                <a:latin typeface="Times New Roman" panose="02020603050405020304" pitchFamily="18" charset="0"/>
                <a:ea typeface="Calibri" panose="020F0502020204030204" pitchFamily="34" charset="0"/>
                <a:cs typeface="Times New Roman" panose="02020603050405020304" pitchFamily="18" charset="0"/>
              </a:rPr>
              <a:t>INDICATIONS:</a:t>
            </a:r>
            <a:endParaRPr lang="en-TT"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200" dirty="0">
                <a:latin typeface="Times New Roman" panose="02020603050405020304" pitchFamily="18" charset="0"/>
                <a:ea typeface="Calibri" panose="020F0502020204030204" pitchFamily="34" charset="0"/>
                <a:cs typeface="Times New Roman" panose="02020603050405020304" pitchFamily="18" charset="0"/>
              </a:rPr>
              <a:t>Bupivacaine is a potent local anesthetic used in equine medicine. It is used to induce regional anesthesia for humane relief of pain, because it provides anesthesia that lasts 4–6 hr. The long duration of action of this drug renders it less suitable for diagnostic nerve blocks, but often more suitable for peri-operative analgesia of the distal limb. More proximal nerve blockade, however can compromise recovery quality because the patient effectively has a ‘dead leg’.</a:t>
            </a:r>
            <a:endParaRPr lang="en-T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1019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154</TotalTime>
  <Words>594</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Symbol</vt:lpstr>
      <vt:lpstr>Times New Roman</vt:lpstr>
      <vt:lpstr>Wingdings 3</vt:lpstr>
      <vt:lpstr>Wisp</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 m</dc:creator>
  <cp:lastModifiedBy>c m</cp:lastModifiedBy>
  <cp:revision>15</cp:revision>
  <dcterms:created xsi:type="dcterms:W3CDTF">2017-09-16T21:56:36Z</dcterms:created>
  <dcterms:modified xsi:type="dcterms:W3CDTF">2017-09-17T00:31:24Z</dcterms:modified>
</cp:coreProperties>
</file>