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346F-FE6A-49EE-8A56-F29206BB72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T"/>
          </a:p>
        </p:txBody>
      </p:sp>
      <p:sp>
        <p:nvSpPr>
          <p:cNvPr id="3" name="Subtitle 2">
            <a:extLst>
              <a:ext uri="{FF2B5EF4-FFF2-40B4-BE49-F238E27FC236}">
                <a16:creationId xmlns:a16="http://schemas.microsoft.com/office/drawing/2014/main" id="{7DE23538-9DDB-47E8-9BC3-8EAE29971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T"/>
          </a:p>
        </p:txBody>
      </p:sp>
      <p:sp>
        <p:nvSpPr>
          <p:cNvPr id="4" name="Date Placeholder 3">
            <a:extLst>
              <a:ext uri="{FF2B5EF4-FFF2-40B4-BE49-F238E27FC236}">
                <a16:creationId xmlns:a16="http://schemas.microsoft.com/office/drawing/2014/main" id="{DCBE4E74-FA93-492F-9F78-C8ABD1C37B71}"/>
              </a:ext>
            </a:extLst>
          </p:cNvPr>
          <p:cNvSpPr>
            <a:spLocks noGrp="1"/>
          </p:cNvSpPr>
          <p:nvPr>
            <p:ph type="dt" sz="half" idx="10"/>
          </p:nvPr>
        </p:nvSpPr>
        <p:spPr/>
        <p:txBody>
          <a:bodyPr/>
          <a:lstStyle/>
          <a:p>
            <a:fld id="{CB6A7027-2DAE-4384-9816-2EF3CDC7F716}" type="datetimeFigureOut">
              <a:rPr lang="en-TT" smtClean="0"/>
              <a:t>21/10/2017</a:t>
            </a:fld>
            <a:endParaRPr lang="en-TT"/>
          </a:p>
        </p:txBody>
      </p:sp>
      <p:sp>
        <p:nvSpPr>
          <p:cNvPr id="5" name="Footer Placeholder 4">
            <a:extLst>
              <a:ext uri="{FF2B5EF4-FFF2-40B4-BE49-F238E27FC236}">
                <a16:creationId xmlns:a16="http://schemas.microsoft.com/office/drawing/2014/main" id="{10C1CBCC-8566-49A2-979E-BE0375AE9A67}"/>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B7B7C53F-C1E1-4BF2-9C73-66B466E24A9C}"/>
              </a:ext>
            </a:extLst>
          </p:cNvPr>
          <p:cNvSpPr>
            <a:spLocks noGrp="1"/>
          </p:cNvSpPr>
          <p:nvPr>
            <p:ph type="sldNum" sz="quarter" idx="12"/>
          </p:nvPr>
        </p:nvSpPr>
        <p:spPr/>
        <p:txBody>
          <a:bodyPr/>
          <a:lstStyle/>
          <a:p>
            <a:fld id="{7814B3CD-2BAF-4FFC-B0F8-3508A09FC608}" type="slidenum">
              <a:rPr lang="en-TT" smtClean="0"/>
              <a:t>‹#›</a:t>
            </a:fld>
            <a:endParaRPr lang="en-TT"/>
          </a:p>
        </p:txBody>
      </p:sp>
    </p:spTree>
    <p:extLst>
      <p:ext uri="{BB962C8B-B14F-4D97-AF65-F5344CB8AC3E}">
        <p14:creationId xmlns:p14="http://schemas.microsoft.com/office/powerpoint/2010/main" val="395217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BB42-5324-47D6-91DC-8A76D555AC02}"/>
              </a:ext>
            </a:extLst>
          </p:cNvPr>
          <p:cNvSpPr>
            <a:spLocks noGrp="1"/>
          </p:cNvSpPr>
          <p:nvPr>
            <p:ph type="title"/>
          </p:nvPr>
        </p:nvSpPr>
        <p:spPr/>
        <p:txBody>
          <a:bodyPr/>
          <a:lstStyle/>
          <a:p>
            <a:r>
              <a:rPr lang="en-US"/>
              <a:t>Click to edit Master title style</a:t>
            </a:r>
            <a:endParaRPr lang="en-TT"/>
          </a:p>
        </p:txBody>
      </p:sp>
      <p:sp>
        <p:nvSpPr>
          <p:cNvPr id="3" name="Vertical Text Placeholder 2">
            <a:extLst>
              <a:ext uri="{FF2B5EF4-FFF2-40B4-BE49-F238E27FC236}">
                <a16:creationId xmlns:a16="http://schemas.microsoft.com/office/drawing/2014/main" id="{59CFB3E1-FF8C-4AED-B247-6AC734C2C4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49E3A569-8167-4E8A-BB03-47E0CE2E7637}"/>
              </a:ext>
            </a:extLst>
          </p:cNvPr>
          <p:cNvSpPr>
            <a:spLocks noGrp="1"/>
          </p:cNvSpPr>
          <p:nvPr>
            <p:ph type="dt" sz="half" idx="10"/>
          </p:nvPr>
        </p:nvSpPr>
        <p:spPr/>
        <p:txBody>
          <a:bodyPr/>
          <a:lstStyle/>
          <a:p>
            <a:fld id="{CB6A7027-2DAE-4384-9816-2EF3CDC7F716}" type="datetimeFigureOut">
              <a:rPr lang="en-TT" smtClean="0"/>
              <a:t>21/10/2017</a:t>
            </a:fld>
            <a:endParaRPr lang="en-TT"/>
          </a:p>
        </p:txBody>
      </p:sp>
      <p:sp>
        <p:nvSpPr>
          <p:cNvPr id="5" name="Footer Placeholder 4">
            <a:extLst>
              <a:ext uri="{FF2B5EF4-FFF2-40B4-BE49-F238E27FC236}">
                <a16:creationId xmlns:a16="http://schemas.microsoft.com/office/drawing/2014/main" id="{DEA7C9DA-D812-42EF-A4C2-21DCB8D92FD9}"/>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12837527-B5DA-45C5-8131-D12E7B08C342}"/>
              </a:ext>
            </a:extLst>
          </p:cNvPr>
          <p:cNvSpPr>
            <a:spLocks noGrp="1"/>
          </p:cNvSpPr>
          <p:nvPr>
            <p:ph type="sldNum" sz="quarter" idx="12"/>
          </p:nvPr>
        </p:nvSpPr>
        <p:spPr/>
        <p:txBody>
          <a:bodyPr/>
          <a:lstStyle/>
          <a:p>
            <a:fld id="{7814B3CD-2BAF-4FFC-B0F8-3508A09FC608}" type="slidenum">
              <a:rPr lang="en-TT" smtClean="0"/>
              <a:t>‹#›</a:t>
            </a:fld>
            <a:endParaRPr lang="en-TT"/>
          </a:p>
        </p:txBody>
      </p:sp>
    </p:spTree>
    <p:extLst>
      <p:ext uri="{BB962C8B-B14F-4D97-AF65-F5344CB8AC3E}">
        <p14:creationId xmlns:p14="http://schemas.microsoft.com/office/powerpoint/2010/main" val="97427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7CA4F9-B229-4368-8D24-DEF39E6685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T"/>
          </a:p>
        </p:txBody>
      </p:sp>
      <p:sp>
        <p:nvSpPr>
          <p:cNvPr id="3" name="Vertical Text Placeholder 2">
            <a:extLst>
              <a:ext uri="{FF2B5EF4-FFF2-40B4-BE49-F238E27FC236}">
                <a16:creationId xmlns:a16="http://schemas.microsoft.com/office/drawing/2014/main" id="{F4EE5EAF-60F1-47B8-9B70-2C36051DDD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A1640FBB-44B1-435B-BA56-468B6D4D7D9B}"/>
              </a:ext>
            </a:extLst>
          </p:cNvPr>
          <p:cNvSpPr>
            <a:spLocks noGrp="1"/>
          </p:cNvSpPr>
          <p:nvPr>
            <p:ph type="dt" sz="half" idx="10"/>
          </p:nvPr>
        </p:nvSpPr>
        <p:spPr/>
        <p:txBody>
          <a:bodyPr/>
          <a:lstStyle/>
          <a:p>
            <a:fld id="{CB6A7027-2DAE-4384-9816-2EF3CDC7F716}" type="datetimeFigureOut">
              <a:rPr lang="en-TT" smtClean="0"/>
              <a:t>21/10/2017</a:t>
            </a:fld>
            <a:endParaRPr lang="en-TT"/>
          </a:p>
        </p:txBody>
      </p:sp>
      <p:sp>
        <p:nvSpPr>
          <p:cNvPr id="5" name="Footer Placeholder 4">
            <a:extLst>
              <a:ext uri="{FF2B5EF4-FFF2-40B4-BE49-F238E27FC236}">
                <a16:creationId xmlns:a16="http://schemas.microsoft.com/office/drawing/2014/main" id="{808BD862-DE42-40B6-A050-259952CF2181}"/>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DFAD7DF7-DFE8-401A-84A6-C2C508DB3D6D}"/>
              </a:ext>
            </a:extLst>
          </p:cNvPr>
          <p:cNvSpPr>
            <a:spLocks noGrp="1"/>
          </p:cNvSpPr>
          <p:nvPr>
            <p:ph type="sldNum" sz="quarter" idx="12"/>
          </p:nvPr>
        </p:nvSpPr>
        <p:spPr/>
        <p:txBody>
          <a:bodyPr/>
          <a:lstStyle/>
          <a:p>
            <a:fld id="{7814B3CD-2BAF-4FFC-B0F8-3508A09FC608}" type="slidenum">
              <a:rPr lang="en-TT" smtClean="0"/>
              <a:t>‹#›</a:t>
            </a:fld>
            <a:endParaRPr lang="en-TT"/>
          </a:p>
        </p:txBody>
      </p:sp>
    </p:spTree>
    <p:extLst>
      <p:ext uri="{BB962C8B-B14F-4D97-AF65-F5344CB8AC3E}">
        <p14:creationId xmlns:p14="http://schemas.microsoft.com/office/powerpoint/2010/main" val="414552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19A0-9BCA-4999-A2AE-FF1DE5A06AAF}"/>
              </a:ext>
            </a:extLst>
          </p:cNvPr>
          <p:cNvSpPr>
            <a:spLocks noGrp="1"/>
          </p:cNvSpPr>
          <p:nvPr>
            <p:ph type="title"/>
          </p:nvPr>
        </p:nvSpPr>
        <p:spPr/>
        <p:txBody>
          <a:bodyPr/>
          <a:lstStyle/>
          <a:p>
            <a:r>
              <a:rPr lang="en-US"/>
              <a:t>Click to edit Master title style</a:t>
            </a:r>
            <a:endParaRPr lang="en-TT"/>
          </a:p>
        </p:txBody>
      </p:sp>
      <p:sp>
        <p:nvSpPr>
          <p:cNvPr id="3" name="Content Placeholder 2">
            <a:extLst>
              <a:ext uri="{FF2B5EF4-FFF2-40B4-BE49-F238E27FC236}">
                <a16:creationId xmlns:a16="http://schemas.microsoft.com/office/drawing/2014/main" id="{6E49D0E5-1CBF-49FA-AB9E-2710B30F42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6A7C0610-2A24-4B57-A21C-0E37848283A0}"/>
              </a:ext>
            </a:extLst>
          </p:cNvPr>
          <p:cNvSpPr>
            <a:spLocks noGrp="1"/>
          </p:cNvSpPr>
          <p:nvPr>
            <p:ph type="dt" sz="half" idx="10"/>
          </p:nvPr>
        </p:nvSpPr>
        <p:spPr/>
        <p:txBody>
          <a:bodyPr/>
          <a:lstStyle/>
          <a:p>
            <a:fld id="{CB6A7027-2DAE-4384-9816-2EF3CDC7F716}" type="datetimeFigureOut">
              <a:rPr lang="en-TT" smtClean="0"/>
              <a:t>21/10/2017</a:t>
            </a:fld>
            <a:endParaRPr lang="en-TT"/>
          </a:p>
        </p:txBody>
      </p:sp>
      <p:sp>
        <p:nvSpPr>
          <p:cNvPr id="5" name="Footer Placeholder 4">
            <a:extLst>
              <a:ext uri="{FF2B5EF4-FFF2-40B4-BE49-F238E27FC236}">
                <a16:creationId xmlns:a16="http://schemas.microsoft.com/office/drawing/2014/main" id="{5ADF9278-01EB-4B67-83E6-35C431589A17}"/>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F0CCC144-09F6-4A9E-8C4E-BE4F71F7C35E}"/>
              </a:ext>
            </a:extLst>
          </p:cNvPr>
          <p:cNvSpPr>
            <a:spLocks noGrp="1"/>
          </p:cNvSpPr>
          <p:nvPr>
            <p:ph type="sldNum" sz="quarter" idx="12"/>
          </p:nvPr>
        </p:nvSpPr>
        <p:spPr/>
        <p:txBody>
          <a:bodyPr/>
          <a:lstStyle/>
          <a:p>
            <a:fld id="{7814B3CD-2BAF-4FFC-B0F8-3508A09FC608}" type="slidenum">
              <a:rPr lang="en-TT" smtClean="0"/>
              <a:t>‹#›</a:t>
            </a:fld>
            <a:endParaRPr lang="en-TT"/>
          </a:p>
        </p:txBody>
      </p:sp>
    </p:spTree>
    <p:extLst>
      <p:ext uri="{BB962C8B-B14F-4D97-AF65-F5344CB8AC3E}">
        <p14:creationId xmlns:p14="http://schemas.microsoft.com/office/powerpoint/2010/main" val="371712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C86E-468C-4AC3-92C7-7355747260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T"/>
          </a:p>
        </p:txBody>
      </p:sp>
      <p:sp>
        <p:nvSpPr>
          <p:cNvPr id="3" name="Text Placeholder 2">
            <a:extLst>
              <a:ext uri="{FF2B5EF4-FFF2-40B4-BE49-F238E27FC236}">
                <a16:creationId xmlns:a16="http://schemas.microsoft.com/office/drawing/2014/main" id="{C7CA5948-1090-4E69-96F3-6E9FC959E8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4EFF33-EFCA-4BDF-8DBC-D5CB9B63889F}"/>
              </a:ext>
            </a:extLst>
          </p:cNvPr>
          <p:cNvSpPr>
            <a:spLocks noGrp="1"/>
          </p:cNvSpPr>
          <p:nvPr>
            <p:ph type="dt" sz="half" idx="10"/>
          </p:nvPr>
        </p:nvSpPr>
        <p:spPr/>
        <p:txBody>
          <a:bodyPr/>
          <a:lstStyle/>
          <a:p>
            <a:fld id="{CB6A7027-2DAE-4384-9816-2EF3CDC7F716}" type="datetimeFigureOut">
              <a:rPr lang="en-TT" smtClean="0"/>
              <a:t>21/10/2017</a:t>
            </a:fld>
            <a:endParaRPr lang="en-TT"/>
          </a:p>
        </p:txBody>
      </p:sp>
      <p:sp>
        <p:nvSpPr>
          <p:cNvPr id="5" name="Footer Placeholder 4">
            <a:extLst>
              <a:ext uri="{FF2B5EF4-FFF2-40B4-BE49-F238E27FC236}">
                <a16:creationId xmlns:a16="http://schemas.microsoft.com/office/drawing/2014/main" id="{50BF00DB-4C60-44B9-BAE4-A06F60A3E51E}"/>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8BAFC9C5-6268-4A5C-88DA-80CBCAE6F2F6}"/>
              </a:ext>
            </a:extLst>
          </p:cNvPr>
          <p:cNvSpPr>
            <a:spLocks noGrp="1"/>
          </p:cNvSpPr>
          <p:nvPr>
            <p:ph type="sldNum" sz="quarter" idx="12"/>
          </p:nvPr>
        </p:nvSpPr>
        <p:spPr/>
        <p:txBody>
          <a:bodyPr/>
          <a:lstStyle/>
          <a:p>
            <a:fld id="{7814B3CD-2BAF-4FFC-B0F8-3508A09FC608}" type="slidenum">
              <a:rPr lang="en-TT" smtClean="0"/>
              <a:t>‹#›</a:t>
            </a:fld>
            <a:endParaRPr lang="en-TT"/>
          </a:p>
        </p:txBody>
      </p:sp>
    </p:spTree>
    <p:extLst>
      <p:ext uri="{BB962C8B-B14F-4D97-AF65-F5344CB8AC3E}">
        <p14:creationId xmlns:p14="http://schemas.microsoft.com/office/powerpoint/2010/main" val="311211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FF3C-431E-4674-8E46-8CF3EBCFB7A9}"/>
              </a:ext>
            </a:extLst>
          </p:cNvPr>
          <p:cNvSpPr>
            <a:spLocks noGrp="1"/>
          </p:cNvSpPr>
          <p:nvPr>
            <p:ph type="title"/>
          </p:nvPr>
        </p:nvSpPr>
        <p:spPr/>
        <p:txBody>
          <a:bodyPr/>
          <a:lstStyle/>
          <a:p>
            <a:r>
              <a:rPr lang="en-US"/>
              <a:t>Click to edit Master title style</a:t>
            </a:r>
            <a:endParaRPr lang="en-TT"/>
          </a:p>
        </p:txBody>
      </p:sp>
      <p:sp>
        <p:nvSpPr>
          <p:cNvPr id="3" name="Content Placeholder 2">
            <a:extLst>
              <a:ext uri="{FF2B5EF4-FFF2-40B4-BE49-F238E27FC236}">
                <a16:creationId xmlns:a16="http://schemas.microsoft.com/office/drawing/2014/main" id="{2F53855B-362D-4A27-B9CE-B731FCBA74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Content Placeholder 3">
            <a:extLst>
              <a:ext uri="{FF2B5EF4-FFF2-40B4-BE49-F238E27FC236}">
                <a16:creationId xmlns:a16="http://schemas.microsoft.com/office/drawing/2014/main" id="{972D433F-C634-4092-8113-05B065F6A2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Date Placeholder 4">
            <a:extLst>
              <a:ext uri="{FF2B5EF4-FFF2-40B4-BE49-F238E27FC236}">
                <a16:creationId xmlns:a16="http://schemas.microsoft.com/office/drawing/2014/main" id="{6CCFE310-A5A3-42B6-95D8-0E682A74F6A0}"/>
              </a:ext>
            </a:extLst>
          </p:cNvPr>
          <p:cNvSpPr>
            <a:spLocks noGrp="1"/>
          </p:cNvSpPr>
          <p:nvPr>
            <p:ph type="dt" sz="half" idx="10"/>
          </p:nvPr>
        </p:nvSpPr>
        <p:spPr/>
        <p:txBody>
          <a:bodyPr/>
          <a:lstStyle/>
          <a:p>
            <a:fld id="{CB6A7027-2DAE-4384-9816-2EF3CDC7F716}" type="datetimeFigureOut">
              <a:rPr lang="en-TT" smtClean="0"/>
              <a:t>21/10/2017</a:t>
            </a:fld>
            <a:endParaRPr lang="en-TT"/>
          </a:p>
        </p:txBody>
      </p:sp>
      <p:sp>
        <p:nvSpPr>
          <p:cNvPr id="6" name="Footer Placeholder 5">
            <a:extLst>
              <a:ext uri="{FF2B5EF4-FFF2-40B4-BE49-F238E27FC236}">
                <a16:creationId xmlns:a16="http://schemas.microsoft.com/office/drawing/2014/main" id="{F7F4F241-EC4F-443D-9EFC-79A55C95EA8B}"/>
              </a:ext>
            </a:extLst>
          </p:cNvPr>
          <p:cNvSpPr>
            <a:spLocks noGrp="1"/>
          </p:cNvSpPr>
          <p:nvPr>
            <p:ph type="ftr" sz="quarter" idx="11"/>
          </p:nvPr>
        </p:nvSpPr>
        <p:spPr/>
        <p:txBody>
          <a:bodyPr/>
          <a:lstStyle/>
          <a:p>
            <a:endParaRPr lang="en-TT"/>
          </a:p>
        </p:txBody>
      </p:sp>
      <p:sp>
        <p:nvSpPr>
          <p:cNvPr id="7" name="Slide Number Placeholder 6">
            <a:extLst>
              <a:ext uri="{FF2B5EF4-FFF2-40B4-BE49-F238E27FC236}">
                <a16:creationId xmlns:a16="http://schemas.microsoft.com/office/drawing/2014/main" id="{FE252B3F-0DE5-4B5A-8E4A-8520620E8240}"/>
              </a:ext>
            </a:extLst>
          </p:cNvPr>
          <p:cNvSpPr>
            <a:spLocks noGrp="1"/>
          </p:cNvSpPr>
          <p:nvPr>
            <p:ph type="sldNum" sz="quarter" idx="12"/>
          </p:nvPr>
        </p:nvSpPr>
        <p:spPr/>
        <p:txBody>
          <a:bodyPr/>
          <a:lstStyle/>
          <a:p>
            <a:fld id="{7814B3CD-2BAF-4FFC-B0F8-3508A09FC608}" type="slidenum">
              <a:rPr lang="en-TT" smtClean="0"/>
              <a:t>‹#›</a:t>
            </a:fld>
            <a:endParaRPr lang="en-TT"/>
          </a:p>
        </p:txBody>
      </p:sp>
    </p:spTree>
    <p:extLst>
      <p:ext uri="{BB962C8B-B14F-4D97-AF65-F5344CB8AC3E}">
        <p14:creationId xmlns:p14="http://schemas.microsoft.com/office/powerpoint/2010/main" val="44997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31BD-03D0-4706-AE0B-360BC142BF99}"/>
              </a:ext>
            </a:extLst>
          </p:cNvPr>
          <p:cNvSpPr>
            <a:spLocks noGrp="1"/>
          </p:cNvSpPr>
          <p:nvPr>
            <p:ph type="title"/>
          </p:nvPr>
        </p:nvSpPr>
        <p:spPr>
          <a:xfrm>
            <a:off x="839788" y="365125"/>
            <a:ext cx="10515600" cy="1325563"/>
          </a:xfrm>
        </p:spPr>
        <p:txBody>
          <a:bodyPr/>
          <a:lstStyle/>
          <a:p>
            <a:r>
              <a:rPr lang="en-US"/>
              <a:t>Click to edit Master title style</a:t>
            </a:r>
            <a:endParaRPr lang="en-TT"/>
          </a:p>
        </p:txBody>
      </p:sp>
      <p:sp>
        <p:nvSpPr>
          <p:cNvPr id="3" name="Text Placeholder 2">
            <a:extLst>
              <a:ext uri="{FF2B5EF4-FFF2-40B4-BE49-F238E27FC236}">
                <a16:creationId xmlns:a16="http://schemas.microsoft.com/office/drawing/2014/main" id="{40FBFA13-60CA-42A3-87A5-43697FCF3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099824-5C6F-4CC6-B2CE-F5C5FEEBA9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Text Placeholder 4">
            <a:extLst>
              <a:ext uri="{FF2B5EF4-FFF2-40B4-BE49-F238E27FC236}">
                <a16:creationId xmlns:a16="http://schemas.microsoft.com/office/drawing/2014/main" id="{7B8D68EF-1CFA-4AEE-83EE-562C3AD56B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D339EE-BE69-476D-B871-92057628C6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7" name="Date Placeholder 6">
            <a:extLst>
              <a:ext uri="{FF2B5EF4-FFF2-40B4-BE49-F238E27FC236}">
                <a16:creationId xmlns:a16="http://schemas.microsoft.com/office/drawing/2014/main" id="{34E17DE0-9EA9-4D04-B5EF-0B047A34FDED}"/>
              </a:ext>
            </a:extLst>
          </p:cNvPr>
          <p:cNvSpPr>
            <a:spLocks noGrp="1"/>
          </p:cNvSpPr>
          <p:nvPr>
            <p:ph type="dt" sz="half" idx="10"/>
          </p:nvPr>
        </p:nvSpPr>
        <p:spPr/>
        <p:txBody>
          <a:bodyPr/>
          <a:lstStyle/>
          <a:p>
            <a:fld id="{CB6A7027-2DAE-4384-9816-2EF3CDC7F716}" type="datetimeFigureOut">
              <a:rPr lang="en-TT" smtClean="0"/>
              <a:t>21/10/2017</a:t>
            </a:fld>
            <a:endParaRPr lang="en-TT"/>
          </a:p>
        </p:txBody>
      </p:sp>
      <p:sp>
        <p:nvSpPr>
          <p:cNvPr id="8" name="Footer Placeholder 7">
            <a:extLst>
              <a:ext uri="{FF2B5EF4-FFF2-40B4-BE49-F238E27FC236}">
                <a16:creationId xmlns:a16="http://schemas.microsoft.com/office/drawing/2014/main" id="{A43C7B08-1218-40B2-B10F-7E2EF4012DD4}"/>
              </a:ext>
            </a:extLst>
          </p:cNvPr>
          <p:cNvSpPr>
            <a:spLocks noGrp="1"/>
          </p:cNvSpPr>
          <p:nvPr>
            <p:ph type="ftr" sz="quarter" idx="11"/>
          </p:nvPr>
        </p:nvSpPr>
        <p:spPr/>
        <p:txBody>
          <a:bodyPr/>
          <a:lstStyle/>
          <a:p>
            <a:endParaRPr lang="en-TT"/>
          </a:p>
        </p:txBody>
      </p:sp>
      <p:sp>
        <p:nvSpPr>
          <p:cNvPr id="9" name="Slide Number Placeholder 8">
            <a:extLst>
              <a:ext uri="{FF2B5EF4-FFF2-40B4-BE49-F238E27FC236}">
                <a16:creationId xmlns:a16="http://schemas.microsoft.com/office/drawing/2014/main" id="{96D657AB-4E40-48AF-9C62-D33E9272D4AD}"/>
              </a:ext>
            </a:extLst>
          </p:cNvPr>
          <p:cNvSpPr>
            <a:spLocks noGrp="1"/>
          </p:cNvSpPr>
          <p:nvPr>
            <p:ph type="sldNum" sz="quarter" idx="12"/>
          </p:nvPr>
        </p:nvSpPr>
        <p:spPr/>
        <p:txBody>
          <a:bodyPr/>
          <a:lstStyle/>
          <a:p>
            <a:fld id="{7814B3CD-2BAF-4FFC-B0F8-3508A09FC608}" type="slidenum">
              <a:rPr lang="en-TT" smtClean="0"/>
              <a:t>‹#›</a:t>
            </a:fld>
            <a:endParaRPr lang="en-TT"/>
          </a:p>
        </p:txBody>
      </p:sp>
    </p:spTree>
    <p:extLst>
      <p:ext uri="{BB962C8B-B14F-4D97-AF65-F5344CB8AC3E}">
        <p14:creationId xmlns:p14="http://schemas.microsoft.com/office/powerpoint/2010/main" val="2746789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3D68-97F2-4EC6-90E6-BF882BEE8671}"/>
              </a:ext>
            </a:extLst>
          </p:cNvPr>
          <p:cNvSpPr>
            <a:spLocks noGrp="1"/>
          </p:cNvSpPr>
          <p:nvPr>
            <p:ph type="title"/>
          </p:nvPr>
        </p:nvSpPr>
        <p:spPr/>
        <p:txBody>
          <a:bodyPr/>
          <a:lstStyle/>
          <a:p>
            <a:r>
              <a:rPr lang="en-US"/>
              <a:t>Click to edit Master title style</a:t>
            </a:r>
            <a:endParaRPr lang="en-TT"/>
          </a:p>
        </p:txBody>
      </p:sp>
      <p:sp>
        <p:nvSpPr>
          <p:cNvPr id="3" name="Date Placeholder 2">
            <a:extLst>
              <a:ext uri="{FF2B5EF4-FFF2-40B4-BE49-F238E27FC236}">
                <a16:creationId xmlns:a16="http://schemas.microsoft.com/office/drawing/2014/main" id="{0F67CE12-60EB-4A85-92F6-FEFFC8EA8EEB}"/>
              </a:ext>
            </a:extLst>
          </p:cNvPr>
          <p:cNvSpPr>
            <a:spLocks noGrp="1"/>
          </p:cNvSpPr>
          <p:nvPr>
            <p:ph type="dt" sz="half" idx="10"/>
          </p:nvPr>
        </p:nvSpPr>
        <p:spPr/>
        <p:txBody>
          <a:bodyPr/>
          <a:lstStyle/>
          <a:p>
            <a:fld id="{CB6A7027-2DAE-4384-9816-2EF3CDC7F716}" type="datetimeFigureOut">
              <a:rPr lang="en-TT" smtClean="0"/>
              <a:t>21/10/2017</a:t>
            </a:fld>
            <a:endParaRPr lang="en-TT"/>
          </a:p>
        </p:txBody>
      </p:sp>
      <p:sp>
        <p:nvSpPr>
          <p:cNvPr id="4" name="Footer Placeholder 3">
            <a:extLst>
              <a:ext uri="{FF2B5EF4-FFF2-40B4-BE49-F238E27FC236}">
                <a16:creationId xmlns:a16="http://schemas.microsoft.com/office/drawing/2014/main" id="{75B6BF8E-A4B4-4155-A36F-ADB66EFE3668}"/>
              </a:ext>
            </a:extLst>
          </p:cNvPr>
          <p:cNvSpPr>
            <a:spLocks noGrp="1"/>
          </p:cNvSpPr>
          <p:nvPr>
            <p:ph type="ftr" sz="quarter" idx="11"/>
          </p:nvPr>
        </p:nvSpPr>
        <p:spPr/>
        <p:txBody>
          <a:bodyPr/>
          <a:lstStyle/>
          <a:p>
            <a:endParaRPr lang="en-TT"/>
          </a:p>
        </p:txBody>
      </p:sp>
      <p:sp>
        <p:nvSpPr>
          <p:cNvPr id="5" name="Slide Number Placeholder 4">
            <a:extLst>
              <a:ext uri="{FF2B5EF4-FFF2-40B4-BE49-F238E27FC236}">
                <a16:creationId xmlns:a16="http://schemas.microsoft.com/office/drawing/2014/main" id="{CC724FEC-84B5-4C16-8D4B-A1431332D407}"/>
              </a:ext>
            </a:extLst>
          </p:cNvPr>
          <p:cNvSpPr>
            <a:spLocks noGrp="1"/>
          </p:cNvSpPr>
          <p:nvPr>
            <p:ph type="sldNum" sz="quarter" idx="12"/>
          </p:nvPr>
        </p:nvSpPr>
        <p:spPr/>
        <p:txBody>
          <a:bodyPr/>
          <a:lstStyle/>
          <a:p>
            <a:fld id="{7814B3CD-2BAF-4FFC-B0F8-3508A09FC608}" type="slidenum">
              <a:rPr lang="en-TT" smtClean="0"/>
              <a:t>‹#›</a:t>
            </a:fld>
            <a:endParaRPr lang="en-TT"/>
          </a:p>
        </p:txBody>
      </p:sp>
    </p:spTree>
    <p:extLst>
      <p:ext uri="{BB962C8B-B14F-4D97-AF65-F5344CB8AC3E}">
        <p14:creationId xmlns:p14="http://schemas.microsoft.com/office/powerpoint/2010/main" val="330100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6F062-10A1-4828-8A87-3DD681672D73}"/>
              </a:ext>
            </a:extLst>
          </p:cNvPr>
          <p:cNvSpPr>
            <a:spLocks noGrp="1"/>
          </p:cNvSpPr>
          <p:nvPr>
            <p:ph type="dt" sz="half" idx="10"/>
          </p:nvPr>
        </p:nvSpPr>
        <p:spPr/>
        <p:txBody>
          <a:bodyPr/>
          <a:lstStyle/>
          <a:p>
            <a:fld id="{CB6A7027-2DAE-4384-9816-2EF3CDC7F716}" type="datetimeFigureOut">
              <a:rPr lang="en-TT" smtClean="0"/>
              <a:t>21/10/2017</a:t>
            </a:fld>
            <a:endParaRPr lang="en-TT"/>
          </a:p>
        </p:txBody>
      </p:sp>
      <p:sp>
        <p:nvSpPr>
          <p:cNvPr id="3" name="Footer Placeholder 2">
            <a:extLst>
              <a:ext uri="{FF2B5EF4-FFF2-40B4-BE49-F238E27FC236}">
                <a16:creationId xmlns:a16="http://schemas.microsoft.com/office/drawing/2014/main" id="{F1D20918-C477-43DD-BC86-A54F01FADB5B}"/>
              </a:ext>
            </a:extLst>
          </p:cNvPr>
          <p:cNvSpPr>
            <a:spLocks noGrp="1"/>
          </p:cNvSpPr>
          <p:nvPr>
            <p:ph type="ftr" sz="quarter" idx="11"/>
          </p:nvPr>
        </p:nvSpPr>
        <p:spPr/>
        <p:txBody>
          <a:bodyPr/>
          <a:lstStyle/>
          <a:p>
            <a:endParaRPr lang="en-TT"/>
          </a:p>
        </p:txBody>
      </p:sp>
      <p:sp>
        <p:nvSpPr>
          <p:cNvPr id="4" name="Slide Number Placeholder 3">
            <a:extLst>
              <a:ext uri="{FF2B5EF4-FFF2-40B4-BE49-F238E27FC236}">
                <a16:creationId xmlns:a16="http://schemas.microsoft.com/office/drawing/2014/main" id="{B60069DB-CA8F-477C-BFC5-8EE8901E93FB}"/>
              </a:ext>
            </a:extLst>
          </p:cNvPr>
          <p:cNvSpPr>
            <a:spLocks noGrp="1"/>
          </p:cNvSpPr>
          <p:nvPr>
            <p:ph type="sldNum" sz="quarter" idx="12"/>
          </p:nvPr>
        </p:nvSpPr>
        <p:spPr/>
        <p:txBody>
          <a:bodyPr/>
          <a:lstStyle/>
          <a:p>
            <a:fld id="{7814B3CD-2BAF-4FFC-B0F8-3508A09FC608}" type="slidenum">
              <a:rPr lang="en-TT" smtClean="0"/>
              <a:t>‹#›</a:t>
            </a:fld>
            <a:endParaRPr lang="en-TT"/>
          </a:p>
        </p:txBody>
      </p:sp>
    </p:spTree>
    <p:extLst>
      <p:ext uri="{BB962C8B-B14F-4D97-AF65-F5344CB8AC3E}">
        <p14:creationId xmlns:p14="http://schemas.microsoft.com/office/powerpoint/2010/main" val="175443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6CB9-B28D-4764-8332-5055022DF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Content Placeholder 2">
            <a:extLst>
              <a:ext uri="{FF2B5EF4-FFF2-40B4-BE49-F238E27FC236}">
                <a16:creationId xmlns:a16="http://schemas.microsoft.com/office/drawing/2014/main" id="{B7D83E78-E959-4E2A-B21A-74EADAFADB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Text Placeholder 3">
            <a:extLst>
              <a:ext uri="{FF2B5EF4-FFF2-40B4-BE49-F238E27FC236}">
                <a16:creationId xmlns:a16="http://schemas.microsoft.com/office/drawing/2014/main" id="{A11F4D3D-C2CE-4AAE-BCBC-156846219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70337F-7B39-4ACB-9143-4366F14CE8A1}"/>
              </a:ext>
            </a:extLst>
          </p:cNvPr>
          <p:cNvSpPr>
            <a:spLocks noGrp="1"/>
          </p:cNvSpPr>
          <p:nvPr>
            <p:ph type="dt" sz="half" idx="10"/>
          </p:nvPr>
        </p:nvSpPr>
        <p:spPr/>
        <p:txBody>
          <a:bodyPr/>
          <a:lstStyle/>
          <a:p>
            <a:fld id="{CB6A7027-2DAE-4384-9816-2EF3CDC7F716}" type="datetimeFigureOut">
              <a:rPr lang="en-TT" smtClean="0"/>
              <a:t>21/10/2017</a:t>
            </a:fld>
            <a:endParaRPr lang="en-TT"/>
          </a:p>
        </p:txBody>
      </p:sp>
      <p:sp>
        <p:nvSpPr>
          <p:cNvPr id="6" name="Footer Placeholder 5">
            <a:extLst>
              <a:ext uri="{FF2B5EF4-FFF2-40B4-BE49-F238E27FC236}">
                <a16:creationId xmlns:a16="http://schemas.microsoft.com/office/drawing/2014/main" id="{60C10218-16CE-4C3E-836C-0A25C7FC74F9}"/>
              </a:ext>
            </a:extLst>
          </p:cNvPr>
          <p:cNvSpPr>
            <a:spLocks noGrp="1"/>
          </p:cNvSpPr>
          <p:nvPr>
            <p:ph type="ftr" sz="quarter" idx="11"/>
          </p:nvPr>
        </p:nvSpPr>
        <p:spPr/>
        <p:txBody>
          <a:bodyPr/>
          <a:lstStyle/>
          <a:p>
            <a:endParaRPr lang="en-TT"/>
          </a:p>
        </p:txBody>
      </p:sp>
      <p:sp>
        <p:nvSpPr>
          <p:cNvPr id="7" name="Slide Number Placeholder 6">
            <a:extLst>
              <a:ext uri="{FF2B5EF4-FFF2-40B4-BE49-F238E27FC236}">
                <a16:creationId xmlns:a16="http://schemas.microsoft.com/office/drawing/2014/main" id="{2B7C09FC-A87B-4BE3-A0E0-1A14A50BFC02}"/>
              </a:ext>
            </a:extLst>
          </p:cNvPr>
          <p:cNvSpPr>
            <a:spLocks noGrp="1"/>
          </p:cNvSpPr>
          <p:nvPr>
            <p:ph type="sldNum" sz="quarter" idx="12"/>
          </p:nvPr>
        </p:nvSpPr>
        <p:spPr/>
        <p:txBody>
          <a:bodyPr/>
          <a:lstStyle/>
          <a:p>
            <a:fld id="{7814B3CD-2BAF-4FFC-B0F8-3508A09FC608}" type="slidenum">
              <a:rPr lang="en-TT" smtClean="0"/>
              <a:t>‹#›</a:t>
            </a:fld>
            <a:endParaRPr lang="en-TT"/>
          </a:p>
        </p:txBody>
      </p:sp>
    </p:spTree>
    <p:extLst>
      <p:ext uri="{BB962C8B-B14F-4D97-AF65-F5344CB8AC3E}">
        <p14:creationId xmlns:p14="http://schemas.microsoft.com/office/powerpoint/2010/main" val="197350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DE49-A768-463C-9EFB-813548BC0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Picture Placeholder 2">
            <a:extLst>
              <a:ext uri="{FF2B5EF4-FFF2-40B4-BE49-F238E27FC236}">
                <a16:creationId xmlns:a16="http://schemas.microsoft.com/office/drawing/2014/main" id="{48424473-EA5D-4B16-9D98-5347F1DCBF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a:extLst>
              <a:ext uri="{FF2B5EF4-FFF2-40B4-BE49-F238E27FC236}">
                <a16:creationId xmlns:a16="http://schemas.microsoft.com/office/drawing/2014/main" id="{0BABDA9C-B318-407E-A864-EE99D33BE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CE2A96-DB7A-4F16-915F-F9544B17531B}"/>
              </a:ext>
            </a:extLst>
          </p:cNvPr>
          <p:cNvSpPr>
            <a:spLocks noGrp="1"/>
          </p:cNvSpPr>
          <p:nvPr>
            <p:ph type="dt" sz="half" idx="10"/>
          </p:nvPr>
        </p:nvSpPr>
        <p:spPr/>
        <p:txBody>
          <a:bodyPr/>
          <a:lstStyle/>
          <a:p>
            <a:fld id="{CB6A7027-2DAE-4384-9816-2EF3CDC7F716}" type="datetimeFigureOut">
              <a:rPr lang="en-TT" smtClean="0"/>
              <a:t>21/10/2017</a:t>
            </a:fld>
            <a:endParaRPr lang="en-TT"/>
          </a:p>
        </p:txBody>
      </p:sp>
      <p:sp>
        <p:nvSpPr>
          <p:cNvPr id="6" name="Footer Placeholder 5">
            <a:extLst>
              <a:ext uri="{FF2B5EF4-FFF2-40B4-BE49-F238E27FC236}">
                <a16:creationId xmlns:a16="http://schemas.microsoft.com/office/drawing/2014/main" id="{77B278A6-DFA3-4217-AEA1-19E781F46628}"/>
              </a:ext>
            </a:extLst>
          </p:cNvPr>
          <p:cNvSpPr>
            <a:spLocks noGrp="1"/>
          </p:cNvSpPr>
          <p:nvPr>
            <p:ph type="ftr" sz="quarter" idx="11"/>
          </p:nvPr>
        </p:nvSpPr>
        <p:spPr/>
        <p:txBody>
          <a:bodyPr/>
          <a:lstStyle/>
          <a:p>
            <a:endParaRPr lang="en-TT"/>
          </a:p>
        </p:txBody>
      </p:sp>
      <p:sp>
        <p:nvSpPr>
          <p:cNvPr id="7" name="Slide Number Placeholder 6">
            <a:extLst>
              <a:ext uri="{FF2B5EF4-FFF2-40B4-BE49-F238E27FC236}">
                <a16:creationId xmlns:a16="http://schemas.microsoft.com/office/drawing/2014/main" id="{3E45B210-CA0E-4C98-A390-13070F596437}"/>
              </a:ext>
            </a:extLst>
          </p:cNvPr>
          <p:cNvSpPr>
            <a:spLocks noGrp="1"/>
          </p:cNvSpPr>
          <p:nvPr>
            <p:ph type="sldNum" sz="quarter" idx="12"/>
          </p:nvPr>
        </p:nvSpPr>
        <p:spPr/>
        <p:txBody>
          <a:bodyPr/>
          <a:lstStyle/>
          <a:p>
            <a:fld id="{7814B3CD-2BAF-4FFC-B0F8-3508A09FC608}" type="slidenum">
              <a:rPr lang="en-TT" smtClean="0"/>
              <a:t>‹#›</a:t>
            </a:fld>
            <a:endParaRPr lang="en-TT"/>
          </a:p>
        </p:txBody>
      </p:sp>
    </p:spTree>
    <p:extLst>
      <p:ext uri="{BB962C8B-B14F-4D97-AF65-F5344CB8AC3E}">
        <p14:creationId xmlns:p14="http://schemas.microsoft.com/office/powerpoint/2010/main" val="126872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C6006-7002-44B7-A5B8-249E9104D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T"/>
          </a:p>
        </p:txBody>
      </p:sp>
      <p:sp>
        <p:nvSpPr>
          <p:cNvPr id="3" name="Text Placeholder 2">
            <a:extLst>
              <a:ext uri="{FF2B5EF4-FFF2-40B4-BE49-F238E27FC236}">
                <a16:creationId xmlns:a16="http://schemas.microsoft.com/office/drawing/2014/main" id="{56D377A6-273A-4C77-B501-FE8157E6E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F9131541-8D17-490F-8899-40A7FA2681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A7027-2DAE-4384-9816-2EF3CDC7F716}" type="datetimeFigureOut">
              <a:rPr lang="en-TT" smtClean="0"/>
              <a:t>21/10/2017</a:t>
            </a:fld>
            <a:endParaRPr lang="en-TT"/>
          </a:p>
        </p:txBody>
      </p:sp>
      <p:sp>
        <p:nvSpPr>
          <p:cNvPr id="5" name="Footer Placeholder 4">
            <a:extLst>
              <a:ext uri="{FF2B5EF4-FFF2-40B4-BE49-F238E27FC236}">
                <a16:creationId xmlns:a16="http://schemas.microsoft.com/office/drawing/2014/main" id="{A16D19E5-9820-4F6E-80D2-C53FF73A9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a:extLst>
              <a:ext uri="{FF2B5EF4-FFF2-40B4-BE49-F238E27FC236}">
                <a16:creationId xmlns:a16="http://schemas.microsoft.com/office/drawing/2014/main" id="{46593B6E-C077-46AE-BA81-BD6345DF9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4B3CD-2BAF-4FFC-B0F8-3508A09FC608}" type="slidenum">
              <a:rPr lang="en-TT" smtClean="0"/>
              <a:t>‹#›</a:t>
            </a:fld>
            <a:endParaRPr lang="en-TT"/>
          </a:p>
        </p:txBody>
      </p:sp>
    </p:spTree>
    <p:extLst>
      <p:ext uri="{BB962C8B-B14F-4D97-AF65-F5344CB8AC3E}">
        <p14:creationId xmlns:p14="http://schemas.microsoft.com/office/powerpoint/2010/main" val="133291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0A378E-336A-4661-9538-1FD74DE3B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5D8DC7-4D7C-48C0-9AFF-0CC8293E3503}"/>
              </a:ext>
            </a:extLst>
          </p:cNvPr>
          <p:cNvSpPr>
            <a:spLocks noGrp="1"/>
          </p:cNvSpPr>
          <p:nvPr>
            <p:ph type="ctrTitle"/>
          </p:nvPr>
        </p:nvSpPr>
        <p:spPr>
          <a:xfrm>
            <a:off x="0" y="392044"/>
            <a:ext cx="6692346" cy="2387600"/>
          </a:xfrm>
        </p:spPr>
        <p:txBody>
          <a:bodyPr>
            <a:normAutofit fontScale="90000"/>
          </a:bodyPr>
          <a:lstStyle/>
          <a:p>
            <a:r>
              <a:rPr lang="en-TT" b="1" dirty="0">
                <a:solidFill>
                  <a:schemeClr val="accent5">
                    <a:lumMod val="60000"/>
                    <a:lumOff val="40000"/>
                  </a:schemeClr>
                </a:solidFill>
                <a:latin typeface="Gabriola" panose="04040605051002020D02" pitchFamily="82" charset="0"/>
              </a:rPr>
              <a:t>PINKY’S COMPLICATED </a:t>
            </a:r>
            <a:br>
              <a:rPr lang="en-TT" b="1" dirty="0">
                <a:solidFill>
                  <a:schemeClr val="accent5">
                    <a:lumMod val="60000"/>
                    <a:lumOff val="40000"/>
                  </a:schemeClr>
                </a:solidFill>
                <a:latin typeface="Gabriola" panose="04040605051002020D02" pitchFamily="82" charset="0"/>
              </a:rPr>
            </a:br>
            <a:r>
              <a:rPr lang="en-TT" b="1" dirty="0">
                <a:solidFill>
                  <a:schemeClr val="accent5">
                    <a:lumMod val="60000"/>
                    <a:lumOff val="40000"/>
                  </a:schemeClr>
                </a:solidFill>
                <a:latin typeface="Gabriola" panose="04040605051002020D02" pitchFamily="82" charset="0"/>
              </a:rPr>
              <a:t>UMBILICAL HERNIA REPAIR:</a:t>
            </a:r>
            <a:br>
              <a:rPr lang="en-TT" b="1" dirty="0">
                <a:solidFill>
                  <a:schemeClr val="accent5">
                    <a:lumMod val="60000"/>
                    <a:lumOff val="40000"/>
                  </a:schemeClr>
                </a:solidFill>
                <a:latin typeface="Gabriola" panose="04040605051002020D02" pitchFamily="82" charset="0"/>
              </a:rPr>
            </a:br>
            <a:r>
              <a:rPr lang="en-TT" b="1" dirty="0">
                <a:solidFill>
                  <a:schemeClr val="accent5">
                    <a:lumMod val="60000"/>
                    <a:lumOff val="40000"/>
                  </a:schemeClr>
                </a:solidFill>
                <a:latin typeface="Gabriola" panose="04040605051002020D02" pitchFamily="82" charset="0"/>
              </a:rPr>
              <a:t>INTRA-OPERATION</a:t>
            </a:r>
          </a:p>
        </p:txBody>
      </p:sp>
    </p:spTree>
    <p:extLst>
      <p:ext uri="{BB962C8B-B14F-4D97-AF65-F5344CB8AC3E}">
        <p14:creationId xmlns:p14="http://schemas.microsoft.com/office/powerpoint/2010/main" val="1940014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5B779EA-1A00-4E14-BE24-8457C0670E0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7333412" y="0"/>
            <a:ext cx="4858588" cy="6858000"/>
          </a:xfrm>
        </p:spPr>
      </p:pic>
      <p:sp>
        <p:nvSpPr>
          <p:cNvPr id="2" name="Title 1">
            <a:extLst>
              <a:ext uri="{FF2B5EF4-FFF2-40B4-BE49-F238E27FC236}">
                <a16:creationId xmlns:a16="http://schemas.microsoft.com/office/drawing/2014/main" id="{058A22E8-421A-4FE6-9AAE-9ADC4D9FC74F}"/>
              </a:ext>
            </a:extLst>
          </p:cNvPr>
          <p:cNvSpPr>
            <a:spLocks noGrp="1"/>
          </p:cNvSpPr>
          <p:nvPr>
            <p:ph type="title"/>
          </p:nvPr>
        </p:nvSpPr>
        <p:spPr>
          <a:xfrm>
            <a:off x="997226" y="7316"/>
            <a:ext cx="10515600" cy="1325563"/>
          </a:xfrm>
        </p:spPr>
        <p:txBody>
          <a:bodyPr/>
          <a:lstStyle/>
          <a:p>
            <a:pPr algn="ctr"/>
            <a:r>
              <a:rPr lang="en-TT" b="1" dirty="0">
                <a:solidFill>
                  <a:srgbClr val="C00000"/>
                </a:solidFill>
                <a:latin typeface="Arial Rounded MT Bold" panose="020F0704030504030204" pitchFamily="34" charset="0"/>
              </a:rPr>
              <a:t>PINKY’S SURGICAL PROCEDURE</a:t>
            </a:r>
          </a:p>
        </p:txBody>
      </p:sp>
      <p:sp>
        <p:nvSpPr>
          <p:cNvPr id="10" name="TextBox 9">
            <a:extLst>
              <a:ext uri="{FF2B5EF4-FFF2-40B4-BE49-F238E27FC236}">
                <a16:creationId xmlns:a16="http://schemas.microsoft.com/office/drawing/2014/main" id="{6477C1BD-DE89-4F22-9130-0F9D31E743D1}"/>
              </a:ext>
            </a:extLst>
          </p:cNvPr>
          <p:cNvSpPr txBox="1"/>
          <p:nvPr/>
        </p:nvSpPr>
        <p:spPr>
          <a:xfrm>
            <a:off x="337930" y="834888"/>
            <a:ext cx="11834192" cy="6186309"/>
          </a:xfrm>
          <a:prstGeom prst="rect">
            <a:avLst/>
          </a:prstGeom>
          <a:noFill/>
        </p:spPr>
        <p:txBody>
          <a:bodyPr wrap="square" rtlCol="0">
            <a:spAutoFit/>
          </a:bodyPr>
          <a:lstStyle/>
          <a:p>
            <a:pPr marL="342900" lvl="0" indent="-342900">
              <a:buFont typeface="+mj-lt"/>
              <a:buAutoNum type="arabicPeriod"/>
            </a:pPr>
            <a:r>
              <a:rPr lang="en-TT" b="1" dirty="0">
                <a:latin typeface="Bell MT" panose="02020503060305020303" pitchFamily="18" charset="0"/>
              </a:rPr>
              <a:t>The anaesthesia team monitored the </a:t>
            </a:r>
            <a:r>
              <a:rPr lang="en-TT" b="1" dirty="0" err="1">
                <a:latin typeface="Bell MT" panose="02020503060305020303" pitchFamily="18" charset="0"/>
              </a:rPr>
              <a:t>Pinky</a:t>
            </a:r>
            <a:r>
              <a:rPr lang="en-TT" b="1" dirty="0">
                <a:latin typeface="Bell MT" panose="02020503060305020303" pitchFamily="18" charset="0"/>
              </a:rPr>
              <a:t> throughout the surgery with the Pulse oximeter and manually with a stethoscope for Heart rate and Respiration rate.</a:t>
            </a:r>
          </a:p>
          <a:p>
            <a:pPr marL="342900" lvl="0" indent="-342900">
              <a:buFont typeface="+mj-lt"/>
              <a:buAutoNum type="arabicPeriod"/>
            </a:pPr>
            <a:endParaRPr lang="en-TT" b="1" dirty="0">
              <a:latin typeface="Bell MT" panose="02020503060305020303" pitchFamily="18" charset="0"/>
            </a:endParaRPr>
          </a:p>
          <a:p>
            <a:pPr marL="342900" lvl="0" indent="-342900">
              <a:buFont typeface="+mj-lt"/>
              <a:buAutoNum type="arabicPeriod"/>
            </a:pPr>
            <a:r>
              <a:rPr lang="en-GB" b="1" dirty="0">
                <a:latin typeface="Bell MT" panose="02020503060305020303" pitchFamily="18" charset="0"/>
              </a:rPr>
              <a:t>Using a #24 scalpel, passing along the lateral sides of and connecting 3cm to the mass, a 4cm cranial, elliptical incision was made, removing the skin flap. The first incision was made at 2:28pm</a:t>
            </a:r>
          </a:p>
          <a:p>
            <a:pPr marL="342900" lvl="0" indent="-342900">
              <a:buFont typeface="+mj-lt"/>
              <a:buAutoNum type="arabicPeriod"/>
            </a:pPr>
            <a:endParaRPr lang="en-GB" b="1" dirty="0">
              <a:latin typeface="Bell MT" panose="02020503060305020303" pitchFamily="18" charset="0"/>
            </a:endParaRPr>
          </a:p>
          <a:p>
            <a:pPr marL="342900" lvl="0" indent="-342900">
              <a:buFont typeface="+mj-lt"/>
              <a:buAutoNum type="arabicPeriod"/>
            </a:pPr>
            <a:r>
              <a:rPr lang="en-GB" b="1" dirty="0">
                <a:latin typeface="Bell MT" panose="02020503060305020303" pitchFamily="18" charset="0"/>
              </a:rPr>
              <a:t>Using blunt curved mayo scissors, a blunt dissection of the subcutaneous layer as well as, the tissue adhesions around the mass was performed. This also involved moving laterally around the mass, to ensure that the tissue adhesions were completely separated from the mass.</a:t>
            </a:r>
          </a:p>
          <a:p>
            <a:pPr lvl="0"/>
            <a:endParaRPr lang="en-TT" b="1" dirty="0">
              <a:latin typeface="Bell MT" panose="02020503060305020303" pitchFamily="18" charset="0"/>
            </a:endParaRPr>
          </a:p>
          <a:p>
            <a:pPr marL="342900" lvl="0" indent="-342900">
              <a:buFont typeface="+mj-lt"/>
              <a:buAutoNum type="arabicPeriod" startAt="3"/>
            </a:pPr>
            <a:r>
              <a:rPr lang="en-GB" b="1" dirty="0">
                <a:latin typeface="Bell MT" panose="02020503060305020303" pitchFamily="18" charset="0"/>
              </a:rPr>
              <a:t>When the patient showed signs of discomfort, splash blocks of Lidocaine were used to ease pain.</a:t>
            </a:r>
          </a:p>
          <a:p>
            <a:pPr marL="342900" lvl="0" indent="-342900">
              <a:buFont typeface="+mj-lt"/>
              <a:buAutoNum type="arabicPeriod" startAt="3"/>
            </a:pPr>
            <a:endParaRPr lang="en-TT" b="1" dirty="0">
              <a:latin typeface="Bell MT" panose="02020503060305020303" pitchFamily="18" charset="0"/>
            </a:endParaRPr>
          </a:p>
          <a:p>
            <a:pPr marL="342900" lvl="0" indent="-342900">
              <a:buFont typeface="+mj-lt"/>
              <a:buAutoNum type="arabicPeriod" startAt="3"/>
            </a:pPr>
            <a:r>
              <a:rPr lang="en-GB" b="1" dirty="0">
                <a:latin typeface="Bell MT" panose="02020503060305020303" pitchFamily="18" charset="0"/>
              </a:rPr>
              <a:t>When the tissue adhesions were being detached, ligatures were used to prevent excessive bleeding.</a:t>
            </a:r>
          </a:p>
          <a:p>
            <a:pPr marL="342900" lvl="0" indent="-342900">
              <a:buFont typeface="+mj-lt"/>
              <a:buAutoNum type="arabicPeriod" startAt="3"/>
            </a:pPr>
            <a:endParaRPr lang="en-GB" b="1" dirty="0">
              <a:latin typeface="Bell MT" panose="02020503060305020303" pitchFamily="18" charset="0"/>
            </a:endParaRPr>
          </a:p>
          <a:p>
            <a:pPr marL="342900" lvl="0" indent="-342900">
              <a:buFont typeface="+mj-lt"/>
              <a:buAutoNum type="arabicPeriod" startAt="3"/>
            </a:pPr>
            <a:r>
              <a:rPr lang="en-GB" b="1" dirty="0">
                <a:latin typeface="Bell MT" panose="02020503060305020303" pitchFamily="18" charset="0"/>
              </a:rPr>
              <a:t>The surgeon’s finger was then placed inside the peritoneum, through a 2cm lateral incision made on the abdominal wall.</a:t>
            </a:r>
          </a:p>
          <a:p>
            <a:pPr marL="342900" lvl="0" indent="-342900">
              <a:buFont typeface="+mj-lt"/>
              <a:buAutoNum type="arabicPeriod" startAt="3"/>
            </a:pPr>
            <a:endParaRPr lang="en-TT" b="1" dirty="0">
              <a:latin typeface="Bell MT" panose="02020503060305020303" pitchFamily="18" charset="0"/>
            </a:endParaRPr>
          </a:p>
          <a:p>
            <a:pPr marL="342900" lvl="0" indent="-342900">
              <a:buFont typeface="+mj-lt"/>
              <a:buAutoNum type="arabicPeriod" startAt="3"/>
            </a:pPr>
            <a:r>
              <a:rPr lang="en-GB" b="1" dirty="0">
                <a:latin typeface="Bell MT" panose="02020503060305020303" pitchFamily="18" charset="0"/>
              </a:rPr>
              <a:t>By sweeping the finger around the mass and the peritoneum, it was deduced that there were further adhesions to the mass. The mass had remnants of the umbilicus and it was also attached to both the omentum and the body wall.</a:t>
            </a:r>
          </a:p>
          <a:p>
            <a:pPr lvl="0"/>
            <a:endParaRPr lang="en-TT" dirty="0"/>
          </a:p>
          <a:p>
            <a:endParaRPr lang="en-TT" dirty="0"/>
          </a:p>
        </p:txBody>
      </p:sp>
    </p:spTree>
    <p:extLst>
      <p:ext uri="{BB962C8B-B14F-4D97-AF65-F5344CB8AC3E}">
        <p14:creationId xmlns:p14="http://schemas.microsoft.com/office/powerpoint/2010/main" val="266479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5B779EA-1A00-4E14-BE24-8457C0670E0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333412" y="304800"/>
            <a:ext cx="4858588" cy="6858000"/>
          </a:xfrm>
        </p:spPr>
      </p:pic>
      <p:sp>
        <p:nvSpPr>
          <p:cNvPr id="2" name="Title 1">
            <a:extLst>
              <a:ext uri="{FF2B5EF4-FFF2-40B4-BE49-F238E27FC236}">
                <a16:creationId xmlns:a16="http://schemas.microsoft.com/office/drawing/2014/main" id="{058A22E8-421A-4FE6-9AAE-9ADC4D9FC74F}"/>
              </a:ext>
            </a:extLst>
          </p:cNvPr>
          <p:cNvSpPr>
            <a:spLocks noGrp="1"/>
          </p:cNvSpPr>
          <p:nvPr>
            <p:ph type="title"/>
          </p:nvPr>
        </p:nvSpPr>
        <p:spPr>
          <a:xfrm>
            <a:off x="997226" y="7316"/>
            <a:ext cx="10515600" cy="1325563"/>
          </a:xfrm>
        </p:spPr>
        <p:txBody>
          <a:bodyPr/>
          <a:lstStyle/>
          <a:p>
            <a:pPr algn="ctr"/>
            <a:r>
              <a:rPr lang="en-TT" b="1" dirty="0">
                <a:solidFill>
                  <a:srgbClr val="C00000"/>
                </a:solidFill>
                <a:latin typeface="Arial Rounded MT Bold" panose="020F0704030504030204" pitchFamily="34" charset="0"/>
              </a:rPr>
              <a:t>PINKY’S SURGICAL PROCEDURE</a:t>
            </a:r>
          </a:p>
        </p:txBody>
      </p:sp>
      <p:sp>
        <p:nvSpPr>
          <p:cNvPr id="10" name="TextBox 9">
            <a:extLst>
              <a:ext uri="{FF2B5EF4-FFF2-40B4-BE49-F238E27FC236}">
                <a16:creationId xmlns:a16="http://schemas.microsoft.com/office/drawing/2014/main" id="{6477C1BD-DE89-4F22-9130-0F9D31E743D1}"/>
              </a:ext>
            </a:extLst>
          </p:cNvPr>
          <p:cNvSpPr txBox="1"/>
          <p:nvPr/>
        </p:nvSpPr>
        <p:spPr>
          <a:xfrm>
            <a:off x="265043" y="1033670"/>
            <a:ext cx="11834192" cy="646331"/>
          </a:xfrm>
          <a:prstGeom prst="rect">
            <a:avLst/>
          </a:prstGeom>
          <a:noFill/>
        </p:spPr>
        <p:txBody>
          <a:bodyPr wrap="square" rtlCol="0">
            <a:spAutoFit/>
          </a:bodyPr>
          <a:lstStyle/>
          <a:p>
            <a:pPr marL="342900" lvl="0" indent="-342900">
              <a:buFont typeface="+mj-lt"/>
              <a:buAutoNum type="arabicPeriod" startAt="3"/>
            </a:pPr>
            <a:endParaRPr lang="en-TT" dirty="0"/>
          </a:p>
          <a:p>
            <a:endParaRPr lang="en-TT" dirty="0"/>
          </a:p>
        </p:txBody>
      </p:sp>
      <p:sp>
        <p:nvSpPr>
          <p:cNvPr id="4" name="TextBox 3">
            <a:extLst>
              <a:ext uri="{FF2B5EF4-FFF2-40B4-BE49-F238E27FC236}">
                <a16:creationId xmlns:a16="http://schemas.microsoft.com/office/drawing/2014/main" id="{3AF93C6D-9A2C-4704-820F-D5B339C9E7AA}"/>
              </a:ext>
            </a:extLst>
          </p:cNvPr>
          <p:cNvSpPr txBox="1"/>
          <p:nvPr/>
        </p:nvSpPr>
        <p:spPr>
          <a:xfrm>
            <a:off x="265043" y="1033670"/>
            <a:ext cx="11834192" cy="5909310"/>
          </a:xfrm>
          <a:prstGeom prst="rect">
            <a:avLst/>
          </a:prstGeom>
          <a:noFill/>
        </p:spPr>
        <p:txBody>
          <a:bodyPr wrap="square" rtlCol="0">
            <a:spAutoFit/>
          </a:bodyPr>
          <a:lstStyle/>
          <a:p>
            <a:pPr marL="342900" lvl="0" indent="-342900">
              <a:buFont typeface="+mj-lt"/>
              <a:buAutoNum type="arabicPeriod" startAt="9"/>
            </a:pPr>
            <a:r>
              <a:rPr lang="en-TT" b="1" dirty="0">
                <a:latin typeface="Bell MT" panose="02020503060305020303" pitchFamily="18" charset="0"/>
              </a:rPr>
              <a:t>Using a blunt mayo scissors, the mass was removed from the body wall. The mass was then placed upon a steel awaiting tray.</a:t>
            </a:r>
          </a:p>
          <a:p>
            <a:pPr marL="342900" lvl="0" indent="-342900">
              <a:buFont typeface="+mj-lt"/>
              <a:buAutoNum type="arabicPeriod" startAt="9"/>
            </a:pPr>
            <a:endParaRPr lang="en-TT" b="1" dirty="0">
              <a:latin typeface="Bell MT" panose="02020503060305020303" pitchFamily="18" charset="0"/>
            </a:endParaRPr>
          </a:p>
          <a:p>
            <a:pPr marL="342900" lvl="0" indent="-342900">
              <a:buFont typeface="+mj-lt"/>
              <a:buAutoNum type="arabicPeriod" startAt="9"/>
            </a:pPr>
            <a:r>
              <a:rPr lang="en-TT" b="1" dirty="0">
                <a:latin typeface="Bell MT" panose="02020503060305020303" pitchFamily="18" charset="0"/>
              </a:rPr>
              <a:t>Sterile gauze was used to clean the wound when the mass was removed.</a:t>
            </a:r>
          </a:p>
          <a:p>
            <a:pPr marL="342900" lvl="0" indent="-342900">
              <a:buFont typeface="+mj-lt"/>
              <a:buAutoNum type="arabicPeriod" startAt="9"/>
            </a:pPr>
            <a:endParaRPr lang="en-TT" b="1" dirty="0">
              <a:latin typeface="Bell MT" panose="02020503060305020303" pitchFamily="18" charset="0"/>
            </a:endParaRPr>
          </a:p>
          <a:p>
            <a:pPr marL="342900" lvl="0" indent="-342900">
              <a:buFont typeface="+mj-lt"/>
              <a:buAutoNum type="arabicPeriod" startAt="9"/>
            </a:pPr>
            <a:r>
              <a:rPr lang="en-GB" b="1" dirty="0">
                <a:latin typeface="Bell MT" panose="02020503060305020303" pitchFamily="18" charset="0"/>
              </a:rPr>
              <a:t>After determining the hernia ring, the abdominal muscles and layers were sutured using non-absorbable suture material, such as nylon. The vest over pants tension relieving suturing pattern was utilised. This pattern was performed 6 times.</a:t>
            </a:r>
            <a:endParaRPr lang="en-TT" b="1" dirty="0">
              <a:latin typeface="Bell MT" panose="02020503060305020303" pitchFamily="18" charset="0"/>
            </a:endParaRPr>
          </a:p>
          <a:p>
            <a:pPr marL="342900" lvl="0" indent="-342900">
              <a:buFont typeface="+mj-lt"/>
              <a:buAutoNum type="arabicPeriod" startAt="9"/>
            </a:pPr>
            <a:endParaRPr lang="en-TT" b="1" dirty="0">
              <a:latin typeface="Bell MT" panose="02020503060305020303" pitchFamily="18" charset="0"/>
            </a:endParaRPr>
          </a:p>
          <a:p>
            <a:pPr marL="342900" lvl="0" indent="-342900">
              <a:buFont typeface="+mj-lt"/>
              <a:buAutoNum type="arabicPeriod" startAt="9"/>
            </a:pPr>
            <a:r>
              <a:rPr lang="en-GB" b="1" dirty="0">
                <a:latin typeface="Bell MT" panose="02020503060305020303" pitchFamily="18" charset="0"/>
              </a:rPr>
              <a:t>The intestines were kept into the peritoneum using Parker retractors. The retractors also aided in the successful suturing of the tissues, while holding the layers upward. Sterile gauze was also in the case of any excessive bleeding.</a:t>
            </a:r>
            <a:endParaRPr lang="en-TT" b="1" dirty="0">
              <a:latin typeface="Bell MT" panose="02020503060305020303" pitchFamily="18" charset="0"/>
            </a:endParaRPr>
          </a:p>
          <a:p>
            <a:pPr marL="342900" lvl="0" indent="-342900">
              <a:buFont typeface="+mj-lt"/>
              <a:buAutoNum type="arabicPeriod" startAt="9"/>
            </a:pPr>
            <a:endParaRPr lang="en-TT" b="1" dirty="0">
              <a:latin typeface="Bell MT" panose="02020503060305020303" pitchFamily="18" charset="0"/>
            </a:endParaRPr>
          </a:p>
          <a:p>
            <a:pPr marL="342900" lvl="0" indent="-342900">
              <a:buFont typeface="+mj-lt"/>
              <a:buAutoNum type="arabicPeriod" startAt="9"/>
            </a:pPr>
            <a:r>
              <a:rPr lang="en-GB" b="1" dirty="0">
                <a:latin typeface="Bell MT" panose="02020503060305020303" pitchFamily="18" charset="0"/>
              </a:rPr>
              <a:t>Using a continuous suture pattern, the subcutaneous layer was sutured with an absorbable suture material, such as #2 lactomer.</a:t>
            </a:r>
            <a:endParaRPr lang="en-TT" b="1" dirty="0">
              <a:latin typeface="Bell MT" panose="02020503060305020303" pitchFamily="18" charset="0"/>
            </a:endParaRPr>
          </a:p>
          <a:p>
            <a:pPr marL="342900" lvl="0" indent="-342900">
              <a:buFont typeface="+mj-lt"/>
              <a:buAutoNum type="arabicPeriod" startAt="9"/>
            </a:pPr>
            <a:endParaRPr lang="en-TT" b="1" dirty="0">
              <a:latin typeface="Bell MT" panose="02020503060305020303" pitchFamily="18" charset="0"/>
            </a:endParaRPr>
          </a:p>
          <a:p>
            <a:pPr marL="342900" lvl="0" indent="-342900">
              <a:buFont typeface="+mj-lt"/>
              <a:buAutoNum type="arabicPeriod" startAt="9"/>
            </a:pPr>
            <a:r>
              <a:rPr lang="en-GB" b="1" dirty="0">
                <a:latin typeface="Bell MT" panose="02020503060305020303" pitchFamily="18" charset="0"/>
              </a:rPr>
              <a:t>Using an interrupted horizontal mattress, tension relieving suture pattern, the skin was sutured with nylon.      To ensure non-exposure of the inner layers of the epidermis and the dermis, a simple continuous suture pattern was also done. The final suture was done at 5:03pm. </a:t>
            </a:r>
          </a:p>
          <a:p>
            <a:pPr lvl="0"/>
            <a:endParaRPr lang="en-TT" dirty="0"/>
          </a:p>
          <a:p>
            <a:endParaRPr lang="en-TT" dirty="0"/>
          </a:p>
        </p:txBody>
      </p:sp>
    </p:spTree>
    <p:extLst>
      <p:ext uri="{BB962C8B-B14F-4D97-AF65-F5344CB8AC3E}">
        <p14:creationId xmlns:p14="http://schemas.microsoft.com/office/powerpoint/2010/main" val="320919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5B779EA-1A00-4E14-BE24-8457C0670E0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333412" y="0"/>
            <a:ext cx="4858588" cy="6858000"/>
          </a:xfrm>
        </p:spPr>
      </p:pic>
      <p:sp>
        <p:nvSpPr>
          <p:cNvPr id="2" name="Title 1">
            <a:extLst>
              <a:ext uri="{FF2B5EF4-FFF2-40B4-BE49-F238E27FC236}">
                <a16:creationId xmlns:a16="http://schemas.microsoft.com/office/drawing/2014/main" id="{058A22E8-421A-4FE6-9AAE-9ADC4D9FC74F}"/>
              </a:ext>
            </a:extLst>
          </p:cNvPr>
          <p:cNvSpPr>
            <a:spLocks noGrp="1"/>
          </p:cNvSpPr>
          <p:nvPr>
            <p:ph type="title"/>
          </p:nvPr>
        </p:nvSpPr>
        <p:spPr>
          <a:xfrm>
            <a:off x="997226" y="7316"/>
            <a:ext cx="10515600" cy="1325563"/>
          </a:xfrm>
        </p:spPr>
        <p:txBody>
          <a:bodyPr/>
          <a:lstStyle/>
          <a:p>
            <a:pPr algn="ctr"/>
            <a:r>
              <a:rPr lang="en-TT" b="1" dirty="0">
                <a:solidFill>
                  <a:srgbClr val="C00000"/>
                </a:solidFill>
                <a:latin typeface="Arial Rounded MT Bold" panose="020F0704030504030204" pitchFamily="34" charset="0"/>
              </a:rPr>
              <a:t>PINKY’S SURGICAL PROCEDURE</a:t>
            </a:r>
          </a:p>
        </p:txBody>
      </p:sp>
      <p:sp>
        <p:nvSpPr>
          <p:cNvPr id="10" name="TextBox 9">
            <a:extLst>
              <a:ext uri="{FF2B5EF4-FFF2-40B4-BE49-F238E27FC236}">
                <a16:creationId xmlns:a16="http://schemas.microsoft.com/office/drawing/2014/main" id="{6477C1BD-DE89-4F22-9130-0F9D31E743D1}"/>
              </a:ext>
            </a:extLst>
          </p:cNvPr>
          <p:cNvSpPr txBox="1"/>
          <p:nvPr/>
        </p:nvSpPr>
        <p:spPr>
          <a:xfrm>
            <a:off x="265043" y="1216550"/>
            <a:ext cx="11834192" cy="646331"/>
          </a:xfrm>
          <a:prstGeom prst="rect">
            <a:avLst/>
          </a:prstGeom>
          <a:noFill/>
        </p:spPr>
        <p:txBody>
          <a:bodyPr wrap="square" rtlCol="0">
            <a:spAutoFit/>
          </a:bodyPr>
          <a:lstStyle/>
          <a:p>
            <a:pPr marL="342900" lvl="0" indent="-342900">
              <a:buFont typeface="+mj-lt"/>
              <a:buAutoNum type="arabicPeriod" startAt="3"/>
            </a:pPr>
            <a:endParaRPr lang="en-TT" dirty="0"/>
          </a:p>
          <a:p>
            <a:endParaRPr lang="en-TT" dirty="0"/>
          </a:p>
        </p:txBody>
      </p:sp>
      <p:sp>
        <p:nvSpPr>
          <p:cNvPr id="4" name="TextBox 3">
            <a:extLst>
              <a:ext uri="{FF2B5EF4-FFF2-40B4-BE49-F238E27FC236}">
                <a16:creationId xmlns:a16="http://schemas.microsoft.com/office/drawing/2014/main" id="{3AF93C6D-9A2C-4704-820F-D5B339C9E7AA}"/>
              </a:ext>
            </a:extLst>
          </p:cNvPr>
          <p:cNvSpPr txBox="1"/>
          <p:nvPr/>
        </p:nvSpPr>
        <p:spPr>
          <a:xfrm>
            <a:off x="265043" y="1317788"/>
            <a:ext cx="11834192" cy="3816429"/>
          </a:xfrm>
          <a:prstGeom prst="rect">
            <a:avLst/>
          </a:prstGeom>
          <a:noFill/>
        </p:spPr>
        <p:txBody>
          <a:bodyPr wrap="square" rtlCol="0">
            <a:spAutoFit/>
          </a:bodyPr>
          <a:lstStyle/>
          <a:p>
            <a:pPr lvl="0"/>
            <a:r>
              <a:rPr lang="en-TT" sz="2400" b="1" dirty="0">
                <a:latin typeface="Bell MT" panose="02020503060305020303" pitchFamily="18" charset="0"/>
              </a:rPr>
              <a:t>15. </a:t>
            </a:r>
            <a:r>
              <a:rPr lang="en-TT" sz="2000" b="1" dirty="0">
                <a:latin typeface="Bell MT" panose="02020503060305020303" pitchFamily="18" charset="0"/>
              </a:rPr>
              <a:t>The surgical site was then cleaned with gauze diluted in chlorhexidine. Sterile gauze was also used to clean any additional blood around the body and surgical site. The site was also sprayed with </a:t>
            </a:r>
            <a:r>
              <a:rPr lang="en-TT" sz="2000" b="1" dirty="0" err="1">
                <a:latin typeface="Bell MT" panose="02020503060305020303" pitchFamily="18" charset="0"/>
              </a:rPr>
              <a:t>Tetravet</a:t>
            </a:r>
            <a:r>
              <a:rPr lang="en-TT" sz="2000" b="1" dirty="0">
                <a:latin typeface="Bell MT" panose="02020503060305020303" pitchFamily="18" charset="0"/>
              </a:rPr>
              <a:t>, followed by </a:t>
            </a:r>
            <a:r>
              <a:rPr lang="en-TT" sz="2000" b="1" dirty="0" err="1">
                <a:latin typeface="Bell MT" panose="02020503060305020303" pitchFamily="18" charset="0"/>
              </a:rPr>
              <a:t>AluSpray</a:t>
            </a:r>
            <a:r>
              <a:rPr lang="en-TT" sz="2000" b="1" dirty="0">
                <a:latin typeface="Bell MT" panose="02020503060305020303" pitchFamily="18" charset="0"/>
              </a:rPr>
              <a:t> and larvicide.</a:t>
            </a:r>
          </a:p>
          <a:p>
            <a:pPr marL="285750" lvl="0" indent="-285750">
              <a:buFont typeface="Arial" panose="020B0604020202020204" pitchFamily="34" charset="0"/>
              <a:buChar char="•"/>
            </a:pPr>
            <a:endParaRPr lang="en-TT" sz="2000" b="1" dirty="0">
              <a:latin typeface="Bell MT" panose="02020503060305020303" pitchFamily="18" charset="0"/>
            </a:endParaRPr>
          </a:p>
          <a:p>
            <a:pPr lvl="0"/>
            <a:r>
              <a:rPr lang="en-TT" sz="2000" b="1" dirty="0">
                <a:latin typeface="Bell MT" panose="02020503060305020303" pitchFamily="18" charset="0"/>
              </a:rPr>
              <a:t>16. The mass was dissected and taken for histological analysis.</a:t>
            </a:r>
          </a:p>
          <a:p>
            <a:pPr marL="285750" lvl="0" indent="-285750">
              <a:buFont typeface="Arial" panose="020B0604020202020204" pitchFamily="34" charset="0"/>
              <a:buChar char="•"/>
            </a:pPr>
            <a:endParaRPr lang="en-TT" sz="2000" b="1" dirty="0">
              <a:latin typeface="Bell MT" panose="02020503060305020303" pitchFamily="18" charset="0"/>
            </a:endParaRPr>
          </a:p>
          <a:p>
            <a:pPr lvl="0"/>
            <a:r>
              <a:rPr lang="en-TT" sz="2000" b="1" dirty="0">
                <a:latin typeface="Bell MT" panose="02020503060305020303" pitchFamily="18" charset="0"/>
              </a:rPr>
              <a:t>17. On the Anaesthetist side, boluses of saline were given intravenously </a:t>
            </a:r>
            <a:r>
              <a:rPr lang="en-TT" sz="2000" b="1">
                <a:latin typeface="Bell MT" panose="02020503060305020303" pitchFamily="18" charset="0"/>
              </a:rPr>
              <a:t>to keep the </a:t>
            </a:r>
            <a:r>
              <a:rPr lang="en-TT" sz="2000" b="1" dirty="0">
                <a:latin typeface="Bell MT" panose="02020503060305020303" pitchFamily="18" charset="0"/>
              </a:rPr>
              <a:t>blood pressure normal because she will be loosing blood in the surgery. That ensures adequate lung perfusion and so tissue perfusion with oxygen for </a:t>
            </a:r>
            <a:r>
              <a:rPr lang="en-TT" sz="2000" b="1" dirty="0" err="1">
                <a:solidFill>
                  <a:srgbClr val="FF0066"/>
                </a:solidFill>
                <a:latin typeface="Bell MT" panose="02020503060305020303" pitchFamily="18" charset="0"/>
              </a:rPr>
              <a:t>Pinky</a:t>
            </a:r>
            <a:r>
              <a:rPr lang="en-TT" sz="2000" b="1" dirty="0">
                <a:latin typeface="Bell MT" panose="02020503060305020303" pitchFamily="18" charset="0"/>
              </a:rPr>
              <a:t> throughout the surgery.  </a:t>
            </a:r>
          </a:p>
          <a:p>
            <a:pPr marL="285750" lvl="0" indent="-285750">
              <a:buFont typeface="Arial" panose="020B0604020202020204" pitchFamily="34" charset="0"/>
              <a:buChar char="•"/>
            </a:pPr>
            <a:endParaRPr lang="en-TT" sz="2000" b="1" dirty="0">
              <a:latin typeface="Bell MT" panose="02020503060305020303" pitchFamily="18" charset="0"/>
            </a:endParaRPr>
          </a:p>
          <a:p>
            <a:pPr lvl="0"/>
            <a:r>
              <a:rPr lang="en-TT" sz="2000" b="1" dirty="0">
                <a:latin typeface="Bell MT" panose="02020503060305020303" pitchFamily="18" charset="0"/>
              </a:rPr>
              <a:t>18. The CRI was increased or decreased accordingly to the needs of the surgeons. </a:t>
            </a:r>
          </a:p>
          <a:p>
            <a:endParaRPr lang="en-TT" dirty="0"/>
          </a:p>
        </p:txBody>
      </p:sp>
    </p:spTree>
    <p:extLst>
      <p:ext uri="{BB962C8B-B14F-4D97-AF65-F5344CB8AC3E}">
        <p14:creationId xmlns:p14="http://schemas.microsoft.com/office/powerpoint/2010/main" val="2339755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535</Words>
  <Application>Microsoft Office PowerPoint</Application>
  <PresentationFormat>Widescreen</PresentationFormat>
  <Paragraphs>35</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Rounded MT Bold</vt:lpstr>
      <vt:lpstr>Bell MT</vt:lpstr>
      <vt:lpstr>Calibri</vt:lpstr>
      <vt:lpstr>Calibri Light</vt:lpstr>
      <vt:lpstr>Gabriola</vt:lpstr>
      <vt:lpstr>Office Theme</vt:lpstr>
      <vt:lpstr>PINKY’S COMPLICATED  UMBILICAL HERNIA REPAIR: INTRA-OPERATION</vt:lpstr>
      <vt:lpstr>PINKY’S SURGICAL PROCEDURE</vt:lpstr>
      <vt:lpstr>PINKY’S SURGICAL PROCEDURE</vt:lpstr>
      <vt:lpstr>PINKY’S SURGICAL PROCEDURE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PINKY’S COMPLICATED UMBILICAL HERNIA REPAIR: INTRA-OPERATION</dc:title>
  <dc:creator>aliyyah.khan</dc:creator>
  <cp:lastModifiedBy>aliyyah.khan</cp:lastModifiedBy>
  <cp:revision>12</cp:revision>
  <dcterms:created xsi:type="dcterms:W3CDTF">2017-10-21T16:48:51Z</dcterms:created>
  <dcterms:modified xsi:type="dcterms:W3CDTF">2017-10-21T22:55:48Z</dcterms:modified>
</cp:coreProperties>
</file>