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69" r:id="rId3"/>
    <p:sldId id="270" r:id="rId4"/>
    <p:sldId id="271" r:id="rId5"/>
    <p:sldId id="272" r:id="rId6"/>
    <p:sldId id="273" r:id="rId7"/>
    <p:sldId id="274" r:id="rId8"/>
    <p:sldId id="275" r:id="rId9"/>
    <p:sldId id="276" r:id="rId10"/>
    <p:sldId id="278"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312" y="96"/>
      </p:cViewPr>
      <p:guideLst/>
    </p:cSldViewPr>
  </p:slideViewPr>
  <p:notesTextViewPr>
    <p:cViewPr>
      <p:scale>
        <a:sx n="1" d="1"/>
        <a:sy n="1" d="1"/>
      </p:scale>
      <p:origin x="0" y="0"/>
    </p:cViewPr>
  </p:notesTextViewPr>
  <p:notesViewPr>
    <p:cSldViewPr snapToGrid="0" showGuides="1">
      <p:cViewPr varScale="1">
        <p:scale>
          <a:sx n="95" d="100"/>
          <a:sy n="95" d="100"/>
        </p:scale>
        <p:origin x="357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FE7F33-2322-4D47-92C5-BDF079D4C26E}" type="datetimeFigureOut">
              <a:rPr lang="en-US" smtClean="0"/>
              <a:t>10/22/2017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DDCE3-E483-44ED-BB43-1D9176DEA819}" type="slidenum">
              <a:rPr lang="en-US" smtClean="0"/>
              <a:t>‹#›</a:t>
            </a:fld>
            <a:endParaRPr lang="en-US"/>
          </a:p>
        </p:txBody>
      </p:sp>
    </p:spTree>
    <p:extLst>
      <p:ext uri="{BB962C8B-B14F-4D97-AF65-F5344CB8AC3E}">
        <p14:creationId xmlns:p14="http://schemas.microsoft.com/office/powerpoint/2010/main"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679E-2551-43AB-90F8-85E320B440F5}" type="datetimeFigureOut">
              <a:rPr lang="en-US" smtClean="0"/>
              <a:t>10/22/2017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CA5D5-EFA7-4175-BF21-8F743A57C036}" type="slidenum">
              <a:rPr lang="en-US" smtClean="0"/>
              <a:t>‹#›</a:t>
            </a:fld>
            <a:endParaRPr lang="en-US"/>
          </a:p>
        </p:txBody>
      </p:sp>
    </p:spTree>
    <p:extLst>
      <p:ext uri="{BB962C8B-B14F-4D97-AF65-F5344CB8AC3E}">
        <p14:creationId xmlns:p14="http://schemas.microsoft.com/office/powerpoint/2010/main"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764094"/>
            <a:ext cx="8229600" cy="2309327"/>
          </a:xfrm>
        </p:spPr>
        <p:txBody>
          <a:bodyPr anchor="b">
            <a:normAutofit/>
          </a:bodyPr>
          <a:lstStyle>
            <a:lvl1pPr algn="ctr">
              <a:defRPr sz="6600">
                <a:solidFill>
                  <a:schemeClr val="bg1"/>
                </a:solidFill>
                <a:effectLst>
                  <a:outerShdw blurRad="63500" algn="ctr" rotWithShape="0">
                    <a:prstClr val="black">
                      <a:alpha val="25000"/>
                    </a:prstClr>
                  </a:outerShdw>
                </a:effectLst>
              </a:defRPr>
            </a:lvl1pPr>
          </a:lstStyle>
          <a:p>
            <a:r>
              <a:rPr lang="en-US"/>
              <a:t>Click to edit Master title style</a:t>
            </a:r>
          </a:p>
        </p:txBody>
      </p:sp>
      <p:sp>
        <p:nvSpPr>
          <p:cNvPr id="3" name="Subtitle 2"/>
          <p:cNvSpPr>
            <a:spLocks noGrp="1"/>
          </p:cNvSpPr>
          <p:nvPr>
            <p:ph type="subTitle" idx="1"/>
          </p:nvPr>
        </p:nvSpPr>
        <p:spPr>
          <a:xfrm>
            <a:off x="1981200" y="4213380"/>
            <a:ext cx="8229600" cy="1208314"/>
          </a:xfrm>
        </p:spPr>
        <p:txBody>
          <a:bodyPr>
            <a:normAutofit/>
          </a:bodyPr>
          <a:lstStyle>
            <a:lvl1pPr marL="0" indent="0" algn="ctr">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83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1538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66415" y="365125"/>
            <a:ext cx="1234440" cy="5811838"/>
          </a:xfrm>
        </p:spPr>
        <p:txBody>
          <a:bodyPr vert="eaVert"/>
          <a:lstStyle>
            <a:lvl1pPr>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a:xfrm>
            <a:off x="1295399" y="365125"/>
            <a:ext cx="799147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90870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12424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6492332"/>
            <a:ext cx="12188952" cy="365668"/>
          </a:xfrm>
          <a:prstGeom prst="rect">
            <a:avLst/>
          </a:prstGeom>
        </p:spPr>
      </p:pic>
      <p:sp>
        <p:nvSpPr>
          <p:cNvPr id="2" name="Title 1"/>
          <p:cNvSpPr>
            <a:spLocks noGrp="1"/>
          </p:cNvSpPr>
          <p:nvPr>
            <p:ph type="title"/>
          </p:nvPr>
        </p:nvSpPr>
        <p:spPr>
          <a:xfrm>
            <a:off x="1981200" y="1764094"/>
            <a:ext cx="8229600" cy="2309327"/>
          </a:xfrm>
        </p:spPr>
        <p:txBody>
          <a:bodyPr anchor="b">
            <a:normAutofit/>
          </a:bodyPr>
          <a:lstStyle>
            <a:lvl1pPr algn="ctr">
              <a:defRPr sz="4800"/>
            </a:lvl1pPr>
          </a:lstStyle>
          <a:p>
            <a:r>
              <a:rPr lang="en-US"/>
              <a:t>Click to edit Master title style</a:t>
            </a:r>
          </a:p>
        </p:txBody>
      </p:sp>
      <p:sp>
        <p:nvSpPr>
          <p:cNvPr id="3" name="Text Placeholder 2"/>
          <p:cNvSpPr>
            <a:spLocks noGrp="1"/>
          </p:cNvSpPr>
          <p:nvPr>
            <p:ph type="body" idx="1"/>
          </p:nvPr>
        </p:nvSpPr>
        <p:spPr>
          <a:xfrm>
            <a:off x="1981200" y="4213380"/>
            <a:ext cx="8229600" cy="1208314"/>
          </a:xfrm>
        </p:spPr>
        <p:txBody>
          <a:bodyPr/>
          <a:lstStyle>
            <a:lvl1pPr marL="0" indent="0" algn="ctr">
              <a:spcBef>
                <a:spcPts val="120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91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43100"/>
            <a:ext cx="4572000" cy="4233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43100"/>
            <a:ext cx="4572000" cy="4233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32A7D7-D560-4C43-B6F2-A7996CE5C9B9}"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2904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565919"/>
            <a:ext cx="4572000" cy="3606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76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565919"/>
            <a:ext cx="4572000" cy="3606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2A7D7-D560-4C43-B6F2-A7996CE5C9B9}" type="datetimeFigureOut">
              <a:rPr lang="en-US" smtClean="0"/>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8030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32A7D7-D560-4C43-B6F2-A7996CE5C9B9}"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70442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26607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1200"/>
            <a:ext cx="4114800" cy="1828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685800"/>
            <a:ext cx="640080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3943441"/>
            <a:ext cx="4114800" cy="18288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40866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1984248"/>
            <a:ext cx="4114800" cy="1828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797419" y="457200"/>
            <a:ext cx="5943600" cy="5943600"/>
          </a:xfrm>
        </p:spPr>
        <p:txBody>
          <a:bodyP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648" y="3941064"/>
            <a:ext cx="411480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1621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5125"/>
            <a:ext cx="9601200" cy="12350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43100"/>
            <a:ext cx="96012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01741" y="6397368"/>
            <a:ext cx="1147665" cy="233266"/>
          </a:xfrm>
          <a:prstGeom prst="rect">
            <a:avLst/>
          </a:prstGeom>
        </p:spPr>
        <p:txBody>
          <a:bodyPr vert="horz" lIns="91440" tIns="45720" rIns="91440" bIns="45720" rtlCol="0" anchor="ctr"/>
          <a:lstStyle>
            <a:lvl1pPr algn="r">
              <a:defRPr sz="800">
                <a:solidFill>
                  <a:schemeClr val="tx1"/>
                </a:solidFill>
              </a:defRPr>
            </a:lvl1pPr>
          </a:lstStyle>
          <a:p>
            <a:fld id="{A732A7D7-D560-4C43-B6F2-A7996CE5C9B9}" type="datetimeFigureOut">
              <a:rPr lang="en-US" smtClean="0"/>
              <a:pPr/>
              <a:t>10/22/2017</a:t>
            </a:fld>
            <a:endParaRPr lang="en-US"/>
          </a:p>
        </p:txBody>
      </p:sp>
      <p:sp>
        <p:nvSpPr>
          <p:cNvPr id="5" name="Footer Placeholder 4"/>
          <p:cNvSpPr>
            <a:spLocks noGrp="1"/>
          </p:cNvSpPr>
          <p:nvPr>
            <p:ph type="ftr" sz="quarter" idx="3"/>
          </p:nvPr>
        </p:nvSpPr>
        <p:spPr>
          <a:xfrm>
            <a:off x="1295400" y="6397368"/>
            <a:ext cx="4800600" cy="233266"/>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9797142" y="6397368"/>
            <a:ext cx="1099457" cy="233266"/>
          </a:xfrm>
          <a:prstGeom prst="rect">
            <a:avLst/>
          </a:prstGeom>
        </p:spPr>
        <p:txBody>
          <a:bodyPr vert="horz" lIns="91440" tIns="45720" rIns="91440" bIns="45720" rtlCol="0" anchor="ctr"/>
          <a:lstStyle>
            <a:lvl1pPr algn="r">
              <a:defRPr sz="800">
                <a:solidFill>
                  <a:schemeClr val="tx1"/>
                </a:solidFill>
              </a:defRPr>
            </a:lvl1pPr>
          </a:lstStyle>
          <a:p>
            <a:fld id="{8E41E28F-C526-4978-8D63-D21257ECD59D}" type="slidenum">
              <a:rPr lang="en-US" smtClean="0"/>
              <a:pPr/>
              <a:t>‹#›</a:t>
            </a:fld>
            <a:endParaRPr lang="en-US"/>
          </a:p>
        </p:txBody>
      </p:sp>
    </p:spTree>
    <p:extLst>
      <p:ext uri="{BB962C8B-B14F-4D97-AF65-F5344CB8AC3E}">
        <p14:creationId xmlns:p14="http://schemas.microsoft.com/office/powerpoint/2010/main" val="55419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drugs.com/pro/tetravet.html" TargetMode="External"/><Relationship Id="rId2" Type="http://schemas.openxmlformats.org/officeDocument/2006/relationships/image" Target="../media/image7.jpg"/><Relationship Id="rId1" Type="http://schemas.openxmlformats.org/officeDocument/2006/relationships/slideLayout" Target="../slideLayouts/slideLayout9.xml"/><Relationship Id="rId5" Type="http://schemas.openxmlformats.org/officeDocument/2006/relationships/hyperlink" Target="https://ar.zoetis.com/products/bovinos/matabichera-fd.aspx" TargetMode="External"/><Relationship Id="rId4" Type="http://schemas.openxmlformats.org/officeDocument/2006/relationships/hyperlink" Target="http://www.vetpharmacy.co.uk/equine-first-aid/vetoquinol/aluspray-210ml-aluminium-spray-pd-1172.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1724F8-8E80-4ADA-B223-B75244ED2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80" y="422032"/>
            <a:ext cx="11030529" cy="5880294"/>
          </a:xfrm>
          <a:prstGeom prst="rect">
            <a:avLst/>
          </a:prstGeom>
        </p:spPr>
      </p:pic>
      <p:sp>
        <p:nvSpPr>
          <p:cNvPr id="2" name="Title 1">
            <a:extLst>
              <a:ext uri="{FF2B5EF4-FFF2-40B4-BE49-F238E27FC236}">
                <a16:creationId xmlns:a16="http://schemas.microsoft.com/office/drawing/2014/main" id="{50E76DFE-A6A7-43A2-8108-1C70715205F9}"/>
              </a:ext>
            </a:extLst>
          </p:cNvPr>
          <p:cNvSpPr>
            <a:spLocks noGrp="1"/>
          </p:cNvSpPr>
          <p:nvPr>
            <p:ph type="ctrTitle"/>
          </p:nvPr>
        </p:nvSpPr>
        <p:spPr>
          <a:xfrm>
            <a:off x="999034" y="3835144"/>
            <a:ext cx="4209268" cy="3022856"/>
          </a:xfrm>
        </p:spPr>
        <p:txBody>
          <a:bodyPr>
            <a:normAutofit/>
          </a:bodyPr>
          <a:lstStyle/>
          <a:p>
            <a:r>
              <a:rPr lang="en-TT" sz="3600" b="1" u="sng" dirty="0">
                <a:latin typeface="Algerian" panose="04020705040A02060702" pitchFamily="82" charset="0"/>
              </a:rPr>
              <a:t>OBSERVATION POST-OP</a:t>
            </a:r>
            <a:br>
              <a:rPr lang="en-TT" sz="3000" b="1" u="sng" dirty="0">
                <a:latin typeface="Algerian" panose="04020705040A02060702" pitchFamily="82" charset="0"/>
              </a:rPr>
            </a:br>
            <a:r>
              <a:rPr lang="en-TT" sz="3000" b="1" u="sng" dirty="0">
                <a:latin typeface="Algerian" panose="04020705040A02060702" pitchFamily="82" charset="0"/>
              </a:rPr>
              <a:t>on</a:t>
            </a:r>
            <a:r>
              <a:rPr lang="en-TT" sz="3600" b="1" u="sng" dirty="0">
                <a:latin typeface="Algerian" panose="04020705040A02060702" pitchFamily="82" charset="0"/>
              </a:rPr>
              <a:t> Big Joe</a:t>
            </a:r>
            <a:br>
              <a:rPr lang="en-TT" sz="3000" dirty="0"/>
            </a:br>
            <a:endParaRPr lang="en-TT" sz="3000" dirty="0"/>
          </a:p>
        </p:txBody>
      </p:sp>
    </p:spTree>
    <p:extLst>
      <p:ext uri="{BB962C8B-B14F-4D97-AF65-F5344CB8AC3E}">
        <p14:creationId xmlns:p14="http://schemas.microsoft.com/office/powerpoint/2010/main" val="339491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0B77919-E0FC-4093-B24A-60B14A7FD286}"/>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325" y="183"/>
            <a:ext cx="12191675" cy="6857817"/>
          </a:xfrm>
          <a:prstGeom prst="rect">
            <a:avLst/>
          </a:prstGeom>
        </p:spPr>
      </p:pic>
      <p:sp>
        <p:nvSpPr>
          <p:cNvPr id="3" name="Title 2">
            <a:extLst>
              <a:ext uri="{FF2B5EF4-FFF2-40B4-BE49-F238E27FC236}">
                <a16:creationId xmlns:a16="http://schemas.microsoft.com/office/drawing/2014/main" id="{2CC1AAB8-2A83-4F4B-A4CF-31CFCF9AA2AF}"/>
              </a:ext>
            </a:extLst>
          </p:cNvPr>
          <p:cNvSpPr>
            <a:spLocks noGrp="1"/>
          </p:cNvSpPr>
          <p:nvPr>
            <p:ph type="title"/>
          </p:nvPr>
        </p:nvSpPr>
        <p:spPr>
          <a:xfrm>
            <a:off x="1524328" y="1900823"/>
            <a:ext cx="2659895" cy="2268559"/>
          </a:xfrm>
        </p:spPr>
        <p:txBody>
          <a:bodyPr vert="horz" lIns="91440" tIns="45720" rIns="91440" bIns="45720" rtlCol="0" anchor="t">
            <a:normAutofit/>
          </a:bodyPr>
          <a:lstStyle/>
          <a:p>
            <a:pPr algn="r"/>
            <a:r>
              <a:rPr lang="en-TT" b="1" u="sng" dirty="0">
                <a:latin typeface="Algerian" panose="04020705040A02060702" pitchFamily="82" charset="0"/>
              </a:rPr>
              <a:t>Big Joe</a:t>
            </a:r>
            <a:r>
              <a:rPr lang="en-US" dirty="0"/>
              <a:t> 3 day post op</a:t>
            </a:r>
          </a:p>
        </p:txBody>
      </p:sp>
    </p:spTree>
    <p:extLst>
      <p:ext uri="{BB962C8B-B14F-4D97-AF65-F5344CB8AC3E}">
        <p14:creationId xmlns:p14="http://schemas.microsoft.com/office/powerpoint/2010/main" val="393704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5AF682-2BEB-4ED4-98FA-64618BEF74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218926">
            <a:off x="7511576" y="1552656"/>
            <a:ext cx="3462602" cy="3785918"/>
          </a:xfrm>
          <a:prstGeom prst="rect">
            <a:avLst/>
          </a:prstGeom>
        </p:spPr>
      </p:pic>
      <p:sp>
        <p:nvSpPr>
          <p:cNvPr id="4" name="Title 3">
            <a:extLst>
              <a:ext uri="{FF2B5EF4-FFF2-40B4-BE49-F238E27FC236}">
                <a16:creationId xmlns:a16="http://schemas.microsoft.com/office/drawing/2014/main" id="{1BCF5EB0-F5BB-42DE-AD07-5E80A53F7A01}"/>
              </a:ext>
            </a:extLst>
          </p:cNvPr>
          <p:cNvSpPr>
            <a:spLocks noGrp="1"/>
          </p:cNvSpPr>
          <p:nvPr>
            <p:ph type="title"/>
          </p:nvPr>
        </p:nvSpPr>
        <p:spPr>
          <a:xfrm>
            <a:off x="291548" y="649030"/>
            <a:ext cx="4724646" cy="1077229"/>
          </a:xfrm>
        </p:spPr>
        <p:txBody>
          <a:bodyPr vert="horz" lIns="91440" tIns="45720" rIns="91440" bIns="45720" rtlCol="0" anchor="t">
            <a:normAutofit/>
          </a:bodyPr>
          <a:lstStyle/>
          <a:p>
            <a:r>
              <a:rPr lang="en-TT" b="1" u="sng" dirty="0">
                <a:latin typeface="Algerian" panose="04020705040A02060702" pitchFamily="82" charset="0"/>
              </a:rPr>
              <a:t>Big Joe</a:t>
            </a:r>
            <a:r>
              <a:rPr lang="en-US" sz="3400" dirty="0"/>
              <a:t> immediately after surgery</a:t>
            </a:r>
          </a:p>
        </p:txBody>
      </p:sp>
      <p:sp>
        <p:nvSpPr>
          <p:cNvPr id="6" name="Text Placeholder 5">
            <a:extLst>
              <a:ext uri="{FF2B5EF4-FFF2-40B4-BE49-F238E27FC236}">
                <a16:creationId xmlns:a16="http://schemas.microsoft.com/office/drawing/2014/main" id="{4A681E05-A5AC-478F-96C7-D6180F146598}"/>
              </a:ext>
            </a:extLst>
          </p:cNvPr>
          <p:cNvSpPr>
            <a:spLocks noGrp="1"/>
          </p:cNvSpPr>
          <p:nvPr>
            <p:ph type="body" sz="half" idx="2"/>
          </p:nvPr>
        </p:nvSpPr>
        <p:spPr>
          <a:xfrm>
            <a:off x="165405" y="2191495"/>
            <a:ext cx="5307742" cy="3997828"/>
          </a:xfrm>
        </p:spPr>
        <p:txBody>
          <a:bodyPr vert="horz" lIns="91440" tIns="45720" rIns="91440" bIns="45720" rtlCol="0" anchor="ctr">
            <a:normAutofit/>
          </a:bodyPr>
          <a:lstStyle/>
          <a:p>
            <a:pPr indent="-338328">
              <a:buFont typeface="Wingdings" panose="05000000000000000000" pitchFamily="2" charset="2"/>
              <a:buChar char="§"/>
            </a:pPr>
            <a:r>
              <a:rPr lang="en-TT" sz="1800" dirty="0"/>
              <a:t>Parameters of Big Joe immediately after surgery </a:t>
            </a:r>
          </a:p>
          <a:p>
            <a:pPr indent="-338328">
              <a:buFont typeface="Wingdings" panose="05000000000000000000" pitchFamily="2" charset="2"/>
              <a:buChar char="§"/>
            </a:pPr>
            <a:r>
              <a:rPr lang="en-TT" sz="1800" dirty="0"/>
              <a:t>Temperature:   37.2°C</a:t>
            </a:r>
          </a:p>
          <a:p>
            <a:pPr indent="-338328">
              <a:buFont typeface="Wingdings" panose="05000000000000000000" pitchFamily="2" charset="2"/>
              <a:buChar char="§"/>
            </a:pPr>
            <a:r>
              <a:rPr lang="en-TT" sz="1800" dirty="0"/>
              <a:t>Pulse	:             94 beats/min</a:t>
            </a:r>
          </a:p>
          <a:p>
            <a:pPr indent="-338328">
              <a:buFont typeface="Wingdings" panose="05000000000000000000" pitchFamily="2" charset="2"/>
              <a:buChar char="§"/>
            </a:pPr>
            <a:r>
              <a:rPr lang="en-TT" sz="1800" dirty="0"/>
              <a:t>Respiration:    40 breaths/min</a:t>
            </a:r>
          </a:p>
          <a:p>
            <a:pPr indent="-338328">
              <a:buFont typeface="Wingdings" panose="05000000000000000000" pitchFamily="2" charset="2"/>
              <a:buChar char="§"/>
            </a:pPr>
            <a:endParaRPr lang="en-US" sz="1800" dirty="0"/>
          </a:p>
        </p:txBody>
      </p:sp>
    </p:spTree>
    <p:extLst>
      <p:ext uri="{BB962C8B-B14F-4D97-AF65-F5344CB8AC3E}">
        <p14:creationId xmlns:p14="http://schemas.microsoft.com/office/powerpoint/2010/main" val="372293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D850C5-5917-42D2-BDF8-5CC553D25D1C}"/>
              </a:ext>
            </a:extLst>
          </p:cNvPr>
          <p:cNvSpPr>
            <a:spLocks noGrp="1"/>
          </p:cNvSpPr>
          <p:nvPr>
            <p:ph type="title"/>
          </p:nvPr>
        </p:nvSpPr>
        <p:spPr>
          <a:xfrm>
            <a:off x="2122547" y="169212"/>
            <a:ext cx="7827633" cy="771693"/>
          </a:xfrm>
        </p:spPr>
        <p:txBody>
          <a:bodyPr>
            <a:normAutofit/>
          </a:bodyPr>
          <a:lstStyle/>
          <a:p>
            <a:pPr algn="ctr"/>
            <a:r>
              <a:rPr lang="en-TT" b="1" u="sng" dirty="0">
                <a:latin typeface="Algerian" panose="04020705040A02060702" pitchFamily="82" charset="0"/>
              </a:rPr>
              <a:t>Treatment post-op</a:t>
            </a:r>
            <a:endParaRPr lang="en-TT" dirty="0">
              <a:latin typeface="Algerian" panose="04020705040A02060702" pitchFamily="82" charset="0"/>
            </a:endParaRPr>
          </a:p>
        </p:txBody>
      </p:sp>
      <p:sp>
        <p:nvSpPr>
          <p:cNvPr id="6" name="Text Placeholder 5">
            <a:extLst>
              <a:ext uri="{FF2B5EF4-FFF2-40B4-BE49-F238E27FC236}">
                <a16:creationId xmlns:a16="http://schemas.microsoft.com/office/drawing/2014/main" id="{AAA4AB7B-8CCB-49B0-BEA5-A99192C54570}"/>
              </a:ext>
            </a:extLst>
          </p:cNvPr>
          <p:cNvSpPr>
            <a:spLocks noGrp="1"/>
          </p:cNvSpPr>
          <p:nvPr>
            <p:ph type="body" idx="1"/>
          </p:nvPr>
        </p:nvSpPr>
        <p:spPr>
          <a:xfrm>
            <a:off x="357810" y="1431233"/>
            <a:ext cx="11039060" cy="4861113"/>
          </a:xfrm>
        </p:spPr>
        <p:txBody>
          <a:bodyPr>
            <a:normAutofit/>
          </a:bodyPr>
          <a:lstStyle/>
          <a:p>
            <a:pPr algn="l"/>
            <a:r>
              <a:rPr lang="en-TT" dirty="0"/>
              <a:t>1. For the next 7 days the pig will be assessed by a distance exam and physical exam. </a:t>
            </a:r>
          </a:p>
          <a:p>
            <a:pPr marL="536575" indent="-285750" algn="l">
              <a:buFont typeface="Wingdings" panose="05000000000000000000" pitchFamily="2" charset="2"/>
              <a:buChar char="Ø"/>
            </a:pPr>
            <a:r>
              <a:rPr lang="en-TT" dirty="0"/>
              <a:t>Heart rate, Breathing rate and Temperature, Mucous membrane colour, Capillary refill time, Rumen contractions, Hydration level, Faeces appearance and quantity, Appetite and Activity/Demeanour will be monitored.</a:t>
            </a:r>
          </a:p>
          <a:p>
            <a:pPr marL="536575" indent="-285750" algn="l">
              <a:buFont typeface="Wingdings" panose="05000000000000000000" pitchFamily="2" charset="2"/>
              <a:buChar char="Ø"/>
            </a:pPr>
            <a:r>
              <a:rPr lang="en-TT" dirty="0"/>
              <a:t>The incision site would be monitored for signs of Pain upon touch, Fly strike, Discharges, Haemorrhage, Swelling and Abnormal heat/coldness.</a:t>
            </a:r>
          </a:p>
          <a:p>
            <a:pPr marL="536575" indent="-285750" algn="l">
              <a:buFont typeface="Wingdings" panose="05000000000000000000" pitchFamily="2" charset="2"/>
              <a:buChar char="Ø"/>
            </a:pPr>
            <a:r>
              <a:rPr lang="en-TT" dirty="0"/>
              <a:t>Tetravet aerosol (topical antibiotic) and Larvicid aerosol (larvicide repellent) would be applied daily.</a:t>
            </a:r>
          </a:p>
          <a:p>
            <a:pPr marL="536575" indent="-285750" algn="l">
              <a:buFont typeface="Wingdings" panose="05000000000000000000" pitchFamily="2" charset="2"/>
              <a:buChar char="Ø"/>
            </a:pPr>
            <a:r>
              <a:rPr lang="en-TT" dirty="0"/>
              <a:t>The SOAP form would be updated daily. </a:t>
            </a:r>
          </a:p>
          <a:p>
            <a:pPr algn="l"/>
            <a:endParaRPr lang="en-TT" dirty="0"/>
          </a:p>
          <a:p>
            <a:pPr algn="l"/>
            <a:r>
              <a:rPr lang="en-TT" dirty="0"/>
              <a:t>2. Administer Penicillin-Streptomycin as before every 3 days for 2 doses/times.</a:t>
            </a:r>
          </a:p>
        </p:txBody>
      </p:sp>
    </p:spTree>
    <p:extLst>
      <p:ext uri="{BB962C8B-B14F-4D97-AF65-F5344CB8AC3E}">
        <p14:creationId xmlns:p14="http://schemas.microsoft.com/office/powerpoint/2010/main" val="221476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empty bottle on a counter&#10;&#10;Description generated with high confidence">
            <a:extLst>
              <a:ext uri="{FF2B5EF4-FFF2-40B4-BE49-F238E27FC236}">
                <a16:creationId xmlns:a16="http://schemas.microsoft.com/office/drawing/2014/main" id="{B10CD3D1-F034-4540-90B2-82CE67C9E77C}"/>
              </a:ext>
            </a:extLst>
          </p:cNvPr>
          <p:cNvPicPr>
            <a:picLocks noChangeAspect="1"/>
          </p:cNvPicPr>
          <p:nvPr/>
        </p:nvPicPr>
        <p:blipFill rotWithShape="1">
          <a:blip r:embed="rId2"/>
          <a:srcRect t="6662" r="-4" b="-4"/>
          <a:stretch/>
        </p:blipFill>
        <p:spPr>
          <a:xfrm>
            <a:off x="6190637" y="1508121"/>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Title 2">
            <a:extLst>
              <a:ext uri="{FF2B5EF4-FFF2-40B4-BE49-F238E27FC236}">
                <a16:creationId xmlns:a16="http://schemas.microsoft.com/office/drawing/2014/main" id="{E022CD38-63CB-4382-936F-C4455127BF23}"/>
              </a:ext>
            </a:extLst>
          </p:cNvPr>
          <p:cNvSpPr>
            <a:spLocks noGrp="1"/>
          </p:cNvSpPr>
          <p:nvPr>
            <p:ph type="title"/>
          </p:nvPr>
        </p:nvSpPr>
        <p:spPr>
          <a:xfrm>
            <a:off x="697594" y="543012"/>
            <a:ext cx="8608037" cy="1077229"/>
          </a:xfrm>
        </p:spPr>
        <p:txBody>
          <a:bodyPr vert="horz" lIns="91440" tIns="45720" rIns="91440" bIns="45720" rtlCol="0" anchor="t">
            <a:normAutofit/>
          </a:bodyPr>
          <a:lstStyle/>
          <a:p>
            <a:r>
              <a:rPr lang="en-US" sz="3400" dirty="0"/>
              <a:t>Sprays used after surgery</a:t>
            </a:r>
          </a:p>
        </p:txBody>
      </p:sp>
      <p:sp>
        <p:nvSpPr>
          <p:cNvPr id="4" name="Text Placeholder 3">
            <a:extLst>
              <a:ext uri="{FF2B5EF4-FFF2-40B4-BE49-F238E27FC236}">
                <a16:creationId xmlns:a16="http://schemas.microsoft.com/office/drawing/2014/main" id="{590F6EC3-080B-4D49-A22E-4982AD8DC5A1}"/>
              </a:ext>
            </a:extLst>
          </p:cNvPr>
          <p:cNvSpPr>
            <a:spLocks noGrp="1"/>
          </p:cNvSpPr>
          <p:nvPr>
            <p:ph type="body" sz="half" idx="2"/>
          </p:nvPr>
        </p:nvSpPr>
        <p:spPr>
          <a:xfrm>
            <a:off x="159027" y="1325217"/>
            <a:ext cx="5115338" cy="3968416"/>
          </a:xfrm>
        </p:spPr>
        <p:txBody>
          <a:bodyPr vert="horz" lIns="91440" tIns="45720" rIns="91440" bIns="45720" rtlCol="0" anchor="ctr">
            <a:normAutofit/>
          </a:bodyPr>
          <a:lstStyle/>
          <a:p>
            <a:r>
              <a:rPr lang="en-TT" sz="1600" dirty="0"/>
              <a:t>1. </a:t>
            </a:r>
            <a:r>
              <a:rPr lang="en-TT" sz="1800" dirty="0"/>
              <a:t>Antibiotic spray was applied directly to the wound; Tetravet </a:t>
            </a:r>
            <a:r>
              <a:rPr lang="en-TT" u="sng" dirty="0">
                <a:hlinkClick r:id="rId3"/>
              </a:rPr>
              <a:t>https://www.drugs.com/pro/tetravet.html</a:t>
            </a:r>
            <a:endParaRPr lang="en-TT" dirty="0"/>
          </a:p>
          <a:p>
            <a:endParaRPr lang="en-TT" sz="1800" dirty="0"/>
          </a:p>
          <a:p>
            <a:pPr>
              <a:lnSpc>
                <a:spcPct val="100000"/>
              </a:lnSpc>
            </a:pPr>
            <a:r>
              <a:rPr lang="en-TT" sz="1800" dirty="0"/>
              <a:t>2. Aluminium powder barrier was applied directly to the wound; </a:t>
            </a:r>
            <a:r>
              <a:rPr lang="en-TT" sz="1800" dirty="0" err="1"/>
              <a:t>Alu</a:t>
            </a:r>
            <a:r>
              <a:rPr lang="en-TT" sz="1800" dirty="0"/>
              <a:t> spray </a:t>
            </a:r>
            <a:r>
              <a:rPr lang="en-TT" u="sng" dirty="0">
                <a:hlinkClick r:id="rId4"/>
              </a:rPr>
              <a:t>http://www.vetpharmacy.co.uk/equine-first-aid/vetoquinol/aluspray-210ml-aluminium-spray-pd-1172.html</a:t>
            </a:r>
            <a:endParaRPr lang="en-TT" dirty="0"/>
          </a:p>
          <a:p>
            <a:pPr>
              <a:lnSpc>
                <a:spcPct val="100000"/>
              </a:lnSpc>
            </a:pPr>
            <a:endParaRPr lang="en-TT" sz="1800" dirty="0"/>
          </a:p>
          <a:p>
            <a:r>
              <a:rPr lang="en-TT" sz="1800" dirty="0"/>
              <a:t>3. Larvicide/Screw worm spray was applied around the wound; Metabicheras fort dodge </a:t>
            </a:r>
            <a:r>
              <a:rPr lang="en-TT" u="sng" dirty="0">
                <a:hlinkClick r:id="rId5"/>
              </a:rPr>
              <a:t>https://ar.zoetis.com/products/bovinos/matabichera-fd.aspx</a:t>
            </a:r>
            <a:endParaRPr lang="en-TT" sz="1800" dirty="0"/>
          </a:p>
          <a:p>
            <a:pPr indent="-338328">
              <a:buFont typeface="Wingdings" panose="05000000000000000000" pitchFamily="2" charset="2"/>
              <a:buChar char="§"/>
            </a:pPr>
            <a:endParaRPr lang="en-US" sz="1600" dirty="0"/>
          </a:p>
        </p:txBody>
      </p:sp>
    </p:spTree>
    <p:extLst>
      <p:ext uri="{BB962C8B-B14F-4D97-AF65-F5344CB8AC3E}">
        <p14:creationId xmlns:p14="http://schemas.microsoft.com/office/powerpoint/2010/main" val="132634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9027D-5917-4ADB-9B42-CD696E922F7A}"/>
              </a:ext>
            </a:extLst>
          </p:cNvPr>
          <p:cNvSpPr>
            <a:spLocks noGrp="1"/>
          </p:cNvSpPr>
          <p:nvPr>
            <p:ph type="title"/>
          </p:nvPr>
        </p:nvSpPr>
        <p:spPr>
          <a:xfrm>
            <a:off x="2040834" y="-424070"/>
            <a:ext cx="7952267" cy="1424746"/>
          </a:xfrm>
        </p:spPr>
        <p:txBody>
          <a:bodyPr/>
          <a:lstStyle/>
          <a:p>
            <a:pPr algn="ctr"/>
            <a:r>
              <a:rPr lang="en-TT" dirty="0">
                <a:latin typeface="Algerian" panose="04020705040A02060702" pitchFamily="82" charset="0"/>
              </a:rPr>
              <a:t>Day 1 Post Operation</a:t>
            </a:r>
          </a:p>
        </p:txBody>
      </p:sp>
      <p:sp>
        <p:nvSpPr>
          <p:cNvPr id="6" name="Text Placeholder 5">
            <a:extLst>
              <a:ext uri="{FF2B5EF4-FFF2-40B4-BE49-F238E27FC236}">
                <a16:creationId xmlns:a16="http://schemas.microsoft.com/office/drawing/2014/main" id="{CF1C628F-E2E1-4180-9668-99AEA75209F7}"/>
              </a:ext>
            </a:extLst>
          </p:cNvPr>
          <p:cNvSpPr>
            <a:spLocks noGrp="1"/>
          </p:cNvSpPr>
          <p:nvPr>
            <p:ph type="body" idx="1"/>
          </p:nvPr>
        </p:nvSpPr>
        <p:spPr>
          <a:xfrm>
            <a:off x="834887" y="1000677"/>
            <a:ext cx="10195970" cy="5428258"/>
          </a:xfrm>
        </p:spPr>
        <p:txBody>
          <a:bodyPr>
            <a:normAutofit fontScale="55000" lnSpcReduction="20000"/>
          </a:bodyPr>
          <a:lstStyle/>
          <a:p>
            <a:pPr algn="l">
              <a:lnSpc>
                <a:spcPct val="107000"/>
              </a:lnSpc>
              <a:spcAft>
                <a:spcPts val="800"/>
              </a:spcAft>
            </a:pPr>
            <a:r>
              <a:rPr lang="en-TT" dirty="0">
                <a:latin typeface="Book Antiqua" panose="02040602050305030304" pitchFamily="18" charset="0"/>
                <a:ea typeface="Book Antiqua" panose="02040602050305030304" pitchFamily="18" charset="0"/>
                <a:cs typeface="Times New Roman" panose="02020603050405020304" pitchFamily="18" charset="0"/>
              </a:rPr>
              <a:t>Upon distance examinations of Big Joe appeared bright, alert and responsive with normal parameters.</a:t>
            </a:r>
          </a:p>
          <a:p>
            <a:pPr algn="l">
              <a:lnSpc>
                <a:spcPct val="107000"/>
              </a:lnSpc>
              <a:spcAft>
                <a:spcPts val="800"/>
              </a:spcAft>
            </a:pPr>
            <a:r>
              <a:rPr lang="en-TT" dirty="0">
                <a:latin typeface="Book Antiqua" panose="02040602050305030304" pitchFamily="18" charset="0"/>
                <a:ea typeface="Book Antiqua" panose="02040602050305030304" pitchFamily="18" charset="0"/>
                <a:cs typeface="Times New Roman" panose="02020603050405020304" pitchFamily="18" charset="0"/>
              </a:rPr>
              <a:t>Parameters of pig 1 day Post Op:</a:t>
            </a:r>
          </a:p>
          <a:p>
            <a:pPr marL="285750" indent="-285750" algn="l">
              <a:lnSpc>
                <a:spcPct val="107000"/>
              </a:lnSpc>
              <a:spcAft>
                <a:spcPts val="800"/>
              </a:spcAft>
              <a:buFont typeface="Wingdings" panose="05000000000000000000" pitchFamily="2" charset="2"/>
              <a:buChar char="v"/>
            </a:pPr>
            <a:r>
              <a:rPr lang="en-TT" dirty="0">
                <a:latin typeface="Book Antiqua" panose="02040602050305030304" pitchFamily="18" charset="0"/>
                <a:ea typeface="Book Antiqua" panose="02040602050305030304" pitchFamily="18" charset="0"/>
                <a:cs typeface="Times New Roman" panose="02020603050405020304" pitchFamily="18" charset="0"/>
              </a:rPr>
              <a:t>Temperature:   39.3°C</a:t>
            </a:r>
          </a:p>
          <a:p>
            <a:pPr marL="285750" indent="-285750" algn="l">
              <a:lnSpc>
                <a:spcPct val="107000"/>
              </a:lnSpc>
              <a:spcAft>
                <a:spcPts val="800"/>
              </a:spcAft>
              <a:buFont typeface="Wingdings" panose="05000000000000000000" pitchFamily="2" charset="2"/>
              <a:buChar char="v"/>
            </a:pPr>
            <a:r>
              <a:rPr lang="en-TT" dirty="0">
                <a:latin typeface="Book Antiqua" panose="02040602050305030304" pitchFamily="18" charset="0"/>
                <a:ea typeface="Book Antiqua" panose="02040602050305030304" pitchFamily="18" charset="0"/>
                <a:cs typeface="Times New Roman" panose="02020603050405020304" pitchFamily="18" charset="0"/>
              </a:rPr>
              <a:t>Pulse:                80 beats/min</a:t>
            </a:r>
          </a:p>
          <a:p>
            <a:pPr marL="285750" indent="-285750" algn="l">
              <a:lnSpc>
                <a:spcPct val="107000"/>
              </a:lnSpc>
              <a:spcAft>
                <a:spcPts val="800"/>
              </a:spcAft>
              <a:buFont typeface="Wingdings" panose="05000000000000000000" pitchFamily="2" charset="2"/>
              <a:buChar char="v"/>
            </a:pPr>
            <a:r>
              <a:rPr lang="en-TT" dirty="0">
                <a:latin typeface="Book Antiqua" panose="02040602050305030304" pitchFamily="18" charset="0"/>
                <a:ea typeface="Book Antiqua" panose="02040602050305030304" pitchFamily="18" charset="0"/>
                <a:cs typeface="Times New Roman" panose="02020603050405020304" pitchFamily="18" charset="0"/>
              </a:rPr>
              <a:t>Respiration      56 breaths/min</a:t>
            </a:r>
          </a:p>
          <a:p>
            <a:pPr algn="l">
              <a:lnSpc>
                <a:spcPct val="107000"/>
              </a:lnSpc>
              <a:spcAft>
                <a:spcPts val="800"/>
              </a:spcAft>
            </a:pPr>
            <a:r>
              <a:rPr lang="en-TT" dirty="0">
                <a:latin typeface="Book Antiqua" panose="02040602050305030304" pitchFamily="18" charset="0"/>
                <a:ea typeface="Book Antiqua" panose="02040602050305030304" pitchFamily="18" charset="0"/>
                <a:cs typeface="Times New Roman" panose="02020603050405020304" pitchFamily="18" charset="0"/>
              </a:rPr>
              <a:t> </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Immediately after surgery Big Joe was placed in lateral recumbency on an electric heating mat due his low body temperature.  He was observed for 2 hours until he moved into sternal recumbency.</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There was no vocalization which indicated no pain was felt from affected areas.</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There was no abnormal behaviour which indicated the surgical procedure affected the animal negatively. </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There was no haemorrhage or abnormal discharge. However due to the location of the hernia the preputial area was palpated to express urine and to ensure the urethra is not blocked. This would be continued daily for 1 week.</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There were no flies present on or around the surgical site which indicated there was proper post-op management and the screw worm spray worked effectively.</a:t>
            </a:r>
          </a:p>
          <a:p>
            <a:pPr marL="285750" indent="-285750" algn="l">
              <a:lnSpc>
                <a:spcPct val="107000"/>
              </a:lnSpc>
              <a:spcAft>
                <a:spcPts val="800"/>
              </a:spcAft>
              <a:buFont typeface="Wingdings" panose="05000000000000000000" pitchFamily="2" charset="2"/>
              <a:buChar char="Ø"/>
            </a:pPr>
            <a:endParaRPr lang="en-TT" dirty="0">
              <a:latin typeface="Book Antiqua" panose="02040602050305030304" pitchFamily="18" charset="0"/>
              <a:ea typeface="Book Antiqua" panose="02040602050305030304" pitchFamily="18" charset="0"/>
              <a:cs typeface="Times New Roman" panose="02020603050405020304" pitchFamily="18" charset="0"/>
            </a:endParaRPr>
          </a:p>
          <a:p>
            <a:pPr algn="l"/>
            <a:endParaRPr lang="en-TT" dirty="0"/>
          </a:p>
        </p:txBody>
      </p:sp>
    </p:spTree>
    <p:extLst>
      <p:ext uri="{BB962C8B-B14F-4D97-AF65-F5344CB8AC3E}">
        <p14:creationId xmlns:p14="http://schemas.microsoft.com/office/powerpoint/2010/main" val="57587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D3EDF-50CE-4E32-8372-0706DC35C2BD}"/>
              </a:ext>
            </a:extLst>
          </p:cNvPr>
          <p:cNvSpPr>
            <a:spLocks noGrp="1"/>
          </p:cNvSpPr>
          <p:nvPr>
            <p:ph type="title"/>
          </p:nvPr>
        </p:nvSpPr>
        <p:spPr>
          <a:xfrm>
            <a:off x="1974254" y="5166421"/>
            <a:ext cx="8445357" cy="883524"/>
          </a:xfrm>
        </p:spPr>
        <p:txBody>
          <a:bodyPr vert="horz" lIns="91440" tIns="45720" rIns="91440" bIns="45720" rtlCol="0" anchor="t">
            <a:normAutofit/>
          </a:bodyPr>
          <a:lstStyle/>
          <a:p>
            <a:pPr algn="r"/>
            <a:r>
              <a:rPr lang="en-TT" sz="4800" dirty="0"/>
              <a:t>Wound 1 day post op after spray</a:t>
            </a:r>
            <a:endParaRPr lang="en-US" sz="4800" dirty="0"/>
          </a:p>
        </p:txBody>
      </p:sp>
      <p:pic>
        <p:nvPicPr>
          <p:cNvPr id="10" name="Picture 9" descr="A picture containing indoor&#10;&#10;Description generated with high confidence">
            <a:extLst>
              <a:ext uri="{FF2B5EF4-FFF2-40B4-BE49-F238E27FC236}">
                <a16:creationId xmlns:a16="http://schemas.microsoft.com/office/drawing/2014/main" id="{6DC7825E-95B1-40BF-8198-4B163F666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6932" y="1296804"/>
            <a:ext cx="5055398" cy="2843662"/>
          </a:xfrm>
          <a:prstGeom prst="rect">
            <a:avLst/>
          </a:prstGeom>
        </p:spPr>
      </p:pic>
    </p:spTree>
    <p:extLst>
      <p:ext uri="{BB962C8B-B14F-4D97-AF65-F5344CB8AC3E}">
        <p14:creationId xmlns:p14="http://schemas.microsoft.com/office/powerpoint/2010/main" val="146796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653085-5453-4065-8927-BCE5BD4FF0DD}"/>
              </a:ext>
            </a:extLst>
          </p:cNvPr>
          <p:cNvSpPr>
            <a:spLocks noGrp="1"/>
          </p:cNvSpPr>
          <p:nvPr>
            <p:ph type="title"/>
          </p:nvPr>
        </p:nvSpPr>
        <p:spPr>
          <a:xfrm>
            <a:off x="1974574" y="1"/>
            <a:ext cx="7956937" cy="980660"/>
          </a:xfrm>
        </p:spPr>
        <p:txBody>
          <a:bodyPr/>
          <a:lstStyle/>
          <a:p>
            <a:pPr algn="ctr"/>
            <a:r>
              <a:rPr lang="en-TT" sz="3200" dirty="0">
                <a:latin typeface="Algerian" panose="04020705040A02060702" pitchFamily="82" charset="0"/>
              </a:rPr>
              <a:t>Day 3 Post Operation</a:t>
            </a:r>
            <a:endParaRPr lang="en-TT" dirty="0"/>
          </a:p>
        </p:txBody>
      </p:sp>
      <p:sp>
        <p:nvSpPr>
          <p:cNvPr id="6" name="Rectangle 5">
            <a:extLst>
              <a:ext uri="{FF2B5EF4-FFF2-40B4-BE49-F238E27FC236}">
                <a16:creationId xmlns:a16="http://schemas.microsoft.com/office/drawing/2014/main" id="{22C99266-2C06-4CBD-B376-6C2948F6B028}"/>
              </a:ext>
            </a:extLst>
          </p:cNvPr>
          <p:cNvSpPr/>
          <p:nvPr/>
        </p:nvSpPr>
        <p:spPr>
          <a:xfrm>
            <a:off x="1007165" y="980660"/>
            <a:ext cx="10255922" cy="6340390"/>
          </a:xfrm>
          <a:prstGeom prst="rect">
            <a:avLst/>
          </a:prstGeom>
        </p:spPr>
        <p:txBody>
          <a:bodyPr wrap="square">
            <a:spAutoFit/>
          </a:bodyPr>
          <a:lstStyle/>
          <a:p>
            <a:pPr lvl="0">
              <a:lnSpc>
                <a:spcPct val="107000"/>
              </a:lnSpc>
              <a:spcBef>
                <a:spcPts val="500"/>
              </a:spcBef>
              <a:spcAft>
                <a:spcPts val="800"/>
              </a:spcAft>
              <a:buClr>
                <a:srgbClr val="A9ACEE"/>
              </a:buClr>
              <a:buSzPct val="90000"/>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Upon distance examinations of Big Joe appeared bright, alert and responsive with normal parameters.</a:t>
            </a:r>
          </a:p>
          <a:p>
            <a:pPr lvl="0" defTabSz="914400">
              <a:lnSpc>
                <a:spcPct val="107000"/>
              </a:lnSpc>
              <a:spcBef>
                <a:spcPts val="500"/>
              </a:spcBef>
              <a:spcAft>
                <a:spcPts val="800"/>
              </a:spcAft>
              <a:buClr>
                <a:srgbClr val="A9ACEE"/>
              </a:buClr>
              <a:buSzPct val="90000"/>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Parameters of pig day 3 Post Op:</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v"/>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Temperature:     99.3 °C</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v"/>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Pulse:                  72 beats/min</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v"/>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Respiration:       40 breaths/min</a:t>
            </a:r>
          </a:p>
          <a:p>
            <a:pPr lvl="0" defTabSz="914400">
              <a:lnSpc>
                <a:spcPct val="107000"/>
              </a:lnSpc>
              <a:spcBef>
                <a:spcPts val="500"/>
              </a:spcBef>
              <a:spcAft>
                <a:spcPts val="800"/>
              </a:spcAft>
              <a:buClr>
                <a:srgbClr val="A9ACEE"/>
              </a:buClr>
              <a:buSzPct val="90000"/>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 </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There was no vocalization which indicated no pain was felt from affected areas.</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There was no abnormal behaviour which indicated the surgical procedure affected the animal negatively. </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There was no haemorrhage, abnormal discharge and the swollen preputial area was expressed. A small amount of urine was present.</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There were no flies present on or around the surgical site which indicated there was proper post-op management and the screw worm spray worked effectively.</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Stool sample of normal consistency was observed which indicated the animal is eating and drinking habits were returning to normal.</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endPar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endParaRPr>
          </a:p>
          <a:p>
            <a:pPr lvl="0" defTabSz="914400">
              <a:lnSpc>
                <a:spcPct val="120000"/>
              </a:lnSpc>
              <a:spcBef>
                <a:spcPts val="500"/>
              </a:spcBef>
              <a:spcAft>
                <a:spcPts val="600"/>
              </a:spcAft>
              <a:buClr>
                <a:srgbClr val="A9ACEE"/>
              </a:buClr>
              <a:buSzPct val="90000"/>
            </a:pPr>
            <a:endParaRPr lang="en-TT" sz="1600" dirty="0">
              <a:solidFill>
                <a:schemeClr val="accent1"/>
              </a:solidFill>
            </a:endParaRPr>
          </a:p>
        </p:txBody>
      </p:sp>
    </p:spTree>
    <p:extLst>
      <p:ext uri="{BB962C8B-B14F-4D97-AF65-F5344CB8AC3E}">
        <p14:creationId xmlns:p14="http://schemas.microsoft.com/office/powerpoint/2010/main" val="404488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0F379-9DEF-47D4-ADA4-06BC61E285E5}"/>
              </a:ext>
            </a:extLst>
          </p:cNvPr>
          <p:cNvSpPr>
            <a:spLocks noGrp="1"/>
          </p:cNvSpPr>
          <p:nvPr>
            <p:ph type="title"/>
          </p:nvPr>
        </p:nvSpPr>
        <p:spPr>
          <a:xfrm>
            <a:off x="856616" y="436995"/>
            <a:ext cx="4112950" cy="1126761"/>
          </a:xfrm>
        </p:spPr>
        <p:txBody>
          <a:bodyPr vert="horz" lIns="91440" tIns="45720" rIns="91440" bIns="45720" rtlCol="0" anchor="t">
            <a:normAutofit/>
          </a:bodyPr>
          <a:lstStyle/>
          <a:p>
            <a:r>
              <a:rPr lang="en-TT" sz="3400" dirty="0"/>
              <a:t>Wound 3 day post op before spray</a:t>
            </a:r>
            <a:endParaRPr lang="en-US" sz="3400" dirty="0"/>
          </a:p>
        </p:txBody>
      </p:sp>
      <p:pic>
        <p:nvPicPr>
          <p:cNvPr id="6" name="Picture 5" descr="A picture containing dog, animal, ground, mammal&#10;&#10;Description generated with very high confidence">
            <a:extLst>
              <a:ext uri="{FF2B5EF4-FFF2-40B4-BE49-F238E27FC236}">
                <a16:creationId xmlns:a16="http://schemas.microsoft.com/office/drawing/2014/main" id="{502F8E59-9960-4A28-ADC1-A8583CF7B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290" y="1000375"/>
            <a:ext cx="2995819" cy="3994426"/>
          </a:xfrm>
          <a:prstGeom prst="rect">
            <a:avLst/>
          </a:prstGeom>
        </p:spPr>
      </p:pic>
    </p:spTree>
    <p:extLst>
      <p:ext uri="{BB962C8B-B14F-4D97-AF65-F5344CB8AC3E}">
        <p14:creationId xmlns:p14="http://schemas.microsoft.com/office/powerpoint/2010/main" val="2742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A8055-B7D1-40FF-A312-D6D9E739B3DD}"/>
              </a:ext>
            </a:extLst>
          </p:cNvPr>
          <p:cNvSpPr>
            <a:spLocks noGrp="1"/>
          </p:cNvSpPr>
          <p:nvPr>
            <p:ph type="title"/>
          </p:nvPr>
        </p:nvSpPr>
        <p:spPr>
          <a:xfrm>
            <a:off x="740285" y="4459357"/>
            <a:ext cx="3970986" cy="1900473"/>
          </a:xfrm>
        </p:spPr>
        <p:txBody>
          <a:bodyPr>
            <a:normAutofit fontScale="90000"/>
          </a:bodyPr>
          <a:lstStyle/>
          <a:p>
            <a:br>
              <a:rPr lang="en-TT" dirty="0"/>
            </a:br>
            <a:r>
              <a:rPr lang="en-TT" sz="2700" dirty="0"/>
              <a:t>SOAP: up to 3 day post op.</a:t>
            </a:r>
            <a:br>
              <a:rPr lang="en-TT" sz="2700" dirty="0"/>
            </a:br>
            <a:r>
              <a:rPr lang="en-TT" sz="2700" dirty="0"/>
              <a:t>Overall, the swollen incision site is slowly decreasing and this will be continually monitored by the students.</a:t>
            </a:r>
            <a:br>
              <a:rPr lang="en-TT" sz="2700" dirty="0"/>
            </a:br>
            <a:r>
              <a:rPr lang="en-TT" sz="2700" dirty="0"/>
              <a:t>The preputial area will be expressed for a few more days. Topical larvicide and antibiotic will be applied daily. If there is any indications of pain the animal would be treated accordingly to his records. </a:t>
            </a:r>
            <a:br>
              <a:rPr lang="en-TT" sz="2700" dirty="0"/>
            </a:br>
            <a:r>
              <a:rPr lang="en-TT" sz="2700" dirty="0"/>
              <a:t>Stitches should removed with the next 2 weeks.</a:t>
            </a:r>
            <a:br>
              <a:rPr lang="en-TT" sz="2700" dirty="0"/>
            </a:br>
            <a:endParaRPr lang="en-TT" sz="2700" dirty="0"/>
          </a:p>
        </p:txBody>
      </p:sp>
      <p:pic>
        <p:nvPicPr>
          <p:cNvPr id="4" name="Picture 3" descr="A close up of text on a white background&#10;&#10;Description generated with very high confidence">
            <a:extLst>
              <a:ext uri="{FF2B5EF4-FFF2-40B4-BE49-F238E27FC236}">
                <a16:creationId xmlns:a16="http://schemas.microsoft.com/office/drawing/2014/main" id="{07C60727-6B5F-42CB-8EBE-C6CB00DFE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348" y="596679"/>
            <a:ext cx="6189784" cy="5664641"/>
          </a:xfrm>
          <a:prstGeom prst="rect">
            <a:avLst/>
          </a:prstGeom>
        </p:spPr>
      </p:pic>
    </p:spTree>
    <p:extLst>
      <p:ext uri="{BB962C8B-B14F-4D97-AF65-F5344CB8AC3E}">
        <p14:creationId xmlns:p14="http://schemas.microsoft.com/office/powerpoint/2010/main" val="72568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INKFLORALBROCADE_16X9">
  <a:themeElements>
    <a:clrScheme name="PinkFloralBrocade">
      <a:dk1>
        <a:srgbClr val="323232"/>
      </a:dk1>
      <a:lt1>
        <a:sysClr val="window" lastClr="F0F0F0"/>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inkFloralBrocade">
      <a:dk1>
        <a:srgbClr val="323232"/>
      </a:dk1>
      <a:lt1>
        <a:sysClr val="window" lastClr="F0F0F0"/>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0F0F0"/>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Pink floral brocade design presentation (widescreen)</Template>
  <TotalTime>0</TotalTime>
  <Words>346</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Arial</vt:lpstr>
      <vt:lpstr>Book Antiqua</vt:lpstr>
      <vt:lpstr>Times New Roman</vt:lpstr>
      <vt:lpstr>Wingdings</vt:lpstr>
      <vt:lpstr>PINKFLORALBROCADE_16X9</vt:lpstr>
      <vt:lpstr>OBSERVATION POST-OP on Big Joe </vt:lpstr>
      <vt:lpstr>Big Joe immediately after surgery</vt:lpstr>
      <vt:lpstr>Treatment post-op</vt:lpstr>
      <vt:lpstr>Sprays used after surgery</vt:lpstr>
      <vt:lpstr>Day 1 Post Operation</vt:lpstr>
      <vt:lpstr>Wound 1 day post op after spray</vt:lpstr>
      <vt:lpstr>Day 3 Post Operation</vt:lpstr>
      <vt:lpstr>Wound 3 day post op before spray</vt:lpstr>
      <vt:lpstr> SOAP: up to 3 day post op. Overall, the swollen incision site is slowly decreasing and this will be continually monitored by the students. The preputial area will be expressed for a few more days. Topical larvicide and antibiotic will be applied daily. If there is any indications of pain the animal would be treated accordingly to his records.  Stitches should removed with the next 2 weeks. </vt:lpstr>
      <vt:lpstr>Big Joe 3 day post 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2017-10-22T05:14:45Z</dcterms:created>
  <dcterms:modified xsi:type="dcterms:W3CDTF">2017-10-22T19:15:16Z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TC034173939991</vt:lpwstr>
  </property>
</Properties>
</file>