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29"/>
  </p:notesMasterIdLst>
  <p:handoutMasterIdLst>
    <p:handoutMasterId r:id="rId30"/>
  </p:handoutMasterIdLst>
  <p:sldIdLst>
    <p:sldId id="256" r:id="rId3"/>
    <p:sldId id="258" r:id="rId4"/>
    <p:sldId id="275" r:id="rId5"/>
    <p:sldId id="265" r:id="rId6"/>
    <p:sldId id="266" r:id="rId7"/>
    <p:sldId id="257" r:id="rId8"/>
    <p:sldId id="272" r:id="rId9"/>
    <p:sldId id="282" r:id="rId10"/>
    <p:sldId id="268" r:id="rId11"/>
    <p:sldId id="274" r:id="rId12"/>
    <p:sldId id="288" r:id="rId13"/>
    <p:sldId id="289" r:id="rId14"/>
    <p:sldId id="276" r:id="rId15"/>
    <p:sldId id="278" r:id="rId16"/>
    <p:sldId id="273" r:id="rId17"/>
    <p:sldId id="280" r:id="rId18"/>
    <p:sldId id="281" r:id="rId19"/>
    <p:sldId id="279" r:id="rId20"/>
    <p:sldId id="291" r:id="rId21"/>
    <p:sldId id="283" r:id="rId22"/>
    <p:sldId id="294" r:id="rId23"/>
    <p:sldId id="293" r:id="rId24"/>
    <p:sldId id="284" r:id="rId25"/>
    <p:sldId id="292" r:id="rId26"/>
    <p:sldId id="290" r:id="rId27"/>
    <p:sldId id="267" r:id="rId2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00">
          <p15:clr>
            <a:srgbClr val="A4A3A4"/>
          </p15:clr>
        </p15:guide>
        <p15:guide id="3" orient="horz" pos="3888">
          <p15:clr>
            <a:srgbClr val="A4A3A4"/>
          </p15:clr>
        </p15:guide>
        <p15:guide id="4" orient="horz" pos="2880">
          <p15:clr>
            <a:srgbClr val="A4A3A4"/>
          </p15:clr>
        </p15:guide>
        <p15:guide id="5" orient="horz" pos="3216">
          <p15:clr>
            <a:srgbClr val="A4A3A4"/>
          </p15:clr>
        </p15:guide>
        <p15:guide id="6" orient="horz" pos="816">
          <p15:clr>
            <a:srgbClr val="A4A3A4"/>
          </p15:clr>
        </p15:guide>
        <p15:guide id="7" orient="horz" pos="175">
          <p15:clr>
            <a:srgbClr val="A4A3A4"/>
          </p15:clr>
        </p15:guide>
        <p15:guide id="8" pos="3839">
          <p15:clr>
            <a:srgbClr val="A4A3A4"/>
          </p15:clr>
        </p15:guide>
        <p15:guide id="9" pos="959">
          <p15:clr>
            <a:srgbClr val="A4A3A4"/>
          </p15:clr>
        </p15:guide>
        <p15:guide id="10" pos="6719">
          <p15:clr>
            <a:srgbClr val="A4A3A4"/>
          </p15:clr>
        </p15:guide>
        <p15:guide id="11" pos="6143">
          <p15:clr>
            <a:srgbClr val="A4A3A4"/>
          </p15:clr>
        </p15:guide>
        <p15:guide id="12" pos="28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163" autoAdjust="0"/>
  </p:normalViewPr>
  <p:slideViewPr>
    <p:cSldViewPr>
      <p:cViewPr varScale="1">
        <p:scale>
          <a:sx n="72" d="100"/>
          <a:sy n="72" d="100"/>
        </p:scale>
        <p:origin x="660" y="66"/>
      </p:cViewPr>
      <p:guideLst>
        <p:guide orient="horz" pos="2160"/>
        <p:guide orient="horz" pos="1200"/>
        <p:guide orient="horz" pos="3888"/>
        <p:guide orient="horz" pos="2880"/>
        <p:guide orient="horz" pos="3216"/>
        <p:guide orient="horz" pos="816"/>
        <p:guide orient="horz" pos="175"/>
        <p:guide pos="3839"/>
        <p:guide pos="959"/>
        <p:guide pos="6719"/>
        <p:guide pos="6143"/>
        <p:guide pos="2831"/>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11/18/2017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11/18/2017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4447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28799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7374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52138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07957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49729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t>11/18/2017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1041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11/18/2017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56297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81287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91580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76988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E8FB1-0A7A-443E-AAF7-31D4FA1AA312}" type="datetimeFigureOut">
              <a:rPr lang="en-US" smtClean="0"/>
              <a:pPr/>
              <a:t>11/18/2017</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349463742"/>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A3r3MI_HBI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www.youtube.com/watch?v=UPorygigmjo" TargetMode="Externa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n9Fv-vDC2H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tu6IU3Ra3e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Image result for cow wink">
            <a:extLst>
              <a:ext uri="{FF2B5EF4-FFF2-40B4-BE49-F238E27FC236}">
                <a16:creationId xmlns:a16="http://schemas.microsoft.com/office/drawing/2014/main" id="{92737835-884B-42E8-86B8-FA70DD74FC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79"/>
          <a:stretch/>
        </p:blipFill>
        <p:spPr bwMode="auto">
          <a:xfrm>
            <a:off x="981844" y="1228172"/>
            <a:ext cx="3655580" cy="44016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5275954" y="640081"/>
            <a:ext cx="6272956" cy="3352473"/>
          </a:xfrm>
          <a:noFill/>
        </p:spPr>
        <p:txBody>
          <a:bodyPr>
            <a:normAutofit fontScale="90000"/>
          </a:bodyPr>
          <a:lstStyle/>
          <a:p>
            <a:pPr algn="l"/>
            <a:r>
              <a:rPr lang="en-US" b="1" dirty="0">
                <a:solidFill>
                  <a:srgbClr val="FF0000"/>
                </a:solidFill>
              </a:rPr>
              <a:t>Introduction into the Bovine eye and diagnostic and surgical procedures</a:t>
            </a:r>
          </a:p>
        </p:txBody>
      </p:sp>
    </p:spTree>
    <p:extLst>
      <p:ext uri="{BB962C8B-B14F-4D97-AF65-F5344CB8AC3E}">
        <p14:creationId xmlns:p14="http://schemas.microsoft.com/office/powerpoint/2010/main" val="57531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69DD-5460-417B-93B1-44C0EC8A7747}"/>
              </a:ext>
            </a:extLst>
          </p:cNvPr>
          <p:cNvSpPr>
            <a:spLocks noGrp="1"/>
          </p:cNvSpPr>
          <p:nvPr>
            <p:ph type="title"/>
          </p:nvPr>
        </p:nvSpPr>
        <p:spPr/>
        <p:txBody>
          <a:bodyPr/>
          <a:lstStyle/>
          <a:p>
            <a:r>
              <a:rPr lang="en-TT" b="1" dirty="0">
                <a:solidFill>
                  <a:srgbClr val="FF0000"/>
                </a:solidFill>
              </a:rPr>
              <a:t>Clinically significant Formina and Fissures of the Orbit</a:t>
            </a:r>
          </a:p>
        </p:txBody>
      </p:sp>
      <p:sp>
        <p:nvSpPr>
          <p:cNvPr id="3" name="Content Placeholder 2">
            <a:extLst>
              <a:ext uri="{FF2B5EF4-FFF2-40B4-BE49-F238E27FC236}">
                <a16:creationId xmlns:a16="http://schemas.microsoft.com/office/drawing/2014/main" id="{75D557E3-C3B1-431C-996F-12E5A190A1F8}"/>
              </a:ext>
            </a:extLst>
          </p:cNvPr>
          <p:cNvSpPr>
            <a:spLocks noGrp="1"/>
          </p:cNvSpPr>
          <p:nvPr>
            <p:ph sz="half" idx="1"/>
          </p:nvPr>
        </p:nvSpPr>
        <p:spPr>
          <a:xfrm>
            <a:off x="837982" y="2141536"/>
            <a:ext cx="10296990" cy="4351338"/>
          </a:xfrm>
          <a:solidFill>
            <a:schemeClr val="bg1"/>
          </a:solidFill>
        </p:spPr>
        <p:txBody>
          <a:bodyPr/>
          <a:lstStyle/>
          <a:p>
            <a:pPr algn="just">
              <a:buFont typeface="Courier New" panose="02070309020205020404" pitchFamily="49" charset="0"/>
              <a:buChar char="o"/>
            </a:pPr>
            <a:r>
              <a:rPr lang="en-TT" dirty="0"/>
              <a:t> Optic foramen - optic nerve (II). The dura of the optic nerve is continuous with the brain's dura so injections into the nerve can affect the brain.</a:t>
            </a:r>
          </a:p>
          <a:p>
            <a:pPr marL="0" indent="0" algn="just">
              <a:buNone/>
            </a:pPr>
            <a:endParaRPr lang="en-TT" dirty="0"/>
          </a:p>
          <a:p>
            <a:pPr algn="just">
              <a:buFont typeface="Courier New" panose="02070309020205020404" pitchFamily="49" charset="0"/>
              <a:buChar char="o"/>
            </a:pPr>
            <a:r>
              <a:rPr lang="en-TT" dirty="0"/>
              <a:t> Foramen orbitorotundum (cow, sheep, pig) - III, IV, V (both parts), VI, and maxillary artery. This is the site of the Peterson nerve block in cattle for enucleation.</a:t>
            </a:r>
          </a:p>
        </p:txBody>
      </p:sp>
    </p:spTree>
    <p:extLst>
      <p:ext uri="{BB962C8B-B14F-4D97-AF65-F5344CB8AC3E}">
        <p14:creationId xmlns:p14="http://schemas.microsoft.com/office/powerpoint/2010/main" val="206423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AF39-DD76-42DD-9668-E3262508789F}"/>
              </a:ext>
            </a:extLst>
          </p:cNvPr>
          <p:cNvSpPr>
            <a:spLocks noGrp="1"/>
          </p:cNvSpPr>
          <p:nvPr>
            <p:ph type="title"/>
          </p:nvPr>
        </p:nvSpPr>
        <p:spPr/>
        <p:txBody>
          <a:bodyPr/>
          <a:lstStyle/>
          <a:p>
            <a:r>
              <a:rPr lang="en-TT" b="1" dirty="0">
                <a:solidFill>
                  <a:srgbClr val="FF0000"/>
                </a:solidFill>
              </a:rPr>
              <a:t>Eyelids </a:t>
            </a:r>
          </a:p>
        </p:txBody>
      </p:sp>
      <p:sp>
        <p:nvSpPr>
          <p:cNvPr id="3" name="Content Placeholder 2">
            <a:extLst>
              <a:ext uri="{FF2B5EF4-FFF2-40B4-BE49-F238E27FC236}">
                <a16:creationId xmlns:a16="http://schemas.microsoft.com/office/drawing/2014/main" id="{48EF18C9-5FF0-43B5-A092-AFB071C1E0FD}"/>
              </a:ext>
            </a:extLst>
          </p:cNvPr>
          <p:cNvSpPr>
            <a:spLocks noGrp="1"/>
          </p:cNvSpPr>
          <p:nvPr>
            <p:ph idx="1"/>
          </p:nvPr>
        </p:nvSpPr>
        <p:spPr>
          <a:xfrm>
            <a:off x="241123" y="1412776"/>
            <a:ext cx="8085537" cy="4764187"/>
          </a:xfrm>
        </p:spPr>
        <p:txBody>
          <a:bodyPr/>
          <a:lstStyle/>
          <a:p>
            <a:pPr algn="just"/>
            <a:r>
              <a:rPr lang="en-TT" dirty="0"/>
              <a:t>Cattle have three eyelids. </a:t>
            </a:r>
          </a:p>
          <a:p>
            <a:pPr lvl="1" algn="just"/>
            <a:r>
              <a:rPr lang="en-TT" dirty="0"/>
              <a:t>The upper and lower lids help to protect the eye from the environment, distribute tears over the entire eye surface, and control the amount of light that enters the eye.</a:t>
            </a:r>
          </a:p>
          <a:p>
            <a:pPr marL="457063" lvl="1" indent="0" algn="just">
              <a:buNone/>
            </a:pPr>
            <a:endParaRPr lang="en-TT" dirty="0"/>
          </a:p>
          <a:p>
            <a:pPr lvl="1" algn="just"/>
            <a:r>
              <a:rPr lang="en-TT" dirty="0"/>
              <a:t>The third eyelid is located in the inner corner of the eye and sweeps across the eye as it closes.</a:t>
            </a:r>
          </a:p>
          <a:p>
            <a:pPr lvl="2" algn="just"/>
            <a:r>
              <a:rPr lang="en-TT" dirty="0"/>
              <a:t> It functions to protect and lubricate the eye.</a:t>
            </a:r>
          </a:p>
          <a:p>
            <a:pPr lvl="2" algn="just"/>
            <a:endParaRPr lang="en-TT" dirty="0"/>
          </a:p>
          <a:p>
            <a:pPr lvl="2" algn="just"/>
            <a:r>
              <a:rPr lang="en-TT" dirty="0"/>
              <a:t>It has its own set of tear glands that produce lubricating tears for the entire eye.</a:t>
            </a:r>
          </a:p>
        </p:txBody>
      </p:sp>
      <p:pic>
        <p:nvPicPr>
          <p:cNvPr id="4" name="Picture 3">
            <a:extLst>
              <a:ext uri="{FF2B5EF4-FFF2-40B4-BE49-F238E27FC236}">
                <a16:creationId xmlns:a16="http://schemas.microsoft.com/office/drawing/2014/main" id="{7D5BABA1-03A5-44AB-8B2A-EDF25DF9EF4C}"/>
              </a:ext>
            </a:extLst>
          </p:cNvPr>
          <p:cNvPicPr>
            <a:picLocks noChangeAspect="1"/>
          </p:cNvPicPr>
          <p:nvPr/>
        </p:nvPicPr>
        <p:blipFill>
          <a:blip r:embed="rId2"/>
          <a:stretch>
            <a:fillRect/>
          </a:stretch>
        </p:blipFill>
        <p:spPr>
          <a:xfrm>
            <a:off x="8758708" y="2136148"/>
            <a:ext cx="3188994" cy="2657711"/>
          </a:xfrm>
          <a:prstGeom prst="rect">
            <a:avLst/>
          </a:prstGeom>
        </p:spPr>
      </p:pic>
    </p:spTree>
    <p:extLst>
      <p:ext uri="{BB962C8B-B14F-4D97-AF65-F5344CB8AC3E}">
        <p14:creationId xmlns:p14="http://schemas.microsoft.com/office/powerpoint/2010/main" val="53073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3EA56-8411-404D-A98B-B16011BFE03C}"/>
              </a:ext>
            </a:extLst>
          </p:cNvPr>
          <p:cNvSpPr>
            <a:spLocks noGrp="1"/>
          </p:cNvSpPr>
          <p:nvPr>
            <p:ph idx="1"/>
          </p:nvPr>
        </p:nvSpPr>
        <p:spPr>
          <a:xfrm>
            <a:off x="358298" y="782706"/>
            <a:ext cx="7992888" cy="5292588"/>
          </a:xfrm>
        </p:spPr>
        <p:txBody>
          <a:bodyPr/>
          <a:lstStyle/>
          <a:p>
            <a:r>
              <a:rPr lang="en-TT" dirty="0"/>
              <a:t>Problems with the lids can result in pain, swelling, redness, excessive tearing, and drainage from the eye. </a:t>
            </a:r>
          </a:p>
          <a:p>
            <a:pPr marL="0" indent="0">
              <a:buNone/>
            </a:pPr>
            <a:endParaRPr lang="en-TT" dirty="0"/>
          </a:p>
          <a:p>
            <a:r>
              <a:rPr lang="en-TT" dirty="0"/>
              <a:t>Animals with lid pain may attempt to rub their eyes, squint, and show other signs of pain. </a:t>
            </a:r>
          </a:p>
          <a:p>
            <a:pPr marL="0" indent="0">
              <a:buNone/>
            </a:pPr>
            <a:endParaRPr lang="en-TT" dirty="0"/>
          </a:p>
          <a:p>
            <a:r>
              <a:rPr lang="en-TT" dirty="0"/>
              <a:t>Problems with the lids can lead to additional problems with closely associated structures such as the cornea, conjunctiva, and nasolacrimal drainage system of the eye.</a:t>
            </a:r>
          </a:p>
        </p:txBody>
      </p:sp>
      <p:pic>
        <p:nvPicPr>
          <p:cNvPr id="4" name="Picture 3">
            <a:extLst>
              <a:ext uri="{FF2B5EF4-FFF2-40B4-BE49-F238E27FC236}">
                <a16:creationId xmlns:a16="http://schemas.microsoft.com/office/drawing/2014/main" id="{1BC42223-5E42-453B-831C-F9C619279A90}"/>
              </a:ext>
            </a:extLst>
          </p:cNvPr>
          <p:cNvPicPr>
            <a:picLocks noChangeAspect="1"/>
          </p:cNvPicPr>
          <p:nvPr/>
        </p:nvPicPr>
        <p:blipFill>
          <a:blip r:embed="rId2"/>
          <a:stretch>
            <a:fillRect/>
          </a:stretch>
        </p:blipFill>
        <p:spPr>
          <a:xfrm>
            <a:off x="8705960" y="1628800"/>
            <a:ext cx="3157942" cy="2897560"/>
          </a:xfrm>
          <a:prstGeom prst="rect">
            <a:avLst/>
          </a:prstGeom>
        </p:spPr>
      </p:pic>
    </p:spTree>
    <p:extLst>
      <p:ext uri="{BB962C8B-B14F-4D97-AF65-F5344CB8AC3E}">
        <p14:creationId xmlns:p14="http://schemas.microsoft.com/office/powerpoint/2010/main" val="99486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71B2-4733-4899-8902-44404E6C9F44}"/>
              </a:ext>
            </a:extLst>
          </p:cNvPr>
          <p:cNvSpPr>
            <a:spLocks noGrp="1"/>
          </p:cNvSpPr>
          <p:nvPr>
            <p:ph type="title"/>
          </p:nvPr>
        </p:nvSpPr>
        <p:spPr>
          <a:xfrm>
            <a:off x="405780" y="1628800"/>
            <a:ext cx="6264696" cy="1325563"/>
          </a:xfrm>
        </p:spPr>
        <p:txBody>
          <a:bodyPr/>
          <a:lstStyle/>
          <a:p>
            <a:pPr algn="ctr"/>
            <a:r>
              <a:rPr lang="en-TT" b="1" dirty="0">
                <a:solidFill>
                  <a:srgbClr val="FF0000"/>
                </a:solidFill>
              </a:rPr>
              <a:t>DIAGNOSTIC PROCEDURES</a:t>
            </a:r>
          </a:p>
        </p:txBody>
      </p:sp>
      <p:pic>
        <p:nvPicPr>
          <p:cNvPr id="4" name="Picture 3">
            <a:extLst>
              <a:ext uri="{FF2B5EF4-FFF2-40B4-BE49-F238E27FC236}">
                <a16:creationId xmlns:a16="http://schemas.microsoft.com/office/drawing/2014/main" id="{FE4CC75B-E68A-414E-94B3-DACFBC33887D}"/>
              </a:ext>
            </a:extLst>
          </p:cNvPr>
          <p:cNvPicPr>
            <a:picLocks noChangeAspect="1"/>
          </p:cNvPicPr>
          <p:nvPr/>
        </p:nvPicPr>
        <p:blipFill>
          <a:blip r:embed="rId2"/>
          <a:stretch>
            <a:fillRect/>
          </a:stretch>
        </p:blipFill>
        <p:spPr>
          <a:xfrm>
            <a:off x="7589413" y="1503492"/>
            <a:ext cx="2857500" cy="2857500"/>
          </a:xfrm>
          <a:prstGeom prst="rect">
            <a:avLst/>
          </a:prstGeom>
        </p:spPr>
      </p:pic>
      <p:sp>
        <p:nvSpPr>
          <p:cNvPr id="6" name="Rectangle 5">
            <a:extLst>
              <a:ext uri="{FF2B5EF4-FFF2-40B4-BE49-F238E27FC236}">
                <a16:creationId xmlns:a16="http://schemas.microsoft.com/office/drawing/2014/main" id="{15153AC5-9484-43F7-820A-9B2888DA9DFA}"/>
              </a:ext>
            </a:extLst>
          </p:cNvPr>
          <p:cNvSpPr/>
          <p:nvPr/>
        </p:nvSpPr>
        <p:spPr>
          <a:xfrm>
            <a:off x="1292697" y="2562910"/>
            <a:ext cx="4876848" cy="369332"/>
          </a:xfrm>
          <a:prstGeom prst="rect">
            <a:avLst/>
          </a:prstGeom>
        </p:spPr>
        <p:txBody>
          <a:bodyPr wrap="none">
            <a:spAutoFit/>
          </a:bodyPr>
          <a:lstStyle/>
          <a:p>
            <a:r>
              <a:rPr lang="en-TT" dirty="0">
                <a:solidFill>
                  <a:srgbClr val="FF0000"/>
                </a:solidFill>
              </a:rPr>
              <a:t>Always strive for an accurate diagnosis prior to Rx.</a:t>
            </a:r>
          </a:p>
        </p:txBody>
      </p:sp>
    </p:spTree>
    <p:extLst>
      <p:ext uri="{BB962C8B-B14F-4D97-AF65-F5344CB8AC3E}">
        <p14:creationId xmlns:p14="http://schemas.microsoft.com/office/powerpoint/2010/main" val="362915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A2EB7-6E23-4920-AD64-80076FA06C2D}"/>
              </a:ext>
            </a:extLst>
          </p:cNvPr>
          <p:cNvSpPr>
            <a:spLocks noGrp="1"/>
          </p:cNvSpPr>
          <p:nvPr>
            <p:ph idx="1"/>
          </p:nvPr>
        </p:nvSpPr>
        <p:spPr>
          <a:xfrm>
            <a:off x="693812" y="1124744"/>
            <a:ext cx="10542995" cy="4289710"/>
          </a:xfrm>
        </p:spPr>
        <p:txBody>
          <a:bodyPr>
            <a:normAutofit lnSpcReduction="10000"/>
          </a:bodyPr>
          <a:lstStyle/>
          <a:p>
            <a:pPr>
              <a:buFont typeface="Wingdings" panose="05000000000000000000" pitchFamily="2" charset="2"/>
              <a:buChar char="q"/>
            </a:pPr>
            <a:r>
              <a:rPr lang="en-TT" dirty="0"/>
              <a:t> Physical Examination - look, feel, retropulse the globe, open the mouth. </a:t>
            </a:r>
          </a:p>
          <a:p>
            <a:pPr>
              <a:buFont typeface="Wingdings" panose="05000000000000000000" pitchFamily="2" charset="2"/>
              <a:buChar char="q"/>
            </a:pPr>
            <a:endParaRPr lang="en-TT" dirty="0"/>
          </a:p>
          <a:p>
            <a:pPr>
              <a:buFont typeface="Wingdings" panose="05000000000000000000" pitchFamily="2" charset="2"/>
              <a:buChar char="q"/>
            </a:pPr>
            <a:r>
              <a:rPr lang="en-TT" dirty="0"/>
              <a:t>Pain on opening the mouth is typical of inflammatory orbital disease, whereas neoplasia tends to be nonpainful.</a:t>
            </a:r>
          </a:p>
          <a:p>
            <a:pPr>
              <a:buFont typeface="Wingdings" panose="05000000000000000000" pitchFamily="2" charset="2"/>
              <a:buChar char="q"/>
            </a:pPr>
            <a:endParaRPr lang="en-TT" dirty="0"/>
          </a:p>
          <a:p>
            <a:pPr>
              <a:buFont typeface="Wingdings" panose="05000000000000000000" pitchFamily="2" charset="2"/>
              <a:buChar char="q"/>
            </a:pPr>
            <a:r>
              <a:rPr lang="en-TT" dirty="0"/>
              <a:t>This is the cheapest, most effective diagnostic procedure and must be performed thoroughly in order for further diagnostic tests to be appropriately selected.</a:t>
            </a:r>
          </a:p>
          <a:p>
            <a:pPr marL="0" indent="0">
              <a:buNone/>
            </a:pPr>
            <a:r>
              <a:rPr lang="en-TT" dirty="0">
                <a:hlinkClick r:id="rId2"/>
              </a:rPr>
              <a:t>https://www.youtube.com/watch?v=A3r3MI_HBIw</a:t>
            </a:r>
            <a:endParaRPr lang="en-TT" dirty="0"/>
          </a:p>
          <a:p>
            <a:pPr marL="0" indent="0">
              <a:buNone/>
            </a:pPr>
            <a:endParaRPr lang="en-TT" dirty="0"/>
          </a:p>
        </p:txBody>
      </p:sp>
    </p:spTree>
    <p:extLst>
      <p:ext uri="{BB962C8B-B14F-4D97-AF65-F5344CB8AC3E}">
        <p14:creationId xmlns:p14="http://schemas.microsoft.com/office/powerpoint/2010/main" val="1888023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he ophthalmic examination - Part 1: Menace response, pupillary light and dazzle reflexes.">
            <a:extLst>
              <a:ext uri="{FF2B5EF4-FFF2-40B4-BE49-F238E27FC236}">
                <a16:creationId xmlns:a16="http://schemas.microsoft.com/office/drawing/2014/main" id="{1AB5788F-76F5-40F5-A69F-1ADB94A12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852" y="720214"/>
            <a:ext cx="10385120" cy="541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5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B1769-8660-4E03-88D4-F90D0516F96A}"/>
              </a:ext>
            </a:extLst>
          </p:cNvPr>
          <p:cNvSpPr>
            <a:spLocks noGrp="1"/>
          </p:cNvSpPr>
          <p:nvPr>
            <p:ph idx="1"/>
          </p:nvPr>
        </p:nvSpPr>
        <p:spPr>
          <a:xfrm>
            <a:off x="549797" y="332657"/>
            <a:ext cx="10297144" cy="6048672"/>
          </a:xfrm>
        </p:spPr>
        <p:txBody>
          <a:bodyPr>
            <a:normAutofit fontScale="92500"/>
          </a:bodyPr>
          <a:lstStyle/>
          <a:p>
            <a:pPr lvl="0" algn="just">
              <a:buFont typeface="Wingdings" panose="05000000000000000000" pitchFamily="2" charset="2"/>
              <a:buChar char="q"/>
            </a:pPr>
            <a:r>
              <a:rPr lang="en-TT" dirty="0">
                <a:solidFill>
                  <a:prstClr val="white"/>
                </a:solidFill>
              </a:rPr>
              <a:t>Radiography</a:t>
            </a:r>
          </a:p>
          <a:p>
            <a:pPr marL="0" lvl="0" indent="0" algn="just">
              <a:buNone/>
            </a:pPr>
            <a:r>
              <a:rPr lang="en-TT" dirty="0">
                <a:solidFill>
                  <a:prstClr val="white"/>
                </a:solidFill>
              </a:rPr>
              <a:t> – Take films before invading the orbit to avoid confusing </a:t>
            </a:r>
            <a:r>
              <a:rPr lang="en-TT" sz="2600" dirty="0">
                <a:solidFill>
                  <a:prstClr val="white"/>
                </a:solidFill>
              </a:rPr>
              <a:t>artefacts. Plain films are useful if bony or sinus disease is suspected. Can be difficult to interpret.</a:t>
            </a:r>
          </a:p>
          <a:p>
            <a:pPr marL="0" lvl="0" indent="0" algn="just">
              <a:buNone/>
            </a:pPr>
            <a:r>
              <a:rPr lang="en-TT" sz="2600" dirty="0">
                <a:solidFill>
                  <a:prstClr val="white"/>
                </a:solidFill>
              </a:rPr>
              <a:t>- Usually need general anesthesia. Plain films rarely give an exact diagnosis but can be very helpful in suggesting a prognosis. (Bony involvement suggests a poorer prognosis).</a:t>
            </a:r>
          </a:p>
          <a:p>
            <a:pPr marL="457063" lvl="1" indent="0" algn="just">
              <a:buNone/>
            </a:pPr>
            <a:endParaRPr lang="en-TT" sz="2200" dirty="0">
              <a:solidFill>
                <a:prstClr val="white"/>
              </a:solidFill>
            </a:endParaRPr>
          </a:p>
          <a:p>
            <a:pPr marL="0" indent="0" algn="just">
              <a:buNone/>
            </a:pPr>
            <a:endParaRPr lang="en-TT" sz="2200" dirty="0"/>
          </a:p>
          <a:p>
            <a:pPr algn="just">
              <a:buFont typeface="Wingdings" panose="05000000000000000000" pitchFamily="2" charset="2"/>
              <a:buChar char="q"/>
            </a:pPr>
            <a:r>
              <a:rPr lang="en-TT" dirty="0"/>
              <a:t> B scan Ultrasonography </a:t>
            </a:r>
          </a:p>
          <a:p>
            <a:pPr algn="just">
              <a:buFontTx/>
              <a:buChar char="-"/>
            </a:pPr>
            <a:r>
              <a:rPr lang="en-TT" dirty="0"/>
              <a:t>Do before invading the orbit. Helpful in soft tissue disease and in guiding a fine-needle aspirate of a small or localized lesion. Does not image bone well.</a:t>
            </a:r>
          </a:p>
          <a:p>
            <a:pPr algn="just">
              <a:buFontTx/>
              <a:buChar char="-"/>
            </a:pPr>
            <a:r>
              <a:rPr lang="en-TT" dirty="0"/>
              <a:t> Does not require general anesthesia. With experience the soft tissue images can be mentally combined with radiographs to better characterize the orbital disease.</a:t>
            </a:r>
          </a:p>
        </p:txBody>
      </p:sp>
    </p:spTree>
    <p:extLst>
      <p:ext uri="{BB962C8B-B14F-4D97-AF65-F5344CB8AC3E}">
        <p14:creationId xmlns:p14="http://schemas.microsoft.com/office/powerpoint/2010/main" val="170824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49080-AE85-45A5-8696-AFD510D6FBC9}"/>
              </a:ext>
            </a:extLst>
          </p:cNvPr>
          <p:cNvSpPr>
            <a:spLocks noGrp="1"/>
          </p:cNvSpPr>
          <p:nvPr>
            <p:ph idx="1"/>
          </p:nvPr>
        </p:nvSpPr>
        <p:spPr>
          <a:xfrm>
            <a:off x="837981" y="908720"/>
            <a:ext cx="10512862" cy="4351338"/>
          </a:xfrm>
        </p:spPr>
        <p:txBody>
          <a:bodyPr>
            <a:normAutofit fontScale="85000" lnSpcReduction="20000"/>
          </a:bodyPr>
          <a:lstStyle/>
          <a:p>
            <a:pPr>
              <a:buFont typeface="Wingdings" panose="05000000000000000000" pitchFamily="2" charset="2"/>
              <a:buChar char="q"/>
            </a:pPr>
            <a:r>
              <a:rPr lang="en-TT" dirty="0"/>
              <a:t>Aspiration and cytology </a:t>
            </a:r>
          </a:p>
          <a:p>
            <a:pPr>
              <a:buFontTx/>
              <a:buChar char="-"/>
            </a:pPr>
            <a:r>
              <a:rPr lang="en-TT" dirty="0"/>
              <a:t>An aspirate or biopsy is usually required to get an accurate diagnosis in orbital disease. </a:t>
            </a:r>
          </a:p>
          <a:p>
            <a:pPr marL="0" indent="0">
              <a:buNone/>
            </a:pPr>
            <a:endParaRPr lang="en-TT" dirty="0"/>
          </a:p>
          <a:p>
            <a:pPr>
              <a:buFontTx/>
              <a:buChar char="-"/>
            </a:pPr>
            <a:r>
              <a:rPr lang="en-TT" dirty="0"/>
              <a:t>Disadvantages are possible damage to important orbital structures (optic nerve), infection, failure to indicate the full extent of the pathology, the need for anesthesia or sedation (some patients), and getting an unrepresentative sample. </a:t>
            </a:r>
          </a:p>
          <a:p>
            <a:pPr marL="0" indent="0">
              <a:buNone/>
            </a:pPr>
            <a:endParaRPr lang="en-TT" dirty="0"/>
          </a:p>
          <a:p>
            <a:pPr>
              <a:buFontTx/>
              <a:buChar char="-"/>
            </a:pPr>
            <a:r>
              <a:rPr lang="en-TT" dirty="0"/>
              <a:t>Usually failure to yield a diagnosis is because the lesion is small or localized, unrepresentative tissue was sampled, or lack of tissue architecture to aid in diagnosis.</a:t>
            </a:r>
          </a:p>
          <a:p>
            <a:pPr>
              <a:buFontTx/>
              <a:buChar char="-"/>
            </a:pPr>
            <a:endParaRPr lang="en-TT" dirty="0"/>
          </a:p>
          <a:p>
            <a:pPr>
              <a:buFontTx/>
              <a:buChar char="-"/>
            </a:pPr>
            <a:r>
              <a:rPr lang="en-TT" dirty="0"/>
              <a:t> Neoplasia can be missed if only the necrotic </a:t>
            </a:r>
            <a:r>
              <a:rPr lang="en-TT" dirty="0" err="1"/>
              <a:t>center</a:t>
            </a:r>
            <a:r>
              <a:rPr lang="en-TT" dirty="0"/>
              <a:t> of a </a:t>
            </a:r>
            <a:r>
              <a:rPr lang="en-TT" dirty="0" err="1"/>
              <a:t>tumor</a:t>
            </a:r>
            <a:r>
              <a:rPr lang="en-TT" dirty="0"/>
              <a:t> is aspirated.</a:t>
            </a:r>
          </a:p>
        </p:txBody>
      </p:sp>
    </p:spTree>
    <p:extLst>
      <p:ext uri="{BB962C8B-B14F-4D97-AF65-F5344CB8AC3E}">
        <p14:creationId xmlns:p14="http://schemas.microsoft.com/office/powerpoint/2010/main" val="24477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9A354-4B2C-45AF-A946-2EDB34B12664}"/>
              </a:ext>
            </a:extLst>
          </p:cNvPr>
          <p:cNvSpPr>
            <a:spLocks noGrp="1"/>
          </p:cNvSpPr>
          <p:nvPr>
            <p:ph idx="1"/>
          </p:nvPr>
        </p:nvSpPr>
        <p:spPr>
          <a:xfrm>
            <a:off x="621804" y="1124744"/>
            <a:ext cx="10729040" cy="5052219"/>
          </a:xfrm>
        </p:spPr>
        <p:txBody>
          <a:bodyPr/>
          <a:lstStyle/>
          <a:p>
            <a:pPr>
              <a:buFont typeface="Wingdings" panose="05000000000000000000" pitchFamily="2" charset="2"/>
              <a:buChar char="q"/>
            </a:pPr>
            <a:r>
              <a:rPr lang="en-TT" dirty="0"/>
              <a:t>Surgical Exploration of the Orbit</a:t>
            </a:r>
          </a:p>
          <a:p>
            <a:pPr marL="0" indent="0">
              <a:buNone/>
            </a:pPr>
            <a:r>
              <a:rPr lang="en-TT" dirty="0"/>
              <a:t> - Necessary if less invasive techniques fail to yield a diagnosis. It allows you to fully assess the extent of the disease, it can be therapeutic as well as diagnostic, and provides representative tissue for pathology.</a:t>
            </a:r>
          </a:p>
          <a:p>
            <a:pPr marL="0" indent="0">
              <a:buNone/>
            </a:pPr>
            <a:endParaRPr lang="en-TT" dirty="0"/>
          </a:p>
          <a:p>
            <a:pPr marL="0" indent="0">
              <a:buNone/>
            </a:pPr>
            <a:r>
              <a:rPr lang="en-TT" dirty="0"/>
              <a:t>-Disadvantages include general anesthesia, the need for advanced surgical training, infection, potential disfigurement or damage to vital structures, time involved and the expense.</a:t>
            </a:r>
          </a:p>
        </p:txBody>
      </p:sp>
    </p:spTree>
    <p:extLst>
      <p:ext uri="{BB962C8B-B14F-4D97-AF65-F5344CB8AC3E}">
        <p14:creationId xmlns:p14="http://schemas.microsoft.com/office/powerpoint/2010/main" val="108269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DE8D-6A1E-48DD-A5BE-C2489B4E5F6D}"/>
              </a:ext>
            </a:extLst>
          </p:cNvPr>
          <p:cNvSpPr>
            <a:spLocks noGrp="1"/>
          </p:cNvSpPr>
          <p:nvPr>
            <p:ph type="title"/>
          </p:nvPr>
        </p:nvSpPr>
        <p:spPr/>
        <p:txBody>
          <a:bodyPr/>
          <a:lstStyle/>
          <a:p>
            <a:r>
              <a:rPr lang="en-TT" b="1" dirty="0">
                <a:solidFill>
                  <a:srgbClr val="FF0000"/>
                </a:solidFill>
              </a:rPr>
              <a:t>Ophthalmic surgery</a:t>
            </a:r>
          </a:p>
        </p:txBody>
      </p:sp>
      <p:sp>
        <p:nvSpPr>
          <p:cNvPr id="3" name="Content Placeholder 2">
            <a:extLst>
              <a:ext uri="{FF2B5EF4-FFF2-40B4-BE49-F238E27FC236}">
                <a16:creationId xmlns:a16="http://schemas.microsoft.com/office/drawing/2014/main" id="{35F11843-688A-4E49-8CFA-52093C2A4B87}"/>
              </a:ext>
            </a:extLst>
          </p:cNvPr>
          <p:cNvSpPr>
            <a:spLocks noGrp="1"/>
          </p:cNvSpPr>
          <p:nvPr>
            <p:ph idx="1"/>
          </p:nvPr>
        </p:nvSpPr>
        <p:spPr>
          <a:xfrm>
            <a:off x="333772" y="1484784"/>
            <a:ext cx="10657184" cy="4351338"/>
          </a:xfrm>
        </p:spPr>
        <p:txBody>
          <a:bodyPr/>
          <a:lstStyle/>
          <a:p>
            <a:pPr algn="just"/>
            <a:r>
              <a:rPr lang="en-TT" dirty="0"/>
              <a:t>In large animals is nearly always related to the economic value of the animal, the amount of post operative treatment and the type of lesion.</a:t>
            </a:r>
          </a:p>
          <a:p>
            <a:pPr marL="0" indent="0" algn="just">
              <a:buNone/>
            </a:pPr>
            <a:r>
              <a:rPr lang="en-TT" dirty="0"/>
              <a:t> </a:t>
            </a:r>
          </a:p>
          <a:p>
            <a:pPr algn="just"/>
            <a:r>
              <a:rPr lang="en-TT" dirty="0"/>
              <a:t>Especially in cattle the majority of ophthalmic surgery is of the peri-ocular type and includes procedures involving the orbit, eyelids, nictitating membrane , nasolacrimal system and conjunctiva. </a:t>
            </a:r>
          </a:p>
        </p:txBody>
      </p:sp>
    </p:spTree>
    <p:extLst>
      <p:ext uri="{BB962C8B-B14F-4D97-AF65-F5344CB8AC3E}">
        <p14:creationId xmlns:p14="http://schemas.microsoft.com/office/powerpoint/2010/main" val="261077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77788" y="1916832"/>
            <a:ext cx="7848872" cy="4384104"/>
          </a:xfrm>
        </p:spPr>
        <p:txBody>
          <a:bodyPr>
            <a:normAutofit/>
          </a:bodyPr>
          <a:lstStyle/>
          <a:p>
            <a:pPr marL="342900" indent="-342900" algn="just" fontAlgn="base">
              <a:buFont typeface="Wingdings" panose="05000000000000000000" pitchFamily="2" charset="2"/>
              <a:buChar char="q"/>
            </a:pPr>
            <a:r>
              <a:rPr lang="en-TT" sz="2800" b="0" dirty="0"/>
              <a:t> Vision is essential for food- or fiber-producing animals to safely exist in their environments and compete for food. </a:t>
            </a:r>
          </a:p>
          <a:p>
            <a:pPr algn="just" fontAlgn="base"/>
            <a:endParaRPr lang="en-TT" sz="2800" b="0" dirty="0"/>
          </a:p>
          <a:p>
            <a:pPr marL="342900" indent="-342900" algn="just" fontAlgn="base">
              <a:buFont typeface="Wingdings" panose="05000000000000000000" pitchFamily="2" charset="2"/>
              <a:buChar char="q"/>
            </a:pPr>
            <a:r>
              <a:rPr lang="en-TT" sz="2800" b="0" dirty="0"/>
              <a:t> Ocular diseases can result in considerable discomfort to the patient with resultant  poor weight gain, decreased milk production, behavioral problems, and poor performance.</a:t>
            </a:r>
          </a:p>
          <a:p>
            <a:pPr algn="just" fontAlgn="base"/>
            <a:endParaRPr lang="en-TT" sz="2800" b="0" dirty="0"/>
          </a:p>
          <a:p>
            <a:pPr marL="342900" indent="-342900" algn="just" fontAlgn="base">
              <a:buFont typeface="Wingdings" panose="05000000000000000000" pitchFamily="2" charset="2"/>
              <a:buChar char="Ø"/>
            </a:pPr>
            <a:endParaRPr lang="en-TT" sz="2800" b="0" dirty="0"/>
          </a:p>
          <a:p>
            <a:pPr algn="just"/>
            <a:endParaRPr lang="en-US" sz="2800" b="0" dirty="0"/>
          </a:p>
        </p:txBody>
      </p:sp>
      <p:sp>
        <p:nvSpPr>
          <p:cNvPr id="11" name="AutoShape 2" descr="Image result for skinny cow cartoon">
            <a:extLst>
              <a:ext uri="{FF2B5EF4-FFF2-40B4-BE49-F238E27FC236}">
                <a16:creationId xmlns:a16="http://schemas.microsoft.com/office/drawing/2014/main" id="{95B7D311-6BC5-4643-B105-DEEFA90737FF}"/>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TT"/>
          </a:p>
        </p:txBody>
      </p:sp>
      <p:pic>
        <p:nvPicPr>
          <p:cNvPr id="13" name="Picture 12">
            <a:extLst>
              <a:ext uri="{FF2B5EF4-FFF2-40B4-BE49-F238E27FC236}">
                <a16:creationId xmlns:a16="http://schemas.microsoft.com/office/drawing/2014/main" id="{6A31524D-A46E-4461-8DA7-AB658283D53D}"/>
              </a:ext>
            </a:extLst>
          </p:cNvPr>
          <p:cNvPicPr>
            <a:picLocks noChangeAspect="1"/>
          </p:cNvPicPr>
          <p:nvPr/>
        </p:nvPicPr>
        <p:blipFill>
          <a:blip r:embed="rId2"/>
          <a:stretch>
            <a:fillRect/>
          </a:stretch>
        </p:blipFill>
        <p:spPr>
          <a:xfrm>
            <a:off x="8974732" y="1772816"/>
            <a:ext cx="2581275" cy="2736304"/>
          </a:xfrm>
          <a:prstGeom prst="rect">
            <a:avLst/>
          </a:prstGeom>
        </p:spPr>
      </p:pic>
    </p:spTree>
    <p:extLst>
      <p:ext uri="{BB962C8B-B14F-4D97-AF65-F5344CB8AC3E}">
        <p14:creationId xmlns:p14="http://schemas.microsoft.com/office/powerpoint/2010/main" val="2239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9FF3-BD13-47ED-B45E-1B95FC746AD7}"/>
              </a:ext>
            </a:extLst>
          </p:cNvPr>
          <p:cNvSpPr>
            <a:spLocks noGrp="1"/>
          </p:cNvSpPr>
          <p:nvPr>
            <p:ph type="title"/>
          </p:nvPr>
        </p:nvSpPr>
        <p:spPr>
          <a:xfrm>
            <a:off x="837982" y="365127"/>
            <a:ext cx="10512862" cy="615602"/>
          </a:xfrm>
        </p:spPr>
        <p:txBody>
          <a:bodyPr>
            <a:normAutofit fontScale="90000"/>
          </a:bodyPr>
          <a:lstStyle/>
          <a:p>
            <a:r>
              <a:rPr lang="en-TT" b="1" dirty="0">
                <a:solidFill>
                  <a:srgbClr val="FF0000"/>
                </a:solidFill>
              </a:rPr>
              <a:t>Types of orbital surgery </a:t>
            </a:r>
          </a:p>
        </p:txBody>
      </p:sp>
      <p:sp>
        <p:nvSpPr>
          <p:cNvPr id="3" name="Content Placeholder 2">
            <a:extLst>
              <a:ext uri="{FF2B5EF4-FFF2-40B4-BE49-F238E27FC236}">
                <a16:creationId xmlns:a16="http://schemas.microsoft.com/office/drawing/2014/main" id="{267763AE-F715-4B1A-B000-60BAC860C48E}"/>
              </a:ext>
            </a:extLst>
          </p:cNvPr>
          <p:cNvSpPr>
            <a:spLocks noGrp="1"/>
          </p:cNvSpPr>
          <p:nvPr>
            <p:ph idx="1"/>
          </p:nvPr>
        </p:nvSpPr>
        <p:spPr>
          <a:xfrm>
            <a:off x="189756" y="996280"/>
            <a:ext cx="6840760" cy="5512144"/>
          </a:xfrm>
        </p:spPr>
        <p:txBody>
          <a:bodyPr>
            <a:normAutofit fontScale="92500" lnSpcReduction="10000"/>
          </a:bodyPr>
          <a:lstStyle/>
          <a:p>
            <a:pPr lvl="1"/>
            <a:r>
              <a:rPr lang="en-TT" dirty="0"/>
              <a:t>Enucleation With or Without an Orbital Prosthesis - Removal of only the globe. A silicone intraorbital prosthesis can be used to improve cosmesis. A prosthesis is contraindicated in the presence of orbital infection or neoplasia. </a:t>
            </a:r>
            <a:r>
              <a:rPr lang="en-TT" dirty="0">
                <a:hlinkClick r:id="rId2"/>
              </a:rPr>
              <a:t>https://www.youtube.com/watch?v=UPorygigmjo</a:t>
            </a:r>
            <a:endParaRPr lang="en-TT" dirty="0"/>
          </a:p>
          <a:p>
            <a:pPr marL="0" indent="0">
              <a:buNone/>
            </a:pPr>
            <a:endParaRPr lang="en-TT" dirty="0"/>
          </a:p>
          <a:p>
            <a:pPr>
              <a:buFont typeface="Courier New" panose="02070309020205020404" pitchFamily="49" charset="0"/>
              <a:buChar char="o"/>
            </a:pPr>
            <a:r>
              <a:rPr lang="en-TT" dirty="0"/>
              <a:t>There are two types :</a:t>
            </a:r>
          </a:p>
          <a:p>
            <a:pPr lvl="1"/>
            <a:r>
              <a:rPr lang="en-TT" dirty="0"/>
              <a:t>Subconjunctival – Used in non-contaminated cases (infectious/ neoplasia confined to the globe), the eyelid remains open</a:t>
            </a:r>
          </a:p>
          <a:p>
            <a:pPr lvl="1"/>
            <a:endParaRPr lang="en-TT" dirty="0"/>
          </a:p>
          <a:p>
            <a:pPr marL="457063" lvl="1" indent="0">
              <a:buNone/>
            </a:pPr>
            <a:endParaRPr lang="en-TT" dirty="0"/>
          </a:p>
          <a:p>
            <a:pPr lvl="1"/>
            <a:r>
              <a:rPr lang="en-TT" dirty="0"/>
              <a:t>Transpalpebral – Removes the globe, short piece of the optic nerve, lid margins, conjunctiva, third eyelid and gland of third eyelid</a:t>
            </a:r>
          </a:p>
          <a:p>
            <a:pPr marL="0" indent="0">
              <a:buNone/>
            </a:pPr>
            <a:endParaRPr lang="en-TT" dirty="0"/>
          </a:p>
        </p:txBody>
      </p:sp>
      <p:pic>
        <p:nvPicPr>
          <p:cNvPr id="4" name="Picture 3">
            <a:extLst>
              <a:ext uri="{FF2B5EF4-FFF2-40B4-BE49-F238E27FC236}">
                <a16:creationId xmlns:a16="http://schemas.microsoft.com/office/drawing/2014/main" id="{C3BC3300-D1A5-481B-B385-7D79925F5AC5}"/>
              </a:ext>
            </a:extLst>
          </p:cNvPr>
          <p:cNvPicPr>
            <a:picLocks noChangeAspect="1"/>
          </p:cNvPicPr>
          <p:nvPr/>
        </p:nvPicPr>
        <p:blipFill>
          <a:blip r:embed="rId3"/>
          <a:stretch>
            <a:fillRect/>
          </a:stretch>
        </p:blipFill>
        <p:spPr>
          <a:xfrm>
            <a:off x="8783729" y="424086"/>
            <a:ext cx="2591661" cy="2596513"/>
          </a:xfrm>
          <a:prstGeom prst="rect">
            <a:avLst/>
          </a:prstGeom>
        </p:spPr>
      </p:pic>
      <p:sp>
        <p:nvSpPr>
          <p:cNvPr id="5" name="Arrow: Right 4">
            <a:extLst>
              <a:ext uri="{FF2B5EF4-FFF2-40B4-BE49-F238E27FC236}">
                <a16:creationId xmlns:a16="http://schemas.microsoft.com/office/drawing/2014/main" id="{EA0CB4BE-8E28-46DA-BF39-9B1A521D575C}"/>
              </a:ext>
            </a:extLst>
          </p:cNvPr>
          <p:cNvSpPr/>
          <p:nvPr/>
        </p:nvSpPr>
        <p:spPr>
          <a:xfrm rot="20509957">
            <a:off x="6808287" y="2997733"/>
            <a:ext cx="1888694" cy="225878"/>
          </a:xfrm>
          <a:prstGeom prst="rightArrow">
            <a:avLst>
              <a:gd name="adj1" fmla="val 59613"/>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pic>
        <p:nvPicPr>
          <p:cNvPr id="6" name="Picture 5">
            <a:extLst>
              <a:ext uri="{FF2B5EF4-FFF2-40B4-BE49-F238E27FC236}">
                <a16:creationId xmlns:a16="http://schemas.microsoft.com/office/drawing/2014/main" id="{0F7DA515-003F-44B6-85A6-538DFD57E155}"/>
              </a:ext>
            </a:extLst>
          </p:cNvPr>
          <p:cNvPicPr>
            <a:picLocks noChangeAspect="1"/>
          </p:cNvPicPr>
          <p:nvPr/>
        </p:nvPicPr>
        <p:blipFill>
          <a:blip r:embed="rId4"/>
          <a:stretch>
            <a:fillRect/>
          </a:stretch>
        </p:blipFill>
        <p:spPr>
          <a:xfrm>
            <a:off x="8783730" y="3911911"/>
            <a:ext cx="2591660" cy="2596513"/>
          </a:xfrm>
          <a:prstGeom prst="rect">
            <a:avLst/>
          </a:prstGeom>
        </p:spPr>
      </p:pic>
      <p:sp>
        <p:nvSpPr>
          <p:cNvPr id="7" name="Arrow: Right 6">
            <a:extLst>
              <a:ext uri="{FF2B5EF4-FFF2-40B4-BE49-F238E27FC236}">
                <a16:creationId xmlns:a16="http://schemas.microsoft.com/office/drawing/2014/main" id="{FC602060-A7F4-4103-BAB8-5C59A66387EA}"/>
              </a:ext>
            </a:extLst>
          </p:cNvPr>
          <p:cNvSpPr/>
          <p:nvPr/>
        </p:nvSpPr>
        <p:spPr>
          <a:xfrm>
            <a:off x="7030516" y="5240615"/>
            <a:ext cx="1512168" cy="27661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281390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8184-B5B8-4577-83EC-68ABBFA2A917}"/>
              </a:ext>
            </a:extLst>
          </p:cNvPr>
          <p:cNvSpPr>
            <a:spLocks noGrp="1"/>
          </p:cNvSpPr>
          <p:nvPr>
            <p:ph type="title"/>
          </p:nvPr>
        </p:nvSpPr>
        <p:spPr/>
        <p:txBody>
          <a:bodyPr/>
          <a:lstStyle/>
          <a:p>
            <a:r>
              <a:rPr lang="en-TT" b="1" dirty="0">
                <a:solidFill>
                  <a:srgbClr val="FF0000"/>
                </a:solidFill>
              </a:rPr>
              <a:t>Indications for enucleation</a:t>
            </a:r>
          </a:p>
        </p:txBody>
      </p:sp>
      <p:sp>
        <p:nvSpPr>
          <p:cNvPr id="3" name="Content Placeholder 2">
            <a:extLst>
              <a:ext uri="{FF2B5EF4-FFF2-40B4-BE49-F238E27FC236}">
                <a16:creationId xmlns:a16="http://schemas.microsoft.com/office/drawing/2014/main" id="{FBDCF8E2-8E7A-4592-859B-57E5755726E9}"/>
              </a:ext>
            </a:extLst>
          </p:cNvPr>
          <p:cNvSpPr>
            <a:spLocks noGrp="1"/>
          </p:cNvSpPr>
          <p:nvPr>
            <p:ph idx="1"/>
          </p:nvPr>
        </p:nvSpPr>
        <p:spPr>
          <a:xfrm>
            <a:off x="837981" y="1556792"/>
            <a:ext cx="10512862" cy="4620170"/>
          </a:xfrm>
        </p:spPr>
        <p:txBody>
          <a:bodyPr>
            <a:normAutofit fontScale="92500" lnSpcReduction="10000"/>
          </a:bodyPr>
          <a:lstStyle/>
          <a:p>
            <a:r>
              <a:rPr lang="en-TT" dirty="0"/>
              <a:t>Squamous cell carcinoma</a:t>
            </a:r>
          </a:p>
          <a:p>
            <a:r>
              <a:rPr lang="en-TT" dirty="0"/>
              <a:t>Lymphosarcoma</a:t>
            </a:r>
          </a:p>
          <a:p>
            <a:r>
              <a:rPr lang="en-TT" dirty="0"/>
              <a:t>Chronic glaucoma</a:t>
            </a:r>
          </a:p>
          <a:p>
            <a:r>
              <a:rPr lang="en-TT" dirty="0"/>
              <a:t>Prolapsed retrobulbar fat (Phthisis bulbi)</a:t>
            </a:r>
          </a:p>
          <a:p>
            <a:r>
              <a:rPr lang="en-TT" dirty="0"/>
              <a:t>Severe trauma or proptosis.</a:t>
            </a:r>
          </a:p>
          <a:p>
            <a:r>
              <a:rPr lang="en-TT" dirty="0"/>
              <a:t>Rupture</a:t>
            </a:r>
          </a:p>
          <a:p>
            <a:r>
              <a:rPr lang="en-TT" dirty="0"/>
              <a:t>Chronic endopthalmitis or panopthalmitis</a:t>
            </a:r>
          </a:p>
          <a:p>
            <a:r>
              <a:rPr lang="en-TT" dirty="0"/>
              <a:t>Retrobulbar abscessation; periorbital cellulitis</a:t>
            </a:r>
          </a:p>
          <a:p>
            <a:r>
              <a:rPr lang="en-TT" dirty="0"/>
              <a:t>Perforating ulcers</a:t>
            </a:r>
          </a:p>
          <a:p>
            <a:r>
              <a:rPr lang="en-TT" dirty="0"/>
              <a:t>Lacerations, orbital fractures, foreign bodies</a:t>
            </a:r>
          </a:p>
        </p:txBody>
      </p:sp>
      <p:pic>
        <p:nvPicPr>
          <p:cNvPr id="1026" name="Picture 2" descr="Image result for squamous cell carcinoma cattle">
            <a:extLst>
              <a:ext uri="{FF2B5EF4-FFF2-40B4-BE49-F238E27FC236}">
                <a16:creationId xmlns:a16="http://schemas.microsoft.com/office/drawing/2014/main" id="{D5B64006-9C9E-485A-95CD-13772605C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9181" y="1825624"/>
            <a:ext cx="2541662" cy="2113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98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46EAEF-51B6-49ED-8D7A-8F494E4AD030}"/>
              </a:ext>
            </a:extLst>
          </p:cNvPr>
          <p:cNvSpPr>
            <a:spLocks noGrp="1"/>
          </p:cNvSpPr>
          <p:nvPr>
            <p:ph idx="1"/>
          </p:nvPr>
        </p:nvSpPr>
        <p:spPr>
          <a:xfrm>
            <a:off x="261764" y="1196752"/>
            <a:ext cx="7488832" cy="6013938"/>
          </a:xfrm>
        </p:spPr>
        <p:txBody>
          <a:bodyPr/>
          <a:lstStyle/>
          <a:p>
            <a:pPr algn="just"/>
            <a:r>
              <a:rPr lang="en-TT" dirty="0"/>
              <a:t>Exenteration With or Without an Orbital Prosthesis - The removal of all of the orbital contents and the globe.</a:t>
            </a:r>
          </a:p>
          <a:p>
            <a:pPr marL="0" indent="0" algn="just">
              <a:buNone/>
            </a:pPr>
            <a:endParaRPr lang="en-TT" dirty="0"/>
          </a:p>
          <a:p>
            <a:pPr algn="just"/>
            <a:r>
              <a:rPr lang="en-TT" dirty="0"/>
              <a:t>Usually performed for orbital neoplasia or infection. An orbital prosthesis can be implanted if there is no residual neoplasia or infection. </a:t>
            </a:r>
          </a:p>
          <a:p>
            <a:pPr marL="0" indent="0" algn="just">
              <a:buNone/>
            </a:pPr>
            <a:r>
              <a:rPr lang="en-TT" dirty="0">
                <a:hlinkClick r:id="rId2"/>
              </a:rPr>
              <a:t>https://www.youtube.com/watch?v=n9Fv-vDC2HI</a:t>
            </a:r>
            <a:endParaRPr lang="en-TT" dirty="0"/>
          </a:p>
          <a:p>
            <a:pPr marL="0" indent="0" algn="just">
              <a:buNone/>
            </a:pPr>
            <a:endParaRPr lang="en-TT" dirty="0"/>
          </a:p>
        </p:txBody>
      </p:sp>
      <p:pic>
        <p:nvPicPr>
          <p:cNvPr id="1026" name="Picture 2" descr="Image result for exenteration eye cow">
            <a:extLst>
              <a:ext uri="{FF2B5EF4-FFF2-40B4-BE49-F238E27FC236}">
                <a16:creationId xmlns:a16="http://schemas.microsoft.com/office/drawing/2014/main" id="{1475AF60-9AA4-4313-9F67-93EB8BF4A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660" y="1366383"/>
            <a:ext cx="3294259" cy="32266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EC820AB-8BB7-431C-8BC4-EB21FCD89A48}"/>
              </a:ext>
            </a:extLst>
          </p:cNvPr>
          <p:cNvSpPr/>
          <p:nvPr/>
        </p:nvSpPr>
        <p:spPr>
          <a:xfrm>
            <a:off x="8384135" y="4725144"/>
            <a:ext cx="3236784" cy="369332"/>
          </a:xfrm>
          <a:prstGeom prst="rect">
            <a:avLst/>
          </a:prstGeom>
        </p:spPr>
        <p:txBody>
          <a:bodyPr wrap="none">
            <a:spAutoFit/>
          </a:bodyPr>
          <a:lstStyle/>
          <a:p>
            <a:r>
              <a:rPr lang="en-TT" dirty="0">
                <a:solidFill>
                  <a:srgbClr val="FF0000"/>
                </a:solidFill>
                <a:latin typeface="arial" panose="020B0604020202020204" pitchFamily="34" charset="0"/>
              </a:rPr>
              <a:t>SCC - Eye enucleation in cow</a:t>
            </a:r>
            <a:endParaRPr lang="en-TT" dirty="0">
              <a:solidFill>
                <a:srgbClr val="FF0000"/>
              </a:solidFill>
            </a:endParaRPr>
          </a:p>
        </p:txBody>
      </p:sp>
    </p:spTree>
    <p:extLst>
      <p:ext uri="{BB962C8B-B14F-4D97-AF65-F5344CB8AC3E}">
        <p14:creationId xmlns:p14="http://schemas.microsoft.com/office/powerpoint/2010/main" val="127003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D3199-64B5-46FC-90F6-F46363665775}"/>
              </a:ext>
            </a:extLst>
          </p:cNvPr>
          <p:cNvSpPr>
            <a:spLocks noGrp="1"/>
          </p:cNvSpPr>
          <p:nvPr>
            <p:ph idx="1"/>
          </p:nvPr>
        </p:nvSpPr>
        <p:spPr>
          <a:xfrm>
            <a:off x="693812" y="908720"/>
            <a:ext cx="10512862" cy="5628283"/>
          </a:xfrm>
        </p:spPr>
        <p:txBody>
          <a:bodyPr>
            <a:normAutofit/>
          </a:bodyPr>
          <a:lstStyle/>
          <a:p>
            <a:pPr algn="just"/>
            <a:r>
              <a:rPr lang="en-TT" dirty="0"/>
              <a:t>Evisceration and Intraocular Prosthesis - Removal of the intraocular contents leaving the corneo-scleral shell that is then filled with a silicone prosthesis. Contraindicated in the presence of intraocular infection, concurrent ocular disease such as corneal ulceration or dry eye, and ocular neoplasia. More cosmetic than an enucleation. </a:t>
            </a:r>
            <a:r>
              <a:rPr lang="en-TT" dirty="0">
                <a:hlinkClick r:id="rId2"/>
              </a:rPr>
              <a:t>https://www.youtube.com/watch?v=tu6IU3Ra3eM</a:t>
            </a:r>
            <a:endParaRPr lang="en-TT" dirty="0"/>
          </a:p>
          <a:p>
            <a:pPr marL="0" indent="0" algn="just">
              <a:buNone/>
            </a:pPr>
            <a:endParaRPr lang="en-TT" dirty="0"/>
          </a:p>
          <a:p>
            <a:pPr algn="just"/>
            <a:r>
              <a:rPr lang="en-TT" dirty="0"/>
              <a:t>Extrascleral Prosthesis (shell) - This is the typical artificial eye used in humans and is rarely performed in veterinary ophthalmology due to difficulties in maintaining the prosthesis in place and its expense. Occasionally done in show horses.</a:t>
            </a:r>
          </a:p>
        </p:txBody>
      </p:sp>
    </p:spTree>
    <p:extLst>
      <p:ext uri="{BB962C8B-B14F-4D97-AF65-F5344CB8AC3E}">
        <p14:creationId xmlns:p14="http://schemas.microsoft.com/office/powerpoint/2010/main" val="349970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090DE0-3ED7-46BC-8103-A63009DAC330}"/>
              </a:ext>
            </a:extLst>
          </p:cNvPr>
          <p:cNvSpPr>
            <a:spLocks noGrp="1"/>
          </p:cNvSpPr>
          <p:nvPr>
            <p:ph idx="1"/>
          </p:nvPr>
        </p:nvSpPr>
        <p:spPr>
          <a:xfrm>
            <a:off x="388582" y="476672"/>
            <a:ext cx="7866069" cy="5550445"/>
          </a:xfrm>
        </p:spPr>
        <p:txBody>
          <a:bodyPr/>
          <a:lstStyle/>
          <a:p>
            <a:pPr algn="just"/>
            <a:r>
              <a:rPr lang="en-TT" dirty="0"/>
              <a:t>Ophthalmic surgery in large animals is performed under topical, regional or general anesthesia.</a:t>
            </a:r>
          </a:p>
          <a:p>
            <a:pPr marL="0" indent="0" algn="just">
              <a:buNone/>
            </a:pPr>
            <a:endParaRPr lang="en-TT" dirty="0"/>
          </a:p>
          <a:p>
            <a:pPr algn="just"/>
            <a:r>
              <a:rPr lang="en-TT" dirty="0"/>
              <a:t>In cattle, regional and general anesthesia are the most frequently used. Both methods need sedation prior to induction of anesthesia.</a:t>
            </a:r>
          </a:p>
          <a:p>
            <a:pPr marL="0" indent="0" algn="just">
              <a:buNone/>
            </a:pPr>
            <a:endParaRPr lang="en-TT" dirty="0"/>
          </a:p>
          <a:p>
            <a:pPr algn="just"/>
            <a:r>
              <a:rPr lang="en-TT" dirty="0"/>
              <a:t>General anesthesia can be obtained by using chloral hydrate or barbiturates. </a:t>
            </a:r>
          </a:p>
          <a:p>
            <a:pPr marL="0" indent="0" algn="just">
              <a:buNone/>
            </a:pPr>
            <a:endParaRPr lang="en-TT" dirty="0"/>
          </a:p>
          <a:p>
            <a:pPr algn="just"/>
            <a:r>
              <a:rPr lang="en-TT" dirty="0"/>
              <a:t>For regional anesthesia we can use the combined retrobulbar and auriculopalpebral nerve block.</a:t>
            </a:r>
          </a:p>
        </p:txBody>
      </p:sp>
      <p:pic>
        <p:nvPicPr>
          <p:cNvPr id="4" name="Picture 3">
            <a:extLst>
              <a:ext uri="{FF2B5EF4-FFF2-40B4-BE49-F238E27FC236}">
                <a16:creationId xmlns:a16="http://schemas.microsoft.com/office/drawing/2014/main" id="{A3A871FF-F68F-4E26-A311-C72C76494C2B}"/>
              </a:ext>
            </a:extLst>
          </p:cNvPr>
          <p:cNvPicPr>
            <a:picLocks noChangeAspect="1"/>
          </p:cNvPicPr>
          <p:nvPr/>
        </p:nvPicPr>
        <p:blipFill>
          <a:blip r:embed="rId2"/>
          <a:stretch>
            <a:fillRect/>
          </a:stretch>
        </p:blipFill>
        <p:spPr>
          <a:xfrm>
            <a:off x="8830717" y="1916832"/>
            <a:ext cx="2969526" cy="3024336"/>
          </a:xfrm>
          <a:prstGeom prst="rect">
            <a:avLst/>
          </a:prstGeom>
        </p:spPr>
      </p:pic>
    </p:spTree>
    <p:extLst>
      <p:ext uri="{BB962C8B-B14F-4D97-AF65-F5344CB8AC3E}">
        <p14:creationId xmlns:p14="http://schemas.microsoft.com/office/powerpoint/2010/main" val="288844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B6793-F1A5-40D3-B8EC-D4F63B0FED66}"/>
              </a:ext>
            </a:extLst>
          </p:cNvPr>
          <p:cNvSpPr>
            <a:spLocks noGrp="1"/>
          </p:cNvSpPr>
          <p:nvPr>
            <p:ph type="title"/>
          </p:nvPr>
        </p:nvSpPr>
        <p:spPr>
          <a:xfrm>
            <a:off x="549796" y="20583"/>
            <a:ext cx="10512862" cy="1104161"/>
          </a:xfrm>
        </p:spPr>
        <p:txBody>
          <a:bodyPr/>
          <a:lstStyle/>
          <a:p>
            <a:r>
              <a:rPr lang="en-TT" b="1" dirty="0">
                <a:solidFill>
                  <a:srgbClr val="FF0000"/>
                </a:solidFill>
              </a:rPr>
              <a:t>Today’s laboratory procedures</a:t>
            </a:r>
          </a:p>
        </p:txBody>
      </p:sp>
      <p:sp>
        <p:nvSpPr>
          <p:cNvPr id="3" name="Content Placeholder 2">
            <a:extLst>
              <a:ext uri="{FF2B5EF4-FFF2-40B4-BE49-F238E27FC236}">
                <a16:creationId xmlns:a16="http://schemas.microsoft.com/office/drawing/2014/main" id="{E90D30E6-7608-4C14-9777-AC9E596EECC2}"/>
              </a:ext>
            </a:extLst>
          </p:cNvPr>
          <p:cNvSpPr>
            <a:spLocks noGrp="1"/>
          </p:cNvSpPr>
          <p:nvPr>
            <p:ph idx="1"/>
          </p:nvPr>
        </p:nvSpPr>
        <p:spPr>
          <a:xfrm>
            <a:off x="372923" y="1196752"/>
            <a:ext cx="10512862" cy="5400599"/>
          </a:xfrm>
        </p:spPr>
        <p:txBody>
          <a:bodyPr>
            <a:normAutofit/>
          </a:bodyPr>
          <a:lstStyle/>
          <a:p>
            <a:r>
              <a:rPr lang="en-TT" dirty="0"/>
              <a:t>Pre- surgical procedure of the eye</a:t>
            </a:r>
          </a:p>
          <a:p>
            <a:r>
              <a:rPr lang="en-TT" dirty="0"/>
              <a:t>Administration of nerve blocks:</a:t>
            </a:r>
          </a:p>
          <a:p>
            <a:pPr lvl="1"/>
            <a:r>
              <a:rPr lang="en-TT" dirty="0"/>
              <a:t>Auriculopalpebral</a:t>
            </a:r>
          </a:p>
          <a:p>
            <a:pPr lvl="1"/>
            <a:r>
              <a:rPr lang="en-TT" dirty="0"/>
              <a:t>Petersen’s</a:t>
            </a:r>
          </a:p>
          <a:p>
            <a:pPr lvl="1"/>
            <a:r>
              <a:rPr lang="en-TT" dirty="0"/>
              <a:t>4 point Retrobulbar </a:t>
            </a:r>
          </a:p>
          <a:p>
            <a:r>
              <a:rPr lang="en-TT" dirty="0"/>
              <a:t>Subconjunctival injection </a:t>
            </a:r>
            <a:r>
              <a:rPr lang="en-TT" sz="1900" dirty="0"/>
              <a:t>( </a:t>
            </a:r>
            <a:r>
              <a:rPr lang="en-TT" sz="1900"/>
              <a:t>used when </a:t>
            </a:r>
            <a:r>
              <a:rPr lang="en-TT" sz="1900" dirty="0"/>
              <a:t>treating Pink eye</a:t>
            </a:r>
            <a:r>
              <a:rPr lang="en-TT" sz="1900"/>
              <a:t>) </a:t>
            </a:r>
          </a:p>
          <a:p>
            <a:r>
              <a:rPr lang="en-TT" dirty="0"/>
              <a:t>Removal of the third eyelid</a:t>
            </a:r>
          </a:p>
          <a:p>
            <a:r>
              <a:rPr lang="en-TT" dirty="0"/>
              <a:t>Exenteration and Transpalpebral enucleation of a bovine cadaver’s eye </a:t>
            </a:r>
          </a:p>
          <a:p>
            <a:r>
              <a:rPr lang="en-TT" dirty="0"/>
              <a:t>Surgical procedure for closure of the orbital region </a:t>
            </a:r>
          </a:p>
          <a:p>
            <a:r>
              <a:rPr lang="en-TT" dirty="0"/>
              <a:t>Discuss post surgical care and complications</a:t>
            </a:r>
          </a:p>
        </p:txBody>
      </p:sp>
      <p:pic>
        <p:nvPicPr>
          <p:cNvPr id="5" name="Picture 4" descr="A picture containing animal, mammal&#10;&#10;Description generated with high confidence">
            <a:extLst>
              <a:ext uri="{FF2B5EF4-FFF2-40B4-BE49-F238E27FC236}">
                <a16:creationId xmlns:a16="http://schemas.microsoft.com/office/drawing/2014/main" id="{DD30503B-0340-490F-98F7-4AE87A088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6740" y="1001605"/>
            <a:ext cx="2785509" cy="2536750"/>
          </a:xfrm>
          <a:prstGeom prst="rect">
            <a:avLst/>
          </a:prstGeom>
        </p:spPr>
      </p:pic>
    </p:spTree>
    <p:extLst>
      <p:ext uri="{BB962C8B-B14F-4D97-AF65-F5344CB8AC3E}">
        <p14:creationId xmlns:p14="http://schemas.microsoft.com/office/powerpoint/2010/main" val="167465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ye exam on cow">
            <a:extLst>
              <a:ext uri="{FF2B5EF4-FFF2-40B4-BE49-F238E27FC236}">
                <a16:creationId xmlns:a16="http://schemas.microsoft.com/office/drawing/2014/main" id="{F27D417F-B9BA-450C-A797-80E0590F0E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048" y="557699"/>
            <a:ext cx="6552728" cy="574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94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BB12BDE-B83D-4C0B-BF87-5A001C6F7C95}"/>
              </a:ext>
            </a:extLst>
          </p:cNvPr>
          <p:cNvSpPr>
            <a:spLocks noGrp="1"/>
          </p:cNvSpPr>
          <p:nvPr>
            <p:ph sz="half" idx="2"/>
          </p:nvPr>
        </p:nvSpPr>
        <p:spPr>
          <a:xfrm>
            <a:off x="333772" y="1340768"/>
            <a:ext cx="7848872" cy="5136926"/>
          </a:xfrm>
        </p:spPr>
        <p:txBody>
          <a:bodyPr>
            <a:normAutofit/>
          </a:bodyPr>
          <a:lstStyle/>
          <a:p>
            <a:pPr algn="just">
              <a:buFont typeface="Wingdings" panose="05000000000000000000" pitchFamily="2" charset="2"/>
              <a:buChar char="q"/>
            </a:pPr>
            <a:r>
              <a:rPr lang="en-TT" sz="2800" dirty="0"/>
              <a:t> A complete history and physical examination should be performed on all patients, even if the complaint concerns “just” the eye. </a:t>
            </a:r>
          </a:p>
          <a:p>
            <a:pPr marL="0" indent="0" algn="just">
              <a:buNone/>
            </a:pPr>
            <a:endParaRPr lang="en-TT" sz="2800" dirty="0"/>
          </a:p>
          <a:p>
            <a:pPr algn="just">
              <a:buFont typeface="Wingdings" panose="05000000000000000000" pitchFamily="2" charset="2"/>
              <a:buChar char="q"/>
            </a:pPr>
            <a:r>
              <a:rPr lang="en-TT" sz="2800" dirty="0"/>
              <a:t> Many ocular problems in food animal species are manifestations of systemic diseases; and these disorders should be ruled out before the ocular examination commences because dehydration, anaemia, icterus, and others of these types of physical parameters may affect the ocular findings.</a:t>
            </a:r>
          </a:p>
          <a:p>
            <a:pPr algn="just"/>
            <a:endParaRPr lang="en-TT" sz="2800" dirty="0"/>
          </a:p>
        </p:txBody>
      </p:sp>
      <p:pic>
        <p:nvPicPr>
          <p:cNvPr id="7" name="Picture 6">
            <a:extLst>
              <a:ext uri="{FF2B5EF4-FFF2-40B4-BE49-F238E27FC236}">
                <a16:creationId xmlns:a16="http://schemas.microsoft.com/office/drawing/2014/main" id="{C8EAC3B1-773A-4914-859B-FCFD784F448F}"/>
              </a:ext>
            </a:extLst>
          </p:cNvPr>
          <p:cNvPicPr>
            <a:picLocks noChangeAspect="1"/>
          </p:cNvPicPr>
          <p:nvPr/>
        </p:nvPicPr>
        <p:blipFill>
          <a:blip r:embed="rId2"/>
          <a:stretch>
            <a:fillRect/>
          </a:stretch>
        </p:blipFill>
        <p:spPr>
          <a:xfrm>
            <a:off x="8997553" y="1700808"/>
            <a:ext cx="2857500" cy="2545631"/>
          </a:xfrm>
          <a:prstGeom prst="rect">
            <a:avLst/>
          </a:prstGeom>
        </p:spPr>
      </p:pic>
    </p:spTree>
    <p:extLst>
      <p:ext uri="{BB962C8B-B14F-4D97-AF65-F5344CB8AC3E}">
        <p14:creationId xmlns:p14="http://schemas.microsoft.com/office/powerpoint/2010/main" val="66435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ye Examination">
            <a:extLst>
              <a:ext uri="{FF2B5EF4-FFF2-40B4-BE49-F238E27FC236}">
                <a16:creationId xmlns:a16="http://schemas.microsoft.com/office/drawing/2014/main" id="{7EC326E7-321E-47AA-A398-9541A8855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5360" y="1628800"/>
            <a:ext cx="3331700"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747DF158-FDDF-4F00-BFBA-5E17F4A56454}"/>
              </a:ext>
            </a:extLst>
          </p:cNvPr>
          <p:cNvSpPr>
            <a:spLocks noGrp="1"/>
          </p:cNvSpPr>
          <p:nvPr>
            <p:ph sz="half" idx="2"/>
          </p:nvPr>
        </p:nvSpPr>
        <p:spPr>
          <a:xfrm>
            <a:off x="279716" y="674694"/>
            <a:ext cx="7848872" cy="5508612"/>
          </a:xfrm>
        </p:spPr>
        <p:txBody>
          <a:bodyPr>
            <a:normAutofit/>
          </a:bodyPr>
          <a:lstStyle/>
          <a:p>
            <a:pPr algn="just">
              <a:buFont typeface="Wingdings" panose="05000000000000000000" pitchFamily="2" charset="2"/>
              <a:buChar char="q"/>
            </a:pPr>
            <a:r>
              <a:rPr lang="en-TT" dirty="0"/>
              <a:t> Historical information should include the owner’s or herdsman’s assessment of the patient’s visual status.</a:t>
            </a:r>
          </a:p>
          <a:p>
            <a:pPr algn="just">
              <a:buFont typeface="Wingdings" panose="05000000000000000000" pitchFamily="2" charset="2"/>
              <a:buChar char="q"/>
            </a:pPr>
            <a:endParaRPr lang="en-TT" dirty="0"/>
          </a:p>
          <a:p>
            <a:pPr algn="just">
              <a:buFont typeface="Wingdings" panose="05000000000000000000" pitchFamily="2" charset="2"/>
              <a:buChar char="q"/>
            </a:pPr>
            <a:r>
              <a:rPr lang="en-TT" dirty="0"/>
              <a:t> Careful observation of the patient may be necessary if normal vision is questioned and should be performed on a herd animal patient in separate and unfamiliar surroundings.</a:t>
            </a:r>
          </a:p>
          <a:p>
            <a:pPr algn="just">
              <a:buFont typeface="Wingdings" panose="05000000000000000000" pitchFamily="2" charset="2"/>
              <a:buChar char="q"/>
            </a:pPr>
            <a:endParaRPr lang="en-TT" dirty="0"/>
          </a:p>
          <a:p>
            <a:pPr algn="just">
              <a:buFont typeface="Wingdings" panose="05000000000000000000" pitchFamily="2" charset="2"/>
              <a:buChar char="q"/>
            </a:pPr>
            <a:r>
              <a:rPr lang="en-TT" dirty="0"/>
              <a:t> Head carriage should be noted (visually deficient animals often carry their heads close to the ground). </a:t>
            </a:r>
          </a:p>
          <a:p>
            <a:pPr algn="just"/>
            <a:endParaRPr lang="en-TT" dirty="0"/>
          </a:p>
        </p:txBody>
      </p:sp>
    </p:spTree>
    <p:extLst>
      <p:ext uri="{BB962C8B-B14F-4D97-AF65-F5344CB8AC3E}">
        <p14:creationId xmlns:p14="http://schemas.microsoft.com/office/powerpoint/2010/main" val="78355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8EF35E7-46B7-474C-A79B-0B5068C5C68E}"/>
              </a:ext>
            </a:extLst>
          </p:cNvPr>
          <p:cNvSpPr>
            <a:spLocks noGrp="1"/>
          </p:cNvSpPr>
          <p:nvPr>
            <p:ph sz="half" idx="2"/>
          </p:nvPr>
        </p:nvSpPr>
        <p:spPr>
          <a:xfrm>
            <a:off x="284377" y="980728"/>
            <a:ext cx="7970275" cy="6073032"/>
          </a:xfrm>
        </p:spPr>
        <p:txBody>
          <a:bodyPr>
            <a:normAutofit/>
          </a:bodyPr>
          <a:lstStyle/>
          <a:p>
            <a:pPr algn="just">
              <a:buFont typeface="Wingdings" panose="05000000000000000000" pitchFamily="2" charset="2"/>
              <a:buChar char="q"/>
            </a:pPr>
            <a:r>
              <a:rPr lang="en-TT" dirty="0"/>
              <a:t> Previous ocular diseases should be queried. Current and previous ocular and systemic medication including conventional and alternative therapeutic modalities  should be noted.</a:t>
            </a:r>
          </a:p>
          <a:p>
            <a:pPr marL="0" indent="0" algn="just">
              <a:buNone/>
            </a:pPr>
            <a:endParaRPr lang="en-TT" dirty="0"/>
          </a:p>
          <a:p>
            <a:pPr algn="just">
              <a:buFont typeface="Wingdings" panose="05000000000000000000" pitchFamily="2" charset="2"/>
              <a:buChar char="q"/>
            </a:pPr>
            <a:r>
              <a:rPr lang="en-TT" dirty="0"/>
              <a:t> Whenever possible, examination of the eyes should be performed in a quiet, dark room.</a:t>
            </a:r>
          </a:p>
          <a:p>
            <a:pPr algn="just">
              <a:buFont typeface="Wingdings" panose="05000000000000000000" pitchFamily="2" charset="2"/>
              <a:buChar char="q"/>
            </a:pPr>
            <a:endParaRPr lang="en-TT" dirty="0"/>
          </a:p>
          <a:p>
            <a:pPr algn="just">
              <a:buFont typeface="Wingdings" panose="05000000000000000000" pitchFamily="2" charset="2"/>
              <a:buChar char="q"/>
            </a:pPr>
            <a:r>
              <a:rPr lang="en-TT" dirty="0"/>
              <a:t> Adequate restraint of the head is essential, and sedation of the patient may be necessary. In addition to an ophthalmoscope, minimal specialized equipment is necessary.</a:t>
            </a:r>
          </a:p>
        </p:txBody>
      </p:sp>
      <p:pic>
        <p:nvPicPr>
          <p:cNvPr id="5122" name="Picture 2" descr="What's New Image">
            <a:extLst>
              <a:ext uri="{FF2B5EF4-FFF2-40B4-BE49-F238E27FC236}">
                <a16:creationId xmlns:a16="http://schemas.microsoft.com/office/drawing/2014/main" id="{4444C0A8-549C-46F5-AF7B-62173BFFCC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321" y="1484784"/>
            <a:ext cx="3123127"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6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6" y="197839"/>
            <a:ext cx="9144514" cy="1020762"/>
          </a:xfrm>
        </p:spPr>
        <p:txBody>
          <a:bodyPr/>
          <a:lstStyle/>
          <a:p>
            <a:r>
              <a:rPr lang="en-US" b="1" dirty="0">
                <a:solidFill>
                  <a:srgbClr val="FF0000"/>
                </a:solidFill>
              </a:rPr>
              <a:t>Eye Anatomy</a:t>
            </a:r>
          </a:p>
        </p:txBody>
      </p:sp>
      <p:pic>
        <p:nvPicPr>
          <p:cNvPr id="1030" name="Picture 6" descr="http://images.slideplayer.com/27/9177198/slides/slide_19.jpg">
            <a:extLst>
              <a:ext uri="{FF2B5EF4-FFF2-40B4-BE49-F238E27FC236}">
                <a16:creationId xmlns:a16="http://schemas.microsoft.com/office/drawing/2014/main" id="{A0F4A173-40A9-4354-8D1A-B4E64E134AF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02124" y="260646"/>
            <a:ext cx="8208914" cy="6394479"/>
          </a:xfrm>
          <a:prstGeom prst="rect">
            <a:avLst/>
          </a:prstGeom>
          <a:noFill/>
          <a:extLst>
            <a:ext uri="{909E8E84-426E-40DD-AFC4-6F175D3DCCD1}">
              <a14:hiddenFill xmlns:a14="http://schemas.microsoft.com/office/drawing/2010/main">
                <a:solidFill>
                  <a:srgbClr val="FFFFFF"/>
                </a:solidFill>
              </a14:hiddenFill>
            </a:ext>
          </a:extLst>
        </p:spPr>
      </p:pic>
      <p:sp>
        <p:nvSpPr>
          <p:cNvPr id="11" name="Arrow: Right 10">
            <a:extLst>
              <a:ext uri="{FF2B5EF4-FFF2-40B4-BE49-F238E27FC236}">
                <a16:creationId xmlns:a16="http://schemas.microsoft.com/office/drawing/2014/main" id="{C0A4F503-E593-4000-A366-374E43BB4309}"/>
              </a:ext>
            </a:extLst>
          </p:cNvPr>
          <p:cNvSpPr/>
          <p:nvPr/>
        </p:nvSpPr>
        <p:spPr>
          <a:xfrm>
            <a:off x="6598468" y="3140968"/>
            <a:ext cx="144016" cy="45719"/>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11052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n animal&#10;&#10;Description generated with high confidence">
            <a:extLst>
              <a:ext uri="{FF2B5EF4-FFF2-40B4-BE49-F238E27FC236}">
                <a16:creationId xmlns:a16="http://schemas.microsoft.com/office/drawing/2014/main" id="{DAA8E4F4-9EF5-4406-B7B3-255462A61D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26" y="2420888"/>
            <a:ext cx="2448272" cy="1782446"/>
          </a:xfrm>
          <a:prstGeom prst="rect">
            <a:avLst/>
          </a:prstGeom>
        </p:spPr>
      </p:pic>
      <p:sp>
        <p:nvSpPr>
          <p:cNvPr id="8" name="Arrow: Left 7">
            <a:extLst>
              <a:ext uri="{FF2B5EF4-FFF2-40B4-BE49-F238E27FC236}">
                <a16:creationId xmlns:a16="http://schemas.microsoft.com/office/drawing/2014/main" id="{730A5BB1-2196-4C28-A8EA-56000E79C6F8}"/>
              </a:ext>
            </a:extLst>
          </p:cNvPr>
          <p:cNvSpPr/>
          <p:nvPr/>
        </p:nvSpPr>
        <p:spPr>
          <a:xfrm>
            <a:off x="1773933" y="2780929"/>
            <a:ext cx="2592288" cy="14401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pic>
        <p:nvPicPr>
          <p:cNvPr id="6148" name="Picture 4" descr=" ">
            <a:extLst>
              <a:ext uri="{FF2B5EF4-FFF2-40B4-BE49-F238E27FC236}">
                <a16:creationId xmlns:a16="http://schemas.microsoft.com/office/drawing/2014/main" id="{41DEBFCF-0C33-4ADC-B5CF-298E232FF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792" y="528469"/>
            <a:ext cx="7243820" cy="580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93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0269FC-DE88-49BB-8ABA-F3E9FFDC892D}"/>
              </a:ext>
            </a:extLst>
          </p:cNvPr>
          <p:cNvPicPr>
            <a:picLocks noGrp="1" noChangeAspect="1"/>
          </p:cNvPicPr>
          <p:nvPr>
            <p:ph sz="half" idx="1"/>
          </p:nvPr>
        </p:nvPicPr>
        <p:blipFill>
          <a:blip r:embed="rId2"/>
          <a:stretch>
            <a:fillRect/>
          </a:stretch>
        </p:blipFill>
        <p:spPr>
          <a:xfrm>
            <a:off x="2494012" y="404664"/>
            <a:ext cx="7704856" cy="5804324"/>
          </a:xfrm>
          <a:prstGeom prst="rect">
            <a:avLst/>
          </a:prstGeom>
        </p:spPr>
      </p:pic>
    </p:spTree>
    <p:extLst>
      <p:ext uri="{BB962C8B-B14F-4D97-AF65-F5344CB8AC3E}">
        <p14:creationId xmlns:p14="http://schemas.microsoft.com/office/powerpoint/2010/main" val="341298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D3E6-EB9A-4ECA-A1F3-E7B418195635}"/>
              </a:ext>
            </a:extLst>
          </p:cNvPr>
          <p:cNvSpPr>
            <a:spLocks noGrp="1"/>
          </p:cNvSpPr>
          <p:nvPr>
            <p:ph type="title"/>
          </p:nvPr>
        </p:nvSpPr>
        <p:spPr/>
        <p:txBody>
          <a:bodyPr/>
          <a:lstStyle/>
          <a:p>
            <a:r>
              <a:rPr lang="en-TT" b="1" dirty="0">
                <a:solidFill>
                  <a:srgbClr val="FF0000"/>
                </a:solidFill>
              </a:rPr>
              <a:t>Intraorbital structures</a:t>
            </a:r>
          </a:p>
        </p:txBody>
      </p:sp>
      <p:sp>
        <p:nvSpPr>
          <p:cNvPr id="4" name="Content Placeholder 3">
            <a:extLst>
              <a:ext uri="{FF2B5EF4-FFF2-40B4-BE49-F238E27FC236}">
                <a16:creationId xmlns:a16="http://schemas.microsoft.com/office/drawing/2014/main" id="{92069E84-2FBD-4C88-ABB3-95D8528BC317}"/>
              </a:ext>
            </a:extLst>
          </p:cNvPr>
          <p:cNvSpPr>
            <a:spLocks noGrp="1"/>
          </p:cNvSpPr>
          <p:nvPr>
            <p:ph sz="half" idx="2"/>
          </p:nvPr>
        </p:nvSpPr>
        <p:spPr>
          <a:xfrm>
            <a:off x="621804" y="1916832"/>
            <a:ext cx="10367410" cy="3684588"/>
          </a:xfrm>
        </p:spPr>
        <p:txBody>
          <a:bodyPr>
            <a:normAutofit lnSpcReduction="10000"/>
          </a:bodyPr>
          <a:lstStyle/>
          <a:p>
            <a:pPr algn="just">
              <a:buFont typeface="Courier New" panose="02070309020205020404" pitchFamily="49" charset="0"/>
              <a:buChar char="o"/>
            </a:pPr>
            <a:r>
              <a:rPr lang="en-TT" dirty="0"/>
              <a:t> Globe, nerves (II-VII), blood vessels, gland of the 3rd eyelid, lacrimal gland, zygomatic salivary gland, extraocular muscles, masticatory muscles, fat, and periorbita.</a:t>
            </a:r>
          </a:p>
          <a:p>
            <a:pPr marL="0" indent="0" algn="just">
              <a:buNone/>
            </a:pPr>
            <a:endParaRPr lang="en-TT" dirty="0"/>
          </a:p>
          <a:p>
            <a:pPr algn="just">
              <a:buFont typeface="Courier New" panose="02070309020205020404" pitchFamily="49" charset="0"/>
              <a:buChar char="o"/>
            </a:pPr>
            <a:r>
              <a:rPr lang="en-TT" dirty="0"/>
              <a:t> Bone and sinuses incompletely surround the orbital soft tissues in domestic animals.</a:t>
            </a:r>
          </a:p>
          <a:p>
            <a:pPr marL="0" indent="0" algn="just">
              <a:buNone/>
            </a:pPr>
            <a:endParaRPr lang="en-TT" dirty="0"/>
          </a:p>
          <a:p>
            <a:pPr algn="just">
              <a:buFont typeface="Courier New" panose="02070309020205020404" pitchFamily="49" charset="0"/>
              <a:buChar char="o"/>
            </a:pPr>
            <a:r>
              <a:rPr lang="en-TT" dirty="0"/>
              <a:t> Alterations in any of the bony or soft tissues also alters the remaining tissues and usually the position of the eye.</a:t>
            </a:r>
          </a:p>
        </p:txBody>
      </p:sp>
    </p:spTree>
    <p:extLst>
      <p:ext uri="{BB962C8B-B14F-4D97-AF65-F5344CB8AC3E}">
        <p14:creationId xmlns:p14="http://schemas.microsoft.com/office/powerpoint/2010/main" val="195684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7Grunge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8950B5-7B6B-4C28-8458-CAB8EA4CB2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1454</Words>
  <Application>Microsoft Office PowerPoint</Application>
  <PresentationFormat>Custom</PresentationFormat>
  <Paragraphs>119</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vt:lpstr>
      <vt:lpstr>Calibri</vt:lpstr>
      <vt:lpstr>Calibri Light</vt:lpstr>
      <vt:lpstr>Century Gothic</vt:lpstr>
      <vt:lpstr>Courier New</vt:lpstr>
      <vt:lpstr>Wingdings</vt:lpstr>
      <vt:lpstr>Office Theme</vt:lpstr>
      <vt:lpstr>Introduction into the Bovine eye and diagnostic and surgical procedures</vt:lpstr>
      <vt:lpstr>PowerPoint Presentation</vt:lpstr>
      <vt:lpstr>PowerPoint Presentation</vt:lpstr>
      <vt:lpstr>PowerPoint Presentation</vt:lpstr>
      <vt:lpstr>PowerPoint Presentation</vt:lpstr>
      <vt:lpstr>Eye Anatomy</vt:lpstr>
      <vt:lpstr>PowerPoint Presentation</vt:lpstr>
      <vt:lpstr>PowerPoint Presentation</vt:lpstr>
      <vt:lpstr>Intraorbital structures</vt:lpstr>
      <vt:lpstr>Clinically significant Formina and Fissures of the Orbit</vt:lpstr>
      <vt:lpstr>Eyelids </vt:lpstr>
      <vt:lpstr>PowerPoint Presentation</vt:lpstr>
      <vt:lpstr>DIAGNOSTIC PROCEDURES</vt:lpstr>
      <vt:lpstr>PowerPoint Presentation</vt:lpstr>
      <vt:lpstr>PowerPoint Presentation</vt:lpstr>
      <vt:lpstr>PowerPoint Presentation</vt:lpstr>
      <vt:lpstr>PowerPoint Presentation</vt:lpstr>
      <vt:lpstr>PowerPoint Presentation</vt:lpstr>
      <vt:lpstr>Ophthalmic surgery</vt:lpstr>
      <vt:lpstr>Types of orbital surgery </vt:lpstr>
      <vt:lpstr>Indications for enucleation</vt:lpstr>
      <vt:lpstr>PowerPoint Presentation</vt:lpstr>
      <vt:lpstr>PowerPoint Presentation</vt:lpstr>
      <vt:lpstr>PowerPoint Presentation</vt:lpstr>
      <vt:lpstr>Today’s laboratory procedures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2017-11-15T07:09:47Z</dcterms:created>
  <dcterms:modified xsi:type="dcterms:W3CDTF">2017-11-19T04:53:15Z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TC034605859991</vt:lpwstr>
  </property>
</Properties>
</file>