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7" r:id="rId4"/>
    <p:sldId id="286" r:id="rId5"/>
    <p:sldId id="284" r:id="rId6"/>
    <p:sldId id="257" r:id="rId7"/>
    <p:sldId id="288" r:id="rId8"/>
    <p:sldId id="289" r:id="rId9"/>
    <p:sldId id="258" r:id="rId10"/>
    <p:sldId id="259" r:id="rId11"/>
    <p:sldId id="260" r:id="rId12"/>
    <p:sldId id="261" r:id="rId13"/>
    <p:sldId id="262" r:id="rId14"/>
    <p:sldId id="264" r:id="rId15"/>
    <p:sldId id="263" r:id="rId16"/>
    <p:sldId id="265" r:id="rId17"/>
    <p:sldId id="266" r:id="rId18"/>
    <p:sldId id="267" r:id="rId19"/>
    <p:sldId id="268" r:id="rId20"/>
    <p:sldId id="273" r:id="rId21"/>
    <p:sldId id="274" r:id="rId22"/>
    <p:sldId id="269" r:id="rId23"/>
    <p:sldId id="270" r:id="rId24"/>
    <p:sldId id="271" r:id="rId25"/>
    <p:sldId id="278" r:id="rId26"/>
    <p:sldId id="272" r:id="rId27"/>
    <p:sldId id="283" r:id="rId28"/>
    <p:sldId id="281" r:id="rId29"/>
    <p:sldId id="275" r:id="rId30"/>
    <p:sldId id="276" r:id="rId31"/>
    <p:sldId id="282" r:id="rId32"/>
    <p:sldId id="277" r:id="rId33"/>
    <p:sldId id="279" r:id="rId34"/>
    <p:sldId id="28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AE233-4D56-49CA-AFAE-9247F577654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79592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AE233-4D56-49CA-AFAE-9247F577654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25755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AE233-4D56-49CA-AFAE-9247F577654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51650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AE233-4D56-49CA-AFAE-9247F577654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6993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AE233-4D56-49CA-AFAE-9247F577654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76473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AE233-4D56-49CA-AFAE-9247F577654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365383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AE233-4D56-49CA-AFAE-9247F577654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145281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AE233-4D56-49CA-AFAE-9247F577654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25840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AE233-4D56-49CA-AFAE-9247F577654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410175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AE233-4D56-49CA-AFAE-9247F577654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65949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AE233-4D56-49CA-AFAE-9247F577654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BFD5A-3BA1-4DD2-A9A1-3C871317EB92}" type="slidenum">
              <a:rPr lang="en-US" smtClean="0"/>
              <a:t>‹#›</a:t>
            </a:fld>
            <a:endParaRPr lang="en-US"/>
          </a:p>
        </p:txBody>
      </p:sp>
    </p:spTree>
    <p:extLst>
      <p:ext uri="{BB962C8B-B14F-4D97-AF65-F5344CB8AC3E}">
        <p14:creationId xmlns:p14="http://schemas.microsoft.com/office/powerpoint/2010/main" val="16248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AE233-4D56-49CA-AFAE-9247F577654D}" type="datetimeFigureOut">
              <a:rPr lang="en-US" smtClean="0"/>
              <a:t>11/25/2017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BFD5A-3BA1-4DD2-A9A1-3C871317EB92}" type="slidenum">
              <a:rPr lang="en-US" smtClean="0"/>
              <a:t>‹#›</a:t>
            </a:fld>
            <a:endParaRPr lang="en-US"/>
          </a:p>
        </p:txBody>
      </p:sp>
    </p:spTree>
    <p:extLst>
      <p:ext uri="{BB962C8B-B14F-4D97-AF65-F5344CB8AC3E}">
        <p14:creationId xmlns:p14="http://schemas.microsoft.com/office/powerpoint/2010/main" val="1217935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2060"/>
                </a:solidFill>
                <a:latin typeface="Times New Roman" panose="02020603050405020304" pitchFamily="18" charset="0"/>
                <a:cs typeface="Times New Roman" panose="02020603050405020304" pitchFamily="18" charset="0"/>
              </a:rPr>
              <a:t>Foot and Claw Surgery</a:t>
            </a:r>
            <a:endParaRPr lang="en-US" b="1" i="1" u="sng"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i="1" dirty="0" smtClean="0">
                <a:solidFill>
                  <a:srgbClr val="0070C0"/>
                </a:solidFill>
                <a:latin typeface="Times New Roman" panose="02020603050405020304" pitchFamily="18" charset="0"/>
                <a:cs typeface="Times New Roman" panose="02020603050405020304" pitchFamily="18" charset="0"/>
              </a:rPr>
              <a:t>Lab 12</a:t>
            </a:r>
            <a:endParaRPr lang="en-US"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72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latin typeface="Times New Roman" panose="02020603050405020304" pitchFamily="18" charset="0"/>
                <a:cs typeface="Times New Roman" panose="02020603050405020304" pitchFamily="18" charset="0"/>
              </a:rPr>
              <a:t>Important Conditions of Bovine Digit</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82" t="27090" r="45652" b="22793"/>
          <a:stretch/>
        </p:blipFill>
        <p:spPr bwMode="auto">
          <a:xfrm>
            <a:off x="457200" y="1295400"/>
            <a:ext cx="8382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83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latin typeface="Times New Roman" panose="02020603050405020304" pitchFamily="18" charset="0"/>
                <a:cs typeface="Times New Roman" panose="02020603050405020304" pitchFamily="18" charset="0"/>
              </a:rPr>
              <a:t>Important Conditions of Bovine Digit</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80" t="39902" r="51704" b="10094"/>
          <a:stretch/>
        </p:blipFill>
        <p:spPr bwMode="auto">
          <a:xfrm>
            <a:off x="751994" y="1524000"/>
            <a:ext cx="778240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26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dirty="0" smtClean="0">
                <a:solidFill>
                  <a:srgbClr val="002060"/>
                </a:solidFill>
                <a:latin typeface="Times New Roman" panose="02020603050405020304" pitchFamily="18" charset="0"/>
                <a:cs typeface="Times New Roman" panose="02020603050405020304" pitchFamily="18" charset="0"/>
              </a:rPr>
              <a:t>Bovine Lameness </a:t>
            </a:r>
            <a:r>
              <a:rPr lang="en-US" b="1" i="1" dirty="0">
                <a:solidFill>
                  <a:srgbClr val="002060"/>
                </a:solidFill>
                <a:latin typeface="Times New Roman" panose="02020603050405020304" pitchFamily="18" charset="0"/>
                <a:cs typeface="Times New Roman" panose="02020603050405020304" pitchFamily="18" charset="0"/>
              </a:rPr>
              <a:t>S</a:t>
            </a:r>
            <a:r>
              <a:rPr lang="en-US" b="1" i="1" dirty="0" smtClean="0">
                <a:solidFill>
                  <a:srgbClr val="002060"/>
                </a:solidFill>
                <a:latin typeface="Times New Roman" panose="02020603050405020304" pitchFamily="18" charset="0"/>
                <a:cs typeface="Times New Roman" panose="02020603050405020304" pitchFamily="18" charset="0"/>
              </a:rPr>
              <a:t>coring Chart</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69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363" b="4743"/>
          <a:stretch/>
        </p:blipFill>
        <p:spPr bwMode="auto">
          <a:xfrm>
            <a:off x="0" y="0"/>
            <a:ext cx="91596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9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Common Types of Hoof Problems</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25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Foot Rot</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Caused: </a:t>
            </a:r>
            <a:r>
              <a:rPr lang="en-US" i="1" u="sng" dirty="0" smtClean="0">
                <a:latin typeface="Times New Roman" panose="02020603050405020304" pitchFamily="18" charset="0"/>
                <a:cs typeface="Times New Roman" panose="02020603050405020304" pitchFamily="18" charset="0"/>
              </a:rPr>
              <a:t>Fusiformis </a:t>
            </a:r>
            <a:r>
              <a:rPr lang="en-US" i="1" u="sng" dirty="0" err="1" smtClean="0">
                <a:latin typeface="Times New Roman" panose="02020603050405020304" pitchFamily="18" charset="0"/>
                <a:cs typeface="Times New Roman" panose="02020603050405020304" pitchFamily="18" charset="0"/>
              </a:rPr>
              <a:t>necrophorus</a:t>
            </a:r>
            <a:r>
              <a:rPr lang="en-US" i="1" u="sng"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Location: High in between the claws/toes.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Presentation:</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Foul Odour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Usually lameness in one leg.</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foot swells above the coronet and the toe spreads.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Can progress into the joint space or tendon sheath producing permanent damage.</a:t>
            </a: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92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Foot Rot</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22" y="1295400"/>
            <a:ext cx="7136408" cy="529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73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Heel Erosions</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Cause: Overgrown hooves shift the weight toward the heels, exposing the heels to erosion. Most likely Heel erosions star seen in the hind limb.</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t the bulb of the heel as pits on the surface that can develop into parallel grooves that get filled with bacteria. A new sole developed underneath and material becomes packed in between the two layers.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01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Heel Erosions</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696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44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Laminitis</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Cause: overgrown and deformed feet or toes.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Hemorrhages, abscesses or ulcers may occur when material enters places where the wall and sole have separated.</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Predisposing factors: nutritional management (rumen acidosis), metabolic and digestive disorder, hormonal change and environmental aspect (bedding, hard surfaces0</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Animal may appear lame or stiff and have difficulty in getting up or down.</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Usually seen during the first 100 days postpartum.</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13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4480" y="1600200"/>
            <a:ext cx="2435040" cy="4525963"/>
          </a:xfrm>
        </p:spPr>
      </p:pic>
    </p:spTree>
    <p:extLst>
      <p:ext uri="{BB962C8B-B14F-4D97-AF65-F5344CB8AC3E}">
        <p14:creationId xmlns:p14="http://schemas.microsoft.com/office/powerpoint/2010/main" val="23633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Laminitis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Rumen acidosis: as the rumen decreases below 5, the lactic acid production is elevated. The increase in acidity causes stasis of fermentation. </a:t>
            </a:r>
          </a:p>
          <a:p>
            <a:r>
              <a:rPr lang="en-US" dirty="0" smtClean="0">
                <a:latin typeface="Times New Roman" panose="02020603050405020304" pitchFamily="18" charset="0"/>
                <a:cs typeface="Times New Roman" panose="02020603050405020304" pitchFamily="18" charset="0"/>
              </a:rPr>
              <a:t>Endotoxins can be produced and released which can trigger histamine release. Thus causing vasoconstriction, dilation, laminar destruction, hoof deterioration and laminitis process  develops.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98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Laminitis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Acute laminitis: </a:t>
            </a: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ystematic ill cow with clinical signs such as intense pain including swelling and temperatures above the coronary band.</a:t>
            </a:r>
          </a:p>
          <a:p>
            <a:r>
              <a:rPr lang="en-US" dirty="0" smtClean="0">
                <a:latin typeface="Times New Roman" panose="02020603050405020304" pitchFamily="18" charset="0"/>
                <a:cs typeface="Times New Roman" panose="02020603050405020304" pitchFamily="18" charset="0"/>
              </a:rPr>
              <a:t>Subclinical laminitis: can be a long and slow process. Clinical signs: sole hemorrhage and yellow discolourations. </a:t>
            </a:r>
          </a:p>
          <a:p>
            <a:r>
              <a:rPr lang="en-US" dirty="0" smtClean="0">
                <a:latin typeface="Times New Roman" panose="02020603050405020304" pitchFamily="18" charset="0"/>
                <a:cs typeface="Times New Roman" panose="02020603050405020304" pitchFamily="18" charset="0"/>
              </a:rPr>
              <a:t>Chronic laminitis: No therapy. The growth pattern of the keratinized horn is disrupted and the shape of the digits altered, becoming more elongated and flattened. Dis shape appearance tot eh front of the hoof is seen. Internally the coffin bone has been separated from the front of the wall.</a:t>
            </a:r>
          </a:p>
        </p:txBody>
      </p:sp>
    </p:spTree>
    <p:extLst>
      <p:ext uri="{BB962C8B-B14F-4D97-AF65-F5344CB8AC3E}">
        <p14:creationId xmlns:p14="http://schemas.microsoft.com/office/powerpoint/2010/main" val="180330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Laminitis/ Founder</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60199"/>
            <a:ext cx="8122919" cy="493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59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Sole ulcers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Predisposing factors: moisture, excessive wear and poor hoof trimming. Usually associated with the clinical manifestation of laminitis.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Rule of thumb: if 10% of the hers had sole ulcers, the herd should be suspected for laminitis.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Location: </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normally seen in both hind limbs</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Sole ulcers are raw sores usually occurring on the inner side of the outside claw.</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Presentation: A bulge of granular-like tissue sticking through the sole.</a:t>
            </a:r>
          </a:p>
        </p:txBody>
      </p:sp>
    </p:spTree>
    <p:extLst>
      <p:ext uri="{BB962C8B-B14F-4D97-AF65-F5344CB8AC3E}">
        <p14:creationId xmlns:p14="http://schemas.microsoft.com/office/powerpoint/2010/main" val="42430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Sole ulcers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315200" cy="53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93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Indications</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36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Hoof Trimming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Hoof trimming is essentially the maintenance of healthy normal feet. </a:t>
            </a:r>
          </a:p>
          <a:p>
            <a:r>
              <a:rPr lang="en-US" dirty="0" smtClean="0">
                <a:latin typeface="Times New Roman" panose="02020603050405020304" pitchFamily="18" charset="0"/>
                <a:cs typeface="Times New Roman" panose="02020603050405020304" pitchFamily="18" charset="0"/>
              </a:rPr>
              <a:t>This simple management technique can save the farmer having severe monetary loses in his farm. </a:t>
            </a:r>
          </a:p>
          <a:p>
            <a:r>
              <a:rPr lang="en-US" dirty="0" smtClean="0">
                <a:latin typeface="Times New Roman" panose="02020603050405020304" pitchFamily="18" charset="0"/>
                <a:cs typeface="Times New Roman" panose="02020603050405020304" pitchFamily="18" charset="0"/>
              </a:rPr>
              <a:t>The hoofs should be trimmed at least every 6 months.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78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Hoof Trimming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u="sng" dirty="0" smtClean="0">
                <a:latin typeface="Times New Roman" panose="02020603050405020304" pitchFamily="18" charset="0"/>
                <a:cs typeface="Times New Roman" panose="02020603050405020304" pitchFamily="18" charset="0"/>
              </a:rPr>
              <a:t>Indications</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Return hooves to ideal shape so that they are balanced and capable of supporting the cow’s weight.</a:t>
            </a:r>
          </a:p>
          <a:p>
            <a:r>
              <a:rPr lang="en-US" dirty="0" smtClean="0">
                <a:latin typeface="Times New Roman" panose="02020603050405020304" pitchFamily="18" charset="0"/>
                <a:cs typeface="Times New Roman" panose="02020603050405020304" pitchFamily="18" charset="0"/>
              </a:rPr>
              <a:t>Removing dead and disease horn, promotes growth of new tissues ad reduces </a:t>
            </a:r>
            <a:r>
              <a:rPr lang="en-US" smtClean="0">
                <a:latin typeface="Times New Roman" panose="02020603050405020304" pitchFamily="18" charset="0"/>
                <a:cs typeface="Times New Roman" panose="02020603050405020304" pitchFamily="18" charset="0"/>
              </a:rPr>
              <a:t>pain.</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613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Hoof Trimming</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13" name="Text Placeholder 1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Manual Trimming</a:t>
            </a:r>
            <a:endParaRPr lang="en-US"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Advantages: </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Precision</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TLC for each animal</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Disadvantages</a:t>
            </a:r>
          </a:p>
          <a:p>
            <a:r>
              <a:rPr lang="en-US" dirty="0" smtClean="0">
                <a:latin typeface="Times New Roman" panose="02020603050405020304" pitchFamily="18" charset="0"/>
                <a:cs typeface="Times New Roman" panose="02020603050405020304" pitchFamily="18" charset="0"/>
              </a:rPr>
              <a:t>Time consuming</a:t>
            </a:r>
          </a:p>
          <a:p>
            <a:r>
              <a:rPr lang="en-US" dirty="0" smtClean="0">
                <a:latin typeface="Times New Roman" panose="02020603050405020304" pitchFamily="18" charset="0"/>
                <a:cs typeface="Times New Roman" panose="02020603050405020304" pitchFamily="18" charset="0"/>
              </a:rPr>
              <a:t>Requires a skills</a:t>
            </a:r>
          </a:p>
          <a:p>
            <a:r>
              <a:rPr lang="en-US" dirty="0" smtClean="0">
                <a:latin typeface="Times New Roman" panose="02020603050405020304" pitchFamily="18" charset="0"/>
                <a:cs typeface="Times New Roman" panose="02020603050405020304" pitchFamily="18" charset="0"/>
              </a:rPr>
              <a:t>Expensive labour</a:t>
            </a: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5" name="Text Placeholder 14"/>
          <p:cNvSpPr>
            <a:spLocks noGrp="1"/>
          </p:cNvSpPr>
          <p:nvPr>
            <p:ph type="body" sz="quarter" idx="3"/>
          </p:nvPr>
        </p:nvSpPr>
        <p:spPr/>
        <p:txBody>
          <a:bodyPr/>
          <a:lstStyle/>
          <a:p>
            <a:r>
              <a:rPr lang="en-US" dirty="0" smtClean="0">
                <a:latin typeface="Times New Roman" panose="02020603050405020304" pitchFamily="18" charset="0"/>
                <a:cs typeface="Times New Roman" panose="02020603050405020304" pitchFamily="18" charset="0"/>
              </a:rPr>
              <a:t>Mechanical Trimming</a:t>
            </a:r>
            <a:endParaRPr lang="en-US" dirty="0">
              <a:latin typeface="Times New Roman" panose="02020603050405020304" pitchFamily="18" charset="0"/>
              <a:cs typeface="Times New Roman" panose="02020603050405020304" pitchFamily="18" charset="0"/>
            </a:endParaRPr>
          </a:p>
        </p:txBody>
      </p:sp>
      <p:sp>
        <p:nvSpPr>
          <p:cNvPr id="16" name="Content Placeholder 15"/>
          <p:cNvSpPr>
            <a:spLocks noGrp="1"/>
          </p:cNvSpPr>
          <p:nvPr>
            <p:ph sz="quarter" idx="4"/>
          </p:nvPr>
        </p:nvSpPr>
        <p:spPr/>
        <p:txBody>
          <a:bodyPr/>
          <a:lstStyle/>
          <a:p>
            <a:r>
              <a:rPr lang="en-US" dirty="0" smtClean="0">
                <a:latin typeface="Times New Roman" panose="02020603050405020304" pitchFamily="18" charset="0"/>
                <a:cs typeface="Times New Roman" panose="02020603050405020304" pitchFamily="18" charset="0"/>
              </a:rPr>
              <a:t>Advantages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Large number of animals can be done quickly</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Save the farmer money.</a:t>
            </a:r>
          </a:p>
          <a:p>
            <a:r>
              <a:rPr lang="en-US" dirty="0" smtClean="0">
                <a:latin typeface="Times New Roman" panose="02020603050405020304" pitchFamily="18" charset="0"/>
                <a:cs typeface="Times New Roman" panose="02020603050405020304" pitchFamily="18" charset="0"/>
              </a:rPr>
              <a:t>Disadvantages: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Mistakes are easily made with a machine.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Life threating damage in occur to </a:t>
            </a:r>
            <a:r>
              <a:rPr lang="en-US" smtClean="0">
                <a:latin typeface="Times New Roman" panose="02020603050405020304" pitchFamily="18" charset="0"/>
                <a:cs typeface="Times New Roman" panose="02020603050405020304" pitchFamily="18" charset="0"/>
              </a:rPr>
              <a:t>the operator.</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34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latin typeface="Times New Roman" panose="02020603050405020304" pitchFamily="18" charset="0"/>
                <a:cs typeface="Times New Roman" panose="02020603050405020304" pitchFamily="18" charset="0"/>
              </a:rPr>
              <a:t>Arthrodesis of the Distal Interphalangeal (DIP) Joint.</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This choice of technique based on the anatomic structure infected and the location of existing draining tracts.</a:t>
            </a:r>
          </a:p>
          <a:p>
            <a:r>
              <a:rPr lang="en-US" b="1" u="sng" dirty="0" smtClean="0">
                <a:latin typeface="Times New Roman" panose="02020603050405020304" pitchFamily="18" charset="0"/>
                <a:cs typeface="Times New Roman" panose="02020603050405020304" pitchFamily="18" charset="0"/>
              </a:rPr>
              <a:t>The advantages </a:t>
            </a:r>
            <a:r>
              <a:rPr lang="en-US" dirty="0" smtClean="0">
                <a:latin typeface="Times New Roman" panose="02020603050405020304" pitchFamily="18" charset="0"/>
                <a:cs typeface="Times New Roman" panose="02020603050405020304" pitchFamily="18" charset="0"/>
              </a:rPr>
              <a:t>of ankylosis of the DIP joint in comparison to digit amputation are:</a:t>
            </a:r>
          </a:p>
          <a:p>
            <a:r>
              <a:rPr lang="en-US" dirty="0" smtClean="0">
                <a:latin typeface="Times New Roman" panose="02020603050405020304" pitchFamily="18" charset="0"/>
                <a:cs typeface="Times New Roman" panose="02020603050405020304" pitchFamily="18" charset="0"/>
              </a:rPr>
              <a:t>The cattle will have a longer production life</a:t>
            </a:r>
          </a:p>
          <a:p>
            <a:r>
              <a:rPr lang="en-US" dirty="0" smtClean="0">
                <a:latin typeface="Times New Roman" panose="02020603050405020304" pitchFamily="18" charset="0"/>
                <a:cs typeface="Times New Roman" panose="02020603050405020304" pitchFamily="18" charset="0"/>
              </a:rPr>
              <a:t>The outcome is superior for a heavy animal or when the hind lateral or the front medial digit is affected.</a:t>
            </a:r>
          </a:p>
          <a:p>
            <a:r>
              <a:rPr lang="en-US" dirty="0" smtClean="0">
                <a:latin typeface="Times New Roman" panose="02020603050405020304" pitchFamily="18" charset="0"/>
                <a:cs typeface="Times New Roman" panose="02020603050405020304" pitchFamily="18" charset="0"/>
              </a:rPr>
              <a:t>Healing is more cosmetic and mechanically stable.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57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8927" y="1600200"/>
            <a:ext cx="3486146" cy="4525963"/>
          </a:xfrm>
        </p:spPr>
      </p:pic>
    </p:spTree>
    <p:extLst>
      <p:ext uri="{BB962C8B-B14F-4D97-AF65-F5344CB8AC3E}">
        <p14:creationId xmlns:p14="http://schemas.microsoft.com/office/powerpoint/2010/main" val="649509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latin typeface="Times New Roman" panose="02020603050405020304" pitchFamily="18" charset="0"/>
                <a:cs typeface="Times New Roman" panose="02020603050405020304" pitchFamily="18" charset="0"/>
              </a:rPr>
              <a:t>Arthrodesis of the Distal Interphalangeal (DIP) Joint.</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b="1" u="sng" dirty="0" smtClean="0">
                <a:latin typeface="Times New Roman" panose="02020603050405020304" pitchFamily="18" charset="0"/>
                <a:cs typeface="Times New Roman" panose="02020603050405020304" pitchFamily="18" charset="0"/>
              </a:rPr>
              <a:t>Disadvantages</a:t>
            </a:r>
            <a:r>
              <a:rPr lang="en-US" dirty="0" smtClean="0">
                <a:latin typeface="Times New Roman" panose="02020603050405020304" pitchFamily="18" charset="0"/>
                <a:cs typeface="Times New Roman" panose="02020603050405020304" pitchFamily="18" charset="0"/>
              </a:rPr>
              <a:t> are:</a:t>
            </a:r>
          </a:p>
          <a:p>
            <a:r>
              <a:rPr lang="en-US" dirty="0" smtClean="0">
                <a:latin typeface="Times New Roman" panose="02020603050405020304" pitchFamily="18" charset="0"/>
                <a:cs typeface="Times New Roman" panose="02020603050405020304" pitchFamily="18" charset="0"/>
              </a:rPr>
              <a:t>More expensive</a:t>
            </a:r>
          </a:p>
          <a:p>
            <a:r>
              <a:rPr lang="en-US" dirty="0" smtClean="0">
                <a:latin typeface="Times New Roman" panose="02020603050405020304" pitchFamily="18" charset="0"/>
                <a:cs typeface="Times New Roman" panose="02020603050405020304" pitchFamily="18" charset="0"/>
              </a:rPr>
              <a:t>More postop care</a:t>
            </a:r>
          </a:p>
          <a:p>
            <a:r>
              <a:rPr lang="en-US" dirty="0" smtClean="0">
                <a:latin typeface="Times New Roman" panose="02020603050405020304" pitchFamily="18" charset="0"/>
                <a:cs typeface="Times New Roman" panose="02020603050405020304" pitchFamily="18" charset="0"/>
              </a:rPr>
              <a:t>Slowly return to the production line up.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612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002060"/>
                </a:solidFill>
                <a:latin typeface="Times New Roman" panose="02020603050405020304" pitchFamily="18" charset="0"/>
                <a:cs typeface="Times New Roman" panose="02020603050405020304" pitchFamily="18" charset="0"/>
              </a:rPr>
              <a:t>Arthrodesis of the DIP joint by a Dorsal Approach </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b="1" u="sng" dirty="0" smtClean="0">
                <a:latin typeface="Times New Roman" panose="02020603050405020304" pitchFamily="18" charset="0"/>
                <a:cs typeface="Times New Roman" panose="02020603050405020304" pitchFamily="18" charset="0"/>
              </a:rPr>
              <a:t>Indication</a:t>
            </a:r>
            <a:r>
              <a:rPr lang="en-US" dirty="0" smtClean="0">
                <a:latin typeface="Times New Roman" panose="02020603050405020304" pitchFamily="18" charset="0"/>
                <a:cs typeface="Times New Roman" panose="02020603050405020304" pitchFamily="18" charset="0"/>
              </a:rPr>
              <a:t>: if the distal sesamoid bone and the tendinous portion of the DDF tendon are not affected. If it is use the Solar Approach.</a:t>
            </a:r>
          </a:p>
          <a:p>
            <a:r>
              <a:rPr lang="en-US" dirty="0" smtClean="0">
                <a:latin typeface="Times New Roman" panose="02020603050405020304" pitchFamily="18" charset="0"/>
                <a:cs typeface="Times New Roman" panose="02020603050405020304" pitchFamily="18" charset="0"/>
              </a:rPr>
              <a:t>Easier to perform and is less invasive.</a:t>
            </a:r>
          </a:p>
          <a:p>
            <a:r>
              <a:rPr lang="en-US" dirty="0" smtClean="0">
                <a:latin typeface="Times New Roman" panose="02020603050405020304" pitchFamily="18" charset="0"/>
                <a:cs typeface="Times New Roman" panose="02020603050405020304" pitchFamily="18" charset="0"/>
              </a:rPr>
              <a:t>This also provides more stability to the joint because the tendinous portion of the DDF muscle is not disrupted.</a:t>
            </a:r>
          </a:p>
          <a:p>
            <a:r>
              <a:rPr lang="en-US" b="1" u="sng" dirty="0" smtClean="0">
                <a:latin typeface="Times New Roman" panose="02020603050405020304" pitchFamily="18" charset="0"/>
                <a:cs typeface="Times New Roman" panose="02020603050405020304" pitchFamily="18" charset="0"/>
              </a:rPr>
              <a:t>Contraindications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Limited visibility of the joint, hence difficulty in debridement. </a:t>
            </a:r>
          </a:p>
          <a:p>
            <a:r>
              <a:rPr lang="en-US" dirty="0" smtClean="0">
                <a:latin typeface="Times New Roman" panose="02020603050405020304" pitchFamily="18" charset="0"/>
                <a:cs typeface="Times New Roman" panose="02020603050405020304" pitchFamily="18" charset="0"/>
              </a:rPr>
              <a:t>Drainage is less efficient with the </a:t>
            </a:r>
            <a:r>
              <a:rPr lang="en-US" smtClean="0">
                <a:latin typeface="Times New Roman" panose="02020603050405020304" pitchFamily="18" charset="0"/>
                <a:cs typeface="Times New Roman" panose="02020603050405020304" pitchFamily="18" charset="0"/>
              </a:rPr>
              <a:t>solar approach.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23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002060"/>
                </a:solidFill>
                <a:latin typeface="Times New Roman" panose="02020603050405020304" pitchFamily="18" charset="0"/>
                <a:cs typeface="Times New Roman" panose="02020603050405020304" pitchFamily="18" charset="0"/>
              </a:rPr>
              <a:t>Digit Amputation</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The removal of the digit is based on:</a:t>
            </a:r>
          </a:p>
          <a:p>
            <a:r>
              <a:rPr lang="en-US" dirty="0" smtClean="0">
                <a:latin typeface="Times New Roman" panose="02020603050405020304" pitchFamily="18" charset="0"/>
                <a:cs typeface="Times New Roman" panose="02020603050405020304" pitchFamily="18" charset="0"/>
              </a:rPr>
              <a:t>Severe Foot Rot unresponsive to antibiotics and complicated by osteomyelitis</a:t>
            </a:r>
          </a:p>
          <a:p>
            <a:r>
              <a:rPr lang="en-US" dirty="0" smtClean="0">
                <a:latin typeface="Times New Roman" panose="02020603050405020304" pitchFamily="18" charset="0"/>
                <a:cs typeface="Times New Roman" panose="02020603050405020304" pitchFamily="18" charset="0"/>
              </a:rPr>
              <a:t>Abscess formation with osteoarthritis of the DIP joint.</a:t>
            </a:r>
          </a:p>
          <a:p>
            <a:r>
              <a:rPr lang="en-US" dirty="0" smtClean="0">
                <a:latin typeface="Times New Roman" panose="02020603050405020304" pitchFamily="18" charset="0"/>
                <a:cs typeface="Times New Roman" panose="02020603050405020304" pitchFamily="18" charset="0"/>
              </a:rPr>
              <a:t>Infectious arthritis/ tenosynovitis</a:t>
            </a:r>
          </a:p>
          <a:p>
            <a:r>
              <a:rPr lang="en-US" dirty="0" smtClean="0">
                <a:latin typeface="Times New Roman" panose="02020603050405020304" pitchFamily="18" charset="0"/>
                <a:cs typeface="Times New Roman" panose="02020603050405020304" pitchFamily="18" charset="0"/>
              </a:rPr>
              <a:t>Dislocation of the  phalangeal joints.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11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002060"/>
                </a:solidFill>
                <a:latin typeface="Times New Roman" panose="02020603050405020304" pitchFamily="18" charset="0"/>
                <a:cs typeface="Times New Roman" panose="02020603050405020304" pitchFamily="18" charset="0"/>
              </a:rPr>
              <a:t>Digit Amputation</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Times New Roman" panose="02020603050405020304" pitchFamily="18" charset="0"/>
                <a:cs typeface="Times New Roman" panose="02020603050405020304" pitchFamily="18" charset="0"/>
              </a:rPr>
              <a:t>Prognosis is good. </a:t>
            </a:r>
          </a:p>
          <a:p>
            <a:pPr marL="0" indent="0">
              <a:buNone/>
            </a:pPr>
            <a:r>
              <a:rPr lang="en-US" b="1" u="sng" dirty="0" smtClean="0">
                <a:latin typeface="Times New Roman" panose="02020603050405020304" pitchFamily="18" charset="0"/>
                <a:cs typeface="Times New Roman" panose="02020603050405020304" pitchFamily="18" charset="0"/>
              </a:rPr>
              <a:t>Advantages: </a:t>
            </a:r>
          </a:p>
          <a:p>
            <a:r>
              <a:rPr lang="en-US" dirty="0" smtClean="0">
                <a:latin typeface="Times New Roman" panose="02020603050405020304" pitchFamily="18" charset="0"/>
                <a:cs typeface="Times New Roman" panose="02020603050405020304" pitchFamily="18" charset="0"/>
              </a:rPr>
              <a:t>The cattle normally return the production line up quickly.</a:t>
            </a:r>
          </a:p>
          <a:p>
            <a:r>
              <a:rPr lang="en-US" dirty="0" smtClean="0">
                <a:latin typeface="Times New Roman" panose="02020603050405020304" pitchFamily="18" charset="0"/>
                <a:cs typeface="Times New Roman" panose="02020603050405020304" pitchFamily="18" charset="0"/>
              </a:rPr>
              <a:t>Prolongs life (even though if it’s for a short period)</a:t>
            </a:r>
          </a:p>
          <a:p>
            <a:pPr marL="0" indent="0">
              <a:buNone/>
            </a:pPr>
            <a:r>
              <a:rPr lang="en-US" b="1" u="sng" dirty="0" smtClean="0">
                <a:latin typeface="Times New Roman" panose="02020603050405020304" pitchFamily="18" charset="0"/>
                <a:cs typeface="Times New Roman" panose="02020603050405020304" pitchFamily="18" charset="0"/>
              </a:rPr>
              <a:t>Disadvantages:</a:t>
            </a:r>
          </a:p>
          <a:p>
            <a:r>
              <a:rPr lang="en-US" dirty="0" smtClean="0">
                <a:latin typeface="Times New Roman" panose="02020603050405020304" pitchFamily="18" charset="0"/>
                <a:cs typeface="Times New Roman" panose="02020603050405020304" pitchFamily="18" charset="0"/>
              </a:rPr>
              <a:t>Survival period is not favorable. Culled earlier then herd-mates</a:t>
            </a:r>
          </a:p>
          <a:p>
            <a:r>
              <a:rPr lang="en-US" dirty="0" smtClean="0">
                <a:latin typeface="Times New Roman" panose="02020603050405020304" pitchFamily="18" charset="0"/>
                <a:cs typeface="Times New Roman" panose="02020603050405020304" pitchFamily="18" charset="0"/>
              </a:rPr>
              <a:t>Complication due to heavy weight of the cattle</a:t>
            </a:r>
          </a:p>
          <a:p>
            <a:r>
              <a:rPr lang="en-US" dirty="0" smtClean="0">
                <a:latin typeface="Times New Roman" panose="02020603050405020304" pitchFamily="18" charset="0"/>
                <a:cs typeface="Times New Roman" panose="02020603050405020304" pitchFamily="18" charset="0"/>
              </a:rPr>
              <a:t>Sepsis of the fetlock joint</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4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latin typeface="Times New Roman" panose="02020603050405020304" pitchFamily="18" charset="0"/>
                <a:cs typeface="Times New Roman" panose="02020603050405020304" pitchFamily="18" charset="0"/>
              </a:rPr>
              <a:t>Resection of deep tendons and sheaths</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Indication: septic tenosynovitis complicating digital sepsis.</a:t>
            </a:r>
          </a:p>
          <a:p>
            <a:r>
              <a:rPr lang="en-US" dirty="0" smtClean="0">
                <a:latin typeface="Times New Roman" panose="02020603050405020304" pitchFamily="18" charset="0"/>
                <a:cs typeface="Times New Roman" panose="02020603050405020304" pitchFamily="18" charset="0"/>
              </a:rPr>
              <a:t>Sometimes the removal of the deep digital tendon is adequate. Other</a:t>
            </a:r>
            <a:r>
              <a:rPr lang="en-US" i="0" u="none" strike="noStrike" baseline="0" dirty="0" smtClean="0">
                <a:solidFill>
                  <a:srgbClr val="231F20"/>
                </a:solidFill>
                <a:latin typeface="Times New Roman" panose="02020603050405020304" pitchFamily="18" charset="0"/>
                <a:cs typeface="Times New Roman" panose="02020603050405020304" pitchFamily="18" charset="0"/>
              </a:rPr>
              <a:t> possible procedures</a:t>
            </a:r>
            <a:r>
              <a:rPr lang="en-US" i="0" u="none" strike="noStrike" dirty="0" smtClean="0">
                <a:solidFill>
                  <a:srgbClr val="231F20"/>
                </a:solidFill>
                <a:latin typeface="Times New Roman" panose="02020603050405020304" pitchFamily="18" charset="0"/>
                <a:cs typeface="Times New Roman" panose="02020603050405020304" pitchFamily="18" charset="0"/>
              </a:rPr>
              <a:t> </a:t>
            </a:r>
            <a:r>
              <a:rPr lang="en-US" i="0" u="none" strike="noStrike" baseline="0" dirty="0" smtClean="0">
                <a:solidFill>
                  <a:srgbClr val="231F20"/>
                </a:solidFill>
                <a:latin typeface="Times New Roman" panose="02020603050405020304" pitchFamily="18" charset="0"/>
                <a:cs typeface="Times New Roman" panose="02020603050405020304" pitchFamily="18" charset="0"/>
              </a:rPr>
              <a:t>are removal of deep and superficial tendons with or without partial or</a:t>
            </a:r>
            <a:r>
              <a:rPr lang="en-US" i="0" u="none" strike="noStrike" dirty="0" smtClean="0">
                <a:solidFill>
                  <a:srgbClr val="231F20"/>
                </a:solidFill>
                <a:latin typeface="Times New Roman" panose="02020603050405020304" pitchFamily="18" charset="0"/>
                <a:cs typeface="Times New Roman" panose="02020603050405020304" pitchFamily="18" charset="0"/>
              </a:rPr>
              <a:t> </a:t>
            </a:r>
            <a:r>
              <a:rPr lang="en-US" i="0" u="none" strike="noStrike" baseline="0" dirty="0" smtClean="0">
                <a:solidFill>
                  <a:srgbClr val="231F20"/>
                </a:solidFill>
                <a:latin typeface="Times New Roman" panose="02020603050405020304" pitchFamily="18" charset="0"/>
                <a:cs typeface="Times New Roman" panose="02020603050405020304" pitchFamily="18" charset="0"/>
              </a:rPr>
              <a:t>total removal of digital sheath.</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0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620" y="1600200"/>
            <a:ext cx="3428759" cy="4525963"/>
          </a:xfrm>
        </p:spPr>
      </p:pic>
    </p:spTree>
    <p:extLst>
      <p:ext uri="{BB962C8B-B14F-4D97-AF65-F5344CB8AC3E}">
        <p14:creationId xmlns:p14="http://schemas.microsoft.com/office/powerpoint/2010/main" val="402087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599" t="8501" r="17138" b="8965"/>
          <a:stretch/>
        </p:blipFill>
        <p:spPr>
          <a:xfrm>
            <a:off x="2743201" y="1295400"/>
            <a:ext cx="3810000" cy="5410199"/>
          </a:xfrm>
        </p:spPr>
      </p:pic>
    </p:spTree>
    <p:extLst>
      <p:ext uri="{BB962C8B-B14F-4D97-AF65-F5344CB8AC3E}">
        <p14:creationId xmlns:p14="http://schemas.microsoft.com/office/powerpoint/2010/main" val="30174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111" y="1600200"/>
            <a:ext cx="5735778" cy="4525963"/>
          </a:xfrm>
        </p:spPr>
      </p:pic>
    </p:spTree>
    <p:extLst>
      <p:ext uri="{BB962C8B-B14F-4D97-AF65-F5344CB8AC3E}">
        <p14:creationId xmlns:p14="http://schemas.microsoft.com/office/powerpoint/2010/main" val="259365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3318" y="1600200"/>
            <a:ext cx="2517364" cy="4525963"/>
          </a:xfrm>
        </p:spPr>
      </p:pic>
    </p:spTree>
    <p:extLst>
      <p:ext uri="{BB962C8B-B14F-4D97-AF65-F5344CB8AC3E}">
        <p14:creationId xmlns:p14="http://schemas.microsoft.com/office/powerpoint/2010/main" val="148109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Anatomy of the Hoof</a:t>
            </a:r>
            <a:endParaRPr lang="en-US" b="1" i="1" dirty="0">
              <a:solidFill>
                <a:srgbClr val="00206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609551" y="1524000"/>
            <a:ext cx="5924897" cy="4525963"/>
          </a:xfrm>
        </p:spPr>
      </p:pic>
    </p:spTree>
    <p:extLst>
      <p:ext uri="{BB962C8B-B14F-4D97-AF65-F5344CB8AC3E}">
        <p14:creationId xmlns:p14="http://schemas.microsoft.com/office/powerpoint/2010/main" val="185864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anose="02020603050405020304" pitchFamily="18" charset="0"/>
                <a:cs typeface="Times New Roman" panose="02020603050405020304" pitchFamily="18" charset="0"/>
              </a:rPr>
              <a:t>Economic Importance </a:t>
            </a:r>
            <a:endParaRPr lang="en-US" b="1" i="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Hoof lameness is one of the top  three reasons that can cause economic lost to a farmer.</a:t>
            </a:r>
          </a:p>
          <a:p>
            <a:r>
              <a:rPr lang="en-US" dirty="0" smtClean="0">
                <a:latin typeface="Times New Roman" panose="02020603050405020304" pitchFamily="18" charset="0"/>
                <a:cs typeface="Times New Roman" panose="02020603050405020304" pitchFamily="18" charset="0"/>
              </a:rPr>
              <a:t>Hoof lameness problems include: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Infertility (inability to breed), prolongs calving intervals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replacement cost of a cow/bull </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culling losses </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Reduced milk yield: discarded milk due to antibiotic use</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Veterinary expanses</a:t>
            </a:r>
          </a:p>
          <a:p>
            <a:pPr>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Labour </a:t>
            </a:r>
          </a:p>
          <a:p>
            <a:pP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58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1010</Words>
  <Application>Microsoft Office PowerPoint</Application>
  <PresentationFormat>On-screen Show (4:3)</PresentationFormat>
  <Paragraphs>128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Foot and Claw Surgery</vt:lpstr>
      <vt:lpstr>Anatomy of the Hoof</vt:lpstr>
      <vt:lpstr>Anatomy of the Hoof</vt:lpstr>
      <vt:lpstr>Anatomy of the Hoof</vt:lpstr>
      <vt:lpstr>Anatomy of the Hoof</vt:lpstr>
      <vt:lpstr>Anatomy of the Hoof</vt:lpstr>
      <vt:lpstr>Anatomy of the Hoof</vt:lpstr>
      <vt:lpstr>Anatomy of the Hoof</vt:lpstr>
      <vt:lpstr>Economic Importance </vt:lpstr>
      <vt:lpstr>Important Conditions of Bovine Digit</vt:lpstr>
      <vt:lpstr>Important Conditions of Bovine Digit</vt:lpstr>
      <vt:lpstr>Bovine Lameness Scoring Chart</vt:lpstr>
      <vt:lpstr>PowerPoint Presentation</vt:lpstr>
      <vt:lpstr>Common Types of Hoof Problems</vt:lpstr>
      <vt:lpstr>Foot Rot</vt:lpstr>
      <vt:lpstr>Foot Rot</vt:lpstr>
      <vt:lpstr>Heel Erosions</vt:lpstr>
      <vt:lpstr>Heel Erosions</vt:lpstr>
      <vt:lpstr>Laminitis</vt:lpstr>
      <vt:lpstr>Laminitis </vt:lpstr>
      <vt:lpstr>Laminitis </vt:lpstr>
      <vt:lpstr>Laminitis/ Founder</vt:lpstr>
      <vt:lpstr>Sole ulcers </vt:lpstr>
      <vt:lpstr>Sole ulcers </vt:lpstr>
      <vt:lpstr>Indications</vt:lpstr>
      <vt:lpstr>Hoof Trimming </vt:lpstr>
      <vt:lpstr>Hoof Trimming </vt:lpstr>
      <vt:lpstr>Hoof Trimming</vt:lpstr>
      <vt:lpstr>Arthrodesis of the Distal Interphalangeal (DIP) Joint.</vt:lpstr>
      <vt:lpstr>Arthrodesis of the Distal Interphalangeal (DIP) Joint.</vt:lpstr>
      <vt:lpstr>Arthrodesis of the DIP joint by a Dorsal Approach </vt:lpstr>
      <vt:lpstr>Digit Amputation</vt:lpstr>
      <vt:lpstr>Digit Amputation</vt:lpstr>
      <vt:lpstr>Resection of deep tendons and sheaths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 and Claw Surgery</dc:title>
  <dc:creator>User</dc:creator>
  <cp:lastModifiedBy>User</cp:lastModifiedBy>
  <cp:revision>22</cp:revision>
  <dcterms:created xsi:type="dcterms:W3CDTF">2017-11-24T16:32:37Z</dcterms:created>
  <dcterms:modified xsi:type="dcterms:W3CDTF">2017-11-25T12:22:17Z</dcterms:modified>
</cp:coreProperties>
</file>