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08"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90B907-1EE6-492B-9814-9CDC45E720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60242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0B907-1EE6-492B-9814-9CDC45E720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2289827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0B907-1EE6-492B-9814-9CDC45E720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290687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0B907-1EE6-492B-9814-9CDC45E720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50960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90B907-1EE6-492B-9814-9CDC45E720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1170329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90B907-1EE6-492B-9814-9CDC45E7202E}"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390549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90B907-1EE6-492B-9814-9CDC45E7202E}" type="datetimeFigureOut">
              <a:rPr lang="en-US" smtClean="0"/>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2680246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90B907-1EE6-492B-9814-9CDC45E7202E}" type="datetimeFigureOut">
              <a:rPr lang="en-US" smtClean="0"/>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16684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0B907-1EE6-492B-9814-9CDC45E7202E}" type="datetimeFigureOut">
              <a:rPr lang="en-US" smtClean="0"/>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277167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0B907-1EE6-492B-9814-9CDC45E7202E}"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1653394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0B907-1EE6-492B-9814-9CDC45E7202E}"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C129B-907D-4D73-99F8-E03220D2E862}" type="slidenum">
              <a:rPr lang="en-US" smtClean="0"/>
              <a:t>‹#›</a:t>
            </a:fld>
            <a:endParaRPr lang="en-US"/>
          </a:p>
        </p:txBody>
      </p:sp>
    </p:spTree>
    <p:extLst>
      <p:ext uri="{BB962C8B-B14F-4D97-AF65-F5344CB8AC3E}">
        <p14:creationId xmlns:p14="http://schemas.microsoft.com/office/powerpoint/2010/main" val="332824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0B907-1EE6-492B-9814-9CDC45E7202E}" type="datetimeFigureOut">
              <a:rPr lang="en-US" smtClean="0"/>
              <a:t>11/24/2017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7C129B-907D-4D73-99F8-E03220D2E862}" type="slidenum">
              <a:rPr lang="en-US" smtClean="0"/>
              <a:t>‹#›</a:t>
            </a:fld>
            <a:endParaRPr lang="en-US"/>
          </a:p>
        </p:txBody>
      </p:sp>
    </p:spTree>
    <p:extLst>
      <p:ext uri="{BB962C8B-B14F-4D97-AF65-F5344CB8AC3E}">
        <p14:creationId xmlns:p14="http://schemas.microsoft.com/office/powerpoint/2010/main" val="3472605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rgbClr val="002060"/>
                </a:solidFill>
              </a:rPr>
              <a:t>Intra-operation </a:t>
            </a:r>
            <a:endParaRPr lang="en-US" b="1" i="1" dirty="0">
              <a:solidFill>
                <a:srgbClr val="002060"/>
              </a:solidFill>
            </a:endParaRPr>
          </a:p>
        </p:txBody>
      </p:sp>
      <p:sp>
        <p:nvSpPr>
          <p:cNvPr id="3" name="Subtitle 2"/>
          <p:cNvSpPr>
            <a:spLocks noGrp="1"/>
          </p:cNvSpPr>
          <p:nvPr>
            <p:ph type="subTitle" idx="1"/>
          </p:nvPr>
        </p:nvSpPr>
        <p:spPr/>
        <p:txBody>
          <a:bodyPr/>
          <a:lstStyle/>
          <a:p>
            <a:r>
              <a:rPr lang="en-US" dirty="0" smtClean="0">
                <a:solidFill>
                  <a:srgbClr val="00B0F0"/>
                </a:solidFill>
              </a:rPr>
              <a:t>Arthrodesis of the DIJ joint</a:t>
            </a:r>
            <a:endParaRPr lang="en-US" dirty="0">
              <a:solidFill>
                <a:srgbClr val="00B0F0"/>
              </a:solidFill>
            </a:endParaRPr>
          </a:p>
        </p:txBody>
      </p:sp>
    </p:spTree>
    <p:extLst>
      <p:ext uri="{BB962C8B-B14F-4D97-AF65-F5344CB8AC3E}">
        <p14:creationId xmlns:p14="http://schemas.microsoft.com/office/powerpoint/2010/main" val="212656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Arthrodesis of the DIP joint by the Solar Approach</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This procedure is performed under sedation and intravenous regional anaesthesia.</a:t>
            </a:r>
          </a:p>
          <a:p>
            <a:r>
              <a:rPr lang="en-US" dirty="0" smtClean="0"/>
              <a:t>The cattle is restrained in a foot-trimming chute or lateral recumbency.</a:t>
            </a:r>
          </a:p>
          <a:p>
            <a:r>
              <a:rPr lang="en-US" dirty="0" smtClean="0"/>
              <a:t>The distal limb is prepared aseptically. </a:t>
            </a:r>
          </a:p>
          <a:p>
            <a:r>
              <a:rPr lang="en-US" dirty="0" smtClean="0"/>
              <a:t>Following that a horizontal incision starting 2 cm proximal to the coronary band was made along the plantar or palmar aspect of the second phalanx.</a:t>
            </a:r>
          </a:p>
        </p:txBody>
      </p:sp>
    </p:spTree>
    <p:extLst>
      <p:ext uri="{BB962C8B-B14F-4D97-AF65-F5344CB8AC3E}">
        <p14:creationId xmlns:p14="http://schemas.microsoft.com/office/powerpoint/2010/main" val="68006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Intra-Operation</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After which the tendinous portion of the DDF muscle was cut from its insertion on the distal phalanx and resected proximally at about 2-3inches from its insertion.</a:t>
            </a:r>
          </a:p>
          <a:p>
            <a:r>
              <a:rPr lang="en-US" dirty="0" smtClean="0"/>
              <a:t>At this point the distal sesamoid bone was exposed. </a:t>
            </a:r>
          </a:p>
          <a:p>
            <a:r>
              <a:rPr lang="en-US" dirty="0" smtClean="0"/>
              <a:t>The two collateral ligaments and the distal ligament are resected with a scalpel blade.</a:t>
            </a:r>
          </a:p>
          <a:p>
            <a:r>
              <a:rPr lang="en-US" dirty="0" smtClean="0"/>
              <a:t>Then the DIP joint was exposed.</a:t>
            </a:r>
          </a:p>
        </p:txBody>
      </p:sp>
    </p:spTree>
    <p:extLst>
      <p:ext uri="{BB962C8B-B14F-4D97-AF65-F5344CB8AC3E}">
        <p14:creationId xmlns:p14="http://schemas.microsoft.com/office/powerpoint/2010/main" val="2076168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Intra-Operation</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Next debridement of the joint from the solar wound through the dorsal hoof wall was performed using a 1.3cm drill-bit.</a:t>
            </a:r>
          </a:p>
          <a:p>
            <a:r>
              <a:rPr lang="en-US" dirty="0" smtClean="0"/>
              <a:t>Immediately the joint was curetted and copious lavage was performed with isotonic solution. </a:t>
            </a:r>
          </a:p>
          <a:p>
            <a:r>
              <a:rPr lang="en-US" dirty="0" smtClean="0"/>
              <a:t>Any necrotic tissue at the heel and sole junction was removed.</a:t>
            </a:r>
          </a:p>
          <a:p>
            <a:endParaRPr lang="en-US" dirty="0" smtClean="0"/>
          </a:p>
        </p:txBody>
      </p:sp>
    </p:spTree>
    <p:extLst>
      <p:ext uri="{BB962C8B-B14F-4D97-AF65-F5344CB8AC3E}">
        <p14:creationId xmlns:p14="http://schemas.microsoft.com/office/powerpoint/2010/main" val="226988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Intra-Operation</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A wooden block was placed on the healthy digit of the affected hoof.</a:t>
            </a:r>
          </a:p>
          <a:p>
            <a:r>
              <a:rPr lang="en-US" dirty="0" smtClean="0"/>
              <a:t>Then the claws are wired together with the affected digit in slight flexion.</a:t>
            </a:r>
          </a:p>
          <a:p>
            <a:r>
              <a:rPr lang="en-US" dirty="0" smtClean="0"/>
              <a:t>The wound is bandaged and lavage s performed every other day.</a:t>
            </a:r>
          </a:p>
          <a:p>
            <a:r>
              <a:rPr lang="en-US" dirty="0" smtClean="0"/>
              <a:t>Systematic antibiotics was recommended for 2-3 weeks and phenylbutazone is given as needed for the first 2 weeks.</a:t>
            </a:r>
          </a:p>
        </p:txBody>
      </p:sp>
    </p:spTree>
    <p:extLst>
      <p:ext uri="{BB962C8B-B14F-4D97-AF65-F5344CB8AC3E}">
        <p14:creationId xmlns:p14="http://schemas.microsoft.com/office/powerpoint/2010/main" val="346770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2060"/>
                </a:solidFill>
              </a:rPr>
              <a:t>Arthrodesis of the DIP joint by a Dorsal Approach </a:t>
            </a:r>
            <a:endParaRPr lang="en-US" dirty="0">
              <a:solidFill>
                <a:srgbClr val="002060"/>
              </a:solidFill>
            </a:endParaRPr>
          </a:p>
        </p:txBody>
      </p:sp>
    </p:spTree>
    <p:extLst>
      <p:ext uri="{BB962C8B-B14F-4D97-AF65-F5344CB8AC3E}">
        <p14:creationId xmlns:p14="http://schemas.microsoft.com/office/powerpoint/2010/main" val="3762845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Intra-Operation </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After the site was aseptically prepared.</a:t>
            </a:r>
          </a:p>
          <a:p>
            <a:r>
              <a:rPr lang="en-US" dirty="0" smtClean="0"/>
              <a:t>Two arthrotomes were performed with a trephine. </a:t>
            </a:r>
          </a:p>
          <a:p>
            <a:r>
              <a:rPr lang="en-US" dirty="0" smtClean="0"/>
              <a:t>The first arthrostomy is made into the DIP joint on the dorsal aspect of the digit, 0.5 cm proximal to the coronary band, abaxial to the tendinous portion common digital extensor muscles.</a:t>
            </a:r>
            <a:endParaRPr lang="en-US" dirty="0"/>
          </a:p>
        </p:txBody>
      </p:sp>
    </p:spTree>
    <p:extLst>
      <p:ext uri="{BB962C8B-B14F-4D97-AF65-F5344CB8AC3E}">
        <p14:creationId xmlns:p14="http://schemas.microsoft.com/office/powerpoint/2010/main" val="3826021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Intra-Operation </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second arthrostomy is made 0.5cm proximal to the coronary band to the abaxial ligament of the DIP joint.</a:t>
            </a:r>
          </a:p>
          <a:p>
            <a:r>
              <a:rPr lang="en-US" dirty="0" smtClean="0"/>
              <a:t>The draining tracts communicates with the DIP joint, it is enlarged if needed.</a:t>
            </a:r>
          </a:p>
          <a:p>
            <a:r>
              <a:rPr lang="en-US" dirty="0" smtClean="0"/>
              <a:t>Cartilage and necrotic bone was curetted though the arthrostomy sites.</a:t>
            </a:r>
          </a:p>
          <a:p>
            <a:r>
              <a:rPr lang="en-US" dirty="0" smtClean="0"/>
              <a:t>Next a wooden block was placed with </a:t>
            </a:r>
            <a:r>
              <a:rPr lang="en-US" dirty="0" err="1" smtClean="0"/>
              <a:t>polymethylemethacrylate</a:t>
            </a:r>
            <a:r>
              <a:rPr lang="en-US" dirty="0" smtClean="0"/>
              <a:t> was placed on the healthy claw.</a:t>
            </a:r>
            <a:endParaRPr lang="en-US" dirty="0"/>
          </a:p>
        </p:txBody>
      </p:sp>
    </p:spTree>
    <p:extLst>
      <p:ext uri="{BB962C8B-B14F-4D97-AF65-F5344CB8AC3E}">
        <p14:creationId xmlns:p14="http://schemas.microsoft.com/office/powerpoint/2010/main" val="384102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Intra-Operation </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The joint lavage is performed through the arthrostomies daily for 1 week </a:t>
            </a:r>
            <a:endParaRPr lang="en-US" dirty="0"/>
          </a:p>
        </p:txBody>
      </p:sp>
    </p:spTree>
    <p:extLst>
      <p:ext uri="{BB962C8B-B14F-4D97-AF65-F5344CB8AC3E}">
        <p14:creationId xmlns:p14="http://schemas.microsoft.com/office/powerpoint/2010/main" val="798347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375</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Intra-operation </vt:lpstr>
      <vt:lpstr>Arthrodesis of the DIP joint by the Solar Approach</vt:lpstr>
      <vt:lpstr>Intra-Operation</vt:lpstr>
      <vt:lpstr>Intra-Operation</vt:lpstr>
      <vt:lpstr>Intra-Operation</vt:lpstr>
      <vt:lpstr>Arthrodesis of the DIP joint by a Dorsal Approach </vt:lpstr>
      <vt:lpstr>Intra-Operation </vt:lpstr>
      <vt:lpstr>Intra-Operation </vt:lpstr>
      <vt:lpstr>Intra-Operation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Intra-operation</dc:title>
  <dc:creator>User</dc:creator>
  <cp:lastModifiedBy>User</cp:lastModifiedBy>
  <cp:revision>5</cp:revision>
  <dcterms:created xsi:type="dcterms:W3CDTF">2017-11-24T21:31:03Z</dcterms:created>
  <dcterms:modified xsi:type="dcterms:W3CDTF">2017-11-24T22:13:37Z</dcterms:modified>
</cp:coreProperties>
</file>