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8" r:id="rId4"/>
    <p:sldId id="258" r:id="rId5"/>
    <p:sldId id="282" r:id="rId6"/>
    <p:sldId id="259" r:id="rId7"/>
    <p:sldId id="261" r:id="rId8"/>
    <p:sldId id="262" r:id="rId9"/>
    <p:sldId id="260" r:id="rId10"/>
    <p:sldId id="281" r:id="rId11"/>
    <p:sldId id="268" r:id="rId12"/>
    <p:sldId id="269" r:id="rId13"/>
    <p:sldId id="270" r:id="rId14"/>
    <p:sldId id="272" r:id="rId15"/>
    <p:sldId id="271" r:id="rId16"/>
    <p:sldId id="274" r:id="rId17"/>
    <p:sldId id="275" r:id="rId18"/>
    <p:sldId id="273" r:id="rId19"/>
    <p:sldId id="276" r:id="rId20"/>
    <p:sldId id="263" r:id="rId21"/>
    <p:sldId id="264" r:id="rId22"/>
    <p:sldId id="265" r:id="rId23"/>
    <p:sldId id="267" r:id="rId24"/>
    <p:sldId id="280" r:id="rId25"/>
    <p:sldId id="266" r:id="rId26"/>
    <p:sldId id="277" r:id="rId27"/>
    <p:sldId id="279" r:id="rId28"/>
    <p:sldId id="278" r:id="rId29"/>
    <p:sldId id="283" r:id="rId30"/>
    <p:sldId id="284" r:id="rId31"/>
    <p:sldId id="285" r:id="rId32"/>
    <p:sldId id="286"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a:srgbClr val="D60093"/>
    <a:srgbClr val="FF99FF"/>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017D-8514-4C2B-8DE7-06EF7EFBCC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T"/>
          </a:p>
        </p:txBody>
      </p:sp>
      <p:sp>
        <p:nvSpPr>
          <p:cNvPr id="3" name="Subtitle 2">
            <a:extLst>
              <a:ext uri="{FF2B5EF4-FFF2-40B4-BE49-F238E27FC236}">
                <a16:creationId xmlns:a16="http://schemas.microsoft.com/office/drawing/2014/main" id="{F8B18EBB-15AC-43DE-B8B1-89570A7644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T"/>
          </a:p>
        </p:txBody>
      </p:sp>
      <p:sp>
        <p:nvSpPr>
          <p:cNvPr id="4" name="Date Placeholder 3">
            <a:extLst>
              <a:ext uri="{FF2B5EF4-FFF2-40B4-BE49-F238E27FC236}">
                <a16:creationId xmlns:a16="http://schemas.microsoft.com/office/drawing/2014/main" id="{B6B720D2-DDD1-427C-BB84-60067A2CA86B}"/>
              </a:ext>
            </a:extLst>
          </p:cNvPr>
          <p:cNvSpPr>
            <a:spLocks noGrp="1"/>
          </p:cNvSpPr>
          <p:nvPr>
            <p:ph type="dt" sz="half" idx="10"/>
          </p:nvPr>
        </p:nvSpPr>
        <p:spPr/>
        <p:txBody>
          <a:bodyPr/>
          <a:lstStyle/>
          <a:p>
            <a:fld id="{DB3425BA-4115-4983-9FEA-9F1A35867D04}" type="datetimeFigureOut">
              <a:rPr lang="en-TT" smtClean="0"/>
              <a:t>26/11/2017</a:t>
            </a:fld>
            <a:endParaRPr lang="en-TT"/>
          </a:p>
        </p:txBody>
      </p:sp>
      <p:sp>
        <p:nvSpPr>
          <p:cNvPr id="5" name="Footer Placeholder 4">
            <a:extLst>
              <a:ext uri="{FF2B5EF4-FFF2-40B4-BE49-F238E27FC236}">
                <a16:creationId xmlns:a16="http://schemas.microsoft.com/office/drawing/2014/main" id="{A45F5004-A83E-4577-AD07-2ED956A296E3}"/>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9AA61704-46D9-409C-A77F-6B5AFE7CEFF6}"/>
              </a:ext>
            </a:extLst>
          </p:cNvPr>
          <p:cNvSpPr>
            <a:spLocks noGrp="1"/>
          </p:cNvSpPr>
          <p:nvPr>
            <p:ph type="sldNum" sz="quarter" idx="12"/>
          </p:nvPr>
        </p:nvSpPr>
        <p:spPr/>
        <p:txBody>
          <a:bodyPr/>
          <a:lstStyle/>
          <a:p>
            <a:fld id="{E58BB2ED-CA23-4D8B-A747-F908E9930209}" type="slidenum">
              <a:rPr lang="en-TT" smtClean="0"/>
              <a:t>‹#›</a:t>
            </a:fld>
            <a:endParaRPr lang="en-TT"/>
          </a:p>
        </p:txBody>
      </p:sp>
    </p:spTree>
    <p:extLst>
      <p:ext uri="{BB962C8B-B14F-4D97-AF65-F5344CB8AC3E}">
        <p14:creationId xmlns:p14="http://schemas.microsoft.com/office/powerpoint/2010/main" val="3628805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465B1-0188-4A18-82A6-D4FD1831A53B}"/>
              </a:ext>
            </a:extLst>
          </p:cNvPr>
          <p:cNvSpPr>
            <a:spLocks noGrp="1"/>
          </p:cNvSpPr>
          <p:nvPr>
            <p:ph type="title"/>
          </p:nvPr>
        </p:nvSpPr>
        <p:spPr/>
        <p:txBody>
          <a:bodyPr/>
          <a:lstStyle/>
          <a:p>
            <a:r>
              <a:rPr lang="en-US"/>
              <a:t>Click to edit Master title style</a:t>
            </a:r>
            <a:endParaRPr lang="en-TT"/>
          </a:p>
        </p:txBody>
      </p:sp>
      <p:sp>
        <p:nvSpPr>
          <p:cNvPr id="3" name="Vertical Text Placeholder 2">
            <a:extLst>
              <a:ext uri="{FF2B5EF4-FFF2-40B4-BE49-F238E27FC236}">
                <a16:creationId xmlns:a16="http://schemas.microsoft.com/office/drawing/2014/main" id="{88CA92D9-3903-46C1-A9C8-C4720B0AD6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E43D7215-2DBC-40A6-AE9B-7E2FCBB28551}"/>
              </a:ext>
            </a:extLst>
          </p:cNvPr>
          <p:cNvSpPr>
            <a:spLocks noGrp="1"/>
          </p:cNvSpPr>
          <p:nvPr>
            <p:ph type="dt" sz="half" idx="10"/>
          </p:nvPr>
        </p:nvSpPr>
        <p:spPr/>
        <p:txBody>
          <a:bodyPr/>
          <a:lstStyle/>
          <a:p>
            <a:fld id="{DB3425BA-4115-4983-9FEA-9F1A35867D04}" type="datetimeFigureOut">
              <a:rPr lang="en-TT" smtClean="0"/>
              <a:t>26/11/2017</a:t>
            </a:fld>
            <a:endParaRPr lang="en-TT"/>
          </a:p>
        </p:txBody>
      </p:sp>
      <p:sp>
        <p:nvSpPr>
          <p:cNvPr id="5" name="Footer Placeholder 4">
            <a:extLst>
              <a:ext uri="{FF2B5EF4-FFF2-40B4-BE49-F238E27FC236}">
                <a16:creationId xmlns:a16="http://schemas.microsoft.com/office/drawing/2014/main" id="{8965D9AF-194A-41DB-BE48-DD8CCCAD9D4A}"/>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0395C9F4-D5CE-43F4-ABA4-8E5E712DB10A}"/>
              </a:ext>
            </a:extLst>
          </p:cNvPr>
          <p:cNvSpPr>
            <a:spLocks noGrp="1"/>
          </p:cNvSpPr>
          <p:nvPr>
            <p:ph type="sldNum" sz="quarter" idx="12"/>
          </p:nvPr>
        </p:nvSpPr>
        <p:spPr/>
        <p:txBody>
          <a:bodyPr/>
          <a:lstStyle/>
          <a:p>
            <a:fld id="{E58BB2ED-CA23-4D8B-A747-F908E9930209}" type="slidenum">
              <a:rPr lang="en-TT" smtClean="0"/>
              <a:t>‹#›</a:t>
            </a:fld>
            <a:endParaRPr lang="en-TT"/>
          </a:p>
        </p:txBody>
      </p:sp>
    </p:spTree>
    <p:extLst>
      <p:ext uri="{BB962C8B-B14F-4D97-AF65-F5344CB8AC3E}">
        <p14:creationId xmlns:p14="http://schemas.microsoft.com/office/powerpoint/2010/main" val="1771044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AB6B84-F8ED-43DC-ABFC-37FF85862B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T"/>
          </a:p>
        </p:txBody>
      </p:sp>
      <p:sp>
        <p:nvSpPr>
          <p:cNvPr id="3" name="Vertical Text Placeholder 2">
            <a:extLst>
              <a:ext uri="{FF2B5EF4-FFF2-40B4-BE49-F238E27FC236}">
                <a16:creationId xmlns:a16="http://schemas.microsoft.com/office/drawing/2014/main" id="{AAB91308-5B0C-4CC8-B290-4C65F93402C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A075D335-CCD5-4938-B775-80451738BDEC}"/>
              </a:ext>
            </a:extLst>
          </p:cNvPr>
          <p:cNvSpPr>
            <a:spLocks noGrp="1"/>
          </p:cNvSpPr>
          <p:nvPr>
            <p:ph type="dt" sz="half" idx="10"/>
          </p:nvPr>
        </p:nvSpPr>
        <p:spPr/>
        <p:txBody>
          <a:bodyPr/>
          <a:lstStyle/>
          <a:p>
            <a:fld id="{DB3425BA-4115-4983-9FEA-9F1A35867D04}" type="datetimeFigureOut">
              <a:rPr lang="en-TT" smtClean="0"/>
              <a:t>26/11/2017</a:t>
            </a:fld>
            <a:endParaRPr lang="en-TT"/>
          </a:p>
        </p:txBody>
      </p:sp>
      <p:sp>
        <p:nvSpPr>
          <p:cNvPr id="5" name="Footer Placeholder 4">
            <a:extLst>
              <a:ext uri="{FF2B5EF4-FFF2-40B4-BE49-F238E27FC236}">
                <a16:creationId xmlns:a16="http://schemas.microsoft.com/office/drawing/2014/main" id="{296AFD18-AFEA-4598-BADB-2013366FDD94}"/>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0F0D4118-5E56-4814-BC12-4F868967B2C8}"/>
              </a:ext>
            </a:extLst>
          </p:cNvPr>
          <p:cNvSpPr>
            <a:spLocks noGrp="1"/>
          </p:cNvSpPr>
          <p:nvPr>
            <p:ph type="sldNum" sz="quarter" idx="12"/>
          </p:nvPr>
        </p:nvSpPr>
        <p:spPr/>
        <p:txBody>
          <a:bodyPr/>
          <a:lstStyle/>
          <a:p>
            <a:fld id="{E58BB2ED-CA23-4D8B-A747-F908E9930209}" type="slidenum">
              <a:rPr lang="en-TT" smtClean="0"/>
              <a:t>‹#›</a:t>
            </a:fld>
            <a:endParaRPr lang="en-TT"/>
          </a:p>
        </p:txBody>
      </p:sp>
    </p:spTree>
    <p:extLst>
      <p:ext uri="{BB962C8B-B14F-4D97-AF65-F5344CB8AC3E}">
        <p14:creationId xmlns:p14="http://schemas.microsoft.com/office/powerpoint/2010/main" val="307882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DA90-9914-48E5-A63E-2BBB341578D3}"/>
              </a:ext>
            </a:extLst>
          </p:cNvPr>
          <p:cNvSpPr>
            <a:spLocks noGrp="1"/>
          </p:cNvSpPr>
          <p:nvPr>
            <p:ph type="title"/>
          </p:nvPr>
        </p:nvSpPr>
        <p:spPr/>
        <p:txBody>
          <a:bodyPr/>
          <a:lstStyle/>
          <a:p>
            <a:r>
              <a:rPr lang="en-US"/>
              <a:t>Click to edit Master title style</a:t>
            </a:r>
            <a:endParaRPr lang="en-TT"/>
          </a:p>
        </p:txBody>
      </p:sp>
      <p:sp>
        <p:nvSpPr>
          <p:cNvPr id="3" name="Content Placeholder 2">
            <a:extLst>
              <a:ext uri="{FF2B5EF4-FFF2-40B4-BE49-F238E27FC236}">
                <a16:creationId xmlns:a16="http://schemas.microsoft.com/office/drawing/2014/main" id="{201314F5-C542-4CAF-96F2-AE1DE95283B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ADEB04FD-BD72-46F4-8AB6-0BB203D22CD9}"/>
              </a:ext>
            </a:extLst>
          </p:cNvPr>
          <p:cNvSpPr>
            <a:spLocks noGrp="1"/>
          </p:cNvSpPr>
          <p:nvPr>
            <p:ph type="dt" sz="half" idx="10"/>
          </p:nvPr>
        </p:nvSpPr>
        <p:spPr/>
        <p:txBody>
          <a:bodyPr/>
          <a:lstStyle/>
          <a:p>
            <a:fld id="{DB3425BA-4115-4983-9FEA-9F1A35867D04}" type="datetimeFigureOut">
              <a:rPr lang="en-TT" smtClean="0"/>
              <a:t>26/11/2017</a:t>
            </a:fld>
            <a:endParaRPr lang="en-TT"/>
          </a:p>
        </p:txBody>
      </p:sp>
      <p:sp>
        <p:nvSpPr>
          <p:cNvPr id="5" name="Footer Placeholder 4">
            <a:extLst>
              <a:ext uri="{FF2B5EF4-FFF2-40B4-BE49-F238E27FC236}">
                <a16:creationId xmlns:a16="http://schemas.microsoft.com/office/drawing/2014/main" id="{EB3E1AAC-7A24-4A96-999B-50D6ED5F0968}"/>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E3E2FA04-9F58-4708-823B-753F268FDF28}"/>
              </a:ext>
            </a:extLst>
          </p:cNvPr>
          <p:cNvSpPr>
            <a:spLocks noGrp="1"/>
          </p:cNvSpPr>
          <p:nvPr>
            <p:ph type="sldNum" sz="quarter" idx="12"/>
          </p:nvPr>
        </p:nvSpPr>
        <p:spPr/>
        <p:txBody>
          <a:bodyPr/>
          <a:lstStyle/>
          <a:p>
            <a:fld id="{E58BB2ED-CA23-4D8B-A747-F908E9930209}" type="slidenum">
              <a:rPr lang="en-TT" smtClean="0"/>
              <a:t>‹#›</a:t>
            </a:fld>
            <a:endParaRPr lang="en-TT"/>
          </a:p>
        </p:txBody>
      </p:sp>
    </p:spTree>
    <p:extLst>
      <p:ext uri="{BB962C8B-B14F-4D97-AF65-F5344CB8AC3E}">
        <p14:creationId xmlns:p14="http://schemas.microsoft.com/office/powerpoint/2010/main" val="100456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D8B90-89B1-43DE-9518-644F4D0D60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T"/>
          </a:p>
        </p:txBody>
      </p:sp>
      <p:sp>
        <p:nvSpPr>
          <p:cNvPr id="3" name="Text Placeholder 2">
            <a:extLst>
              <a:ext uri="{FF2B5EF4-FFF2-40B4-BE49-F238E27FC236}">
                <a16:creationId xmlns:a16="http://schemas.microsoft.com/office/drawing/2014/main" id="{F0AEAB98-780A-4E1D-9E2C-B8EFC1ABFF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0F17E8C-90A7-4A89-9EC4-7B54F091FFC9}"/>
              </a:ext>
            </a:extLst>
          </p:cNvPr>
          <p:cNvSpPr>
            <a:spLocks noGrp="1"/>
          </p:cNvSpPr>
          <p:nvPr>
            <p:ph type="dt" sz="half" idx="10"/>
          </p:nvPr>
        </p:nvSpPr>
        <p:spPr/>
        <p:txBody>
          <a:bodyPr/>
          <a:lstStyle/>
          <a:p>
            <a:fld id="{DB3425BA-4115-4983-9FEA-9F1A35867D04}" type="datetimeFigureOut">
              <a:rPr lang="en-TT" smtClean="0"/>
              <a:t>26/11/2017</a:t>
            </a:fld>
            <a:endParaRPr lang="en-TT"/>
          </a:p>
        </p:txBody>
      </p:sp>
      <p:sp>
        <p:nvSpPr>
          <p:cNvPr id="5" name="Footer Placeholder 4">
            <a:extLst>
              <a:ext uri="{FF2B5EF4-FFF2-40B4-BE49-F238E27FC236}">
                <a16:creationId xmlns:a16="http://schemas.microsoft.com/office/drawing/2014/main" id="{EDD66B00-AE8A-46B8-813B-70DD2B482A35}"/>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3ED29CB3-FA49-411C-9715-A86CA1DF6D6F}"/>
              </a:ext>
            </a:extLst>
          </p:cNvPr>
          <p:cNvSpPr>
            <a:spLocks noGrp="1"/>
          </p:cNvSpPr>
          <p:nvPr>
            <p:ph type="sldNum" sz="quarter" idx="12"/>
          </p:nvPr>
        </p:nvSpPr>
        <p:spPr/>
        <p:txBody>
          <a:bodyPr/>
          <a:lstStyle/>
          <a:p>
            <a:fld id="{E58BB2ED-CA23-4D8B-A747-F908E9930209}" type="slidenum">
              <a:rPr lang="en-TT" smtClean="0"/>
              <a:t>‹#›</a:t>
            </a:fld>
            <a:endParaRPr lang="en-TT"/>
          </a:p>
        </p:txBody>
      </p:sp>
    </p:spTree>
    <p:extLst>
      <p:ext uri="{BB962C8B-B14F-4D97-AF65-F5344CB8AC3E}">
        <p14:creationId xmlns:p14="http://schemas.microsoft.com/office/powerpoint/2010/main" val="372887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E848A-EE95-4392-B9E1-F7F13C755D27}"/>
              </a:ext>
            </a:extLst>
          </p:cNvPr>
          <p:cNvSpPr>
            <a:spLocks noGrp="1"/>
          </p:cNvSpPr>
          <p:nvPr>
            <p:ph type="title"/>
          </p:nvPr>
        </p:nvSpPr>
        <p:spPr/>
        <p:txBody>
          <a:bodyPr/>
          <a:lstStyle/>
          <a:p>
            <a:r>
              <a:rPr lang="en-US"/>
              <a:t>Click to edit Master title style</a:t>
            </a:r>
            <a:endParaRPr lang="en-TT"/>
          </a:p>
        </p:txBody>
      </p:sp>
      <p:sp>
        <p:nvSpPr>
          <p:cNvPr id="3" name="Content Placeholder 2">
            <a:extLst>
              <a:ext uri="{FF2B5EF4-FFF2-40B4-BE49-F238E27FC236}">
                <a16:creationId xmlns:a16="http://schemas.microsoft.com/office/drawing/2014/main" id="{5700A47E-859D-4A37-B101-0F5E183488A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Content Placeholder 3">
            <a:extLst>
              <a:ext uri="{FF2B5EF4-FFF2-40B4-BE49-F238E27FC236}">
                <a16:creationId xmlns:a16="http://schemas.microsoft.com/office/drawing/2014/main" id="{990EB61A-2FE7-4332-A9BF-20EAFC376B4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5" name="Date Placeholder 4">
            <a:extLst>
              <a:ext uri="{FF2B5EF4-FFF2-40B4-BE49-F238E27FC236}">
                <a16:creationId xmlns:a16="http://schemas.microsoft.com/office/drawing/2014/main" id="{F08BC11C-8C7F-4050-AD6E-730AB79DC98F}"/>
              </a:ext>
            </a:extLst>
          </p:cNvPr>
          <p:cNvSpPr>
            <a:spLocks noGrp="1"/>
          </p:cNvSpPr>
          <p:nvPr>
            <p:ph type="dt" sz="half" idx="10"/>
          </p:nvPr>
        </p:nvSpPr>
        <p:spPr/>
        <p:txBody>
          <a:bodyPr/>
          <a:lstStyle/>
          <a:p>
            <a:fld id="{DB3425BA-4115-4983-9FEA-9F1A35867D04}" type="datetimeFigureOut">
              <a:rPr lang="en-TT" smtClean="0"/>
              <a:t>26/11/2017</a:t>
            </a:fld>
            <a:endParaRPr lang="en-TT"/>
          </a:p>
        </p:txBody>
      </p:sp>
      <p:sp>
        <p:nvSpPr>
          <p:cNvPr id="6" name="Footer Placeholder 5">
            <a:extLst>
              <a:ext uri="{FF2B5EF4-FFF2-40B4-BE49-F238E27FC236}">
                <a16:creationId xmlns:a16="http://schemas.microsoft.com/office/drawing/2014/main" id="{BCE1506E-BBA8-47EE-BC45-2295F4DF0DE9}"/>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44FABD5A-7172-4F2A-9EE0-F4C0FB7C4A1A}"/>
              </a:ext>
            </a:extLst>
          </p:cNvPr>
          <p:cNvSpPr>
            <a:spLocks noGrp="1"/>
          </p:cNvSpPr>
          <p:nvPr>
            <p:ph type="sldNum" sz="quarter" idx="12"/>
          </p:nvPr>
        </p:nvSpPr>
        <p:spPr/>
        <p:txBody>
          <a:bodyPr/>
          <a:lstStyle/>
          <a:p>
            <a:fld id="{E58BB2ED-CA23-4D8B-A747-F908E9930209}" type="slidenum">
              <a:rPr lang="en-TT" smtClean="0"/>
              <a:t>‹#›</a:t>
            </a:fld>
            <a:endParaRPr lang="en-TT"/>
          </a:p>
        </p:txBody>
      </p:sp>
    </p:spTree>
    <p:extLst>
      <p:ext uri="{BB962C8B-B14F-4D97-AF65-F5344CB8AC3E}">
        <p14:creationId xmlns:p14="http://schemas.microsoft.com/office/powerpoint/2010/main" val="2516070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C9524-1B3F-45B7-9274-E25437ABF165}"/>
              </a:ext>
            </a:extLst>
          </p:cNvPr>
          <p:cNvSpPr>
            <a:spLocks noGrp="1"/>
          </p:cNvSpPr>
          <p:nvPr>
            <p:ph type="title"/>
          </p:nvPr>
        </p:nvSpPr>
        <p:spPr>
          <a:xfrm>
            <a:off x="839788" y="365125"/>
            <a:ext cx="10515600" cy="1325563"/>
          </a:xfrm>
        </p:spPr>
        <p:txBody>
          <a:bodyPr/>
          <a:lstStyle/>
          <a:p>
            <a:r>
              <a:rPr lang="en-US"/>
              <a:t>Click to edit Master title style</a:t>
            </a:r>
            <a:endParaRPr lang="en-TT"/>
          </a:p>
        </p:txBody>
      </p:sp>
      <p:sp>
        <p:nvSpPr>
          <p:cNvPr id="3" name="Text Placeholder 2">
            <a:extLst>
              <a:ext uri="{FF2B5EF4-FFF2-40B4-BE49-F238E27FC236}">
                <a16:creationId xmlns:a16="http://schemas.microsoft.com/office/drawing/2014/main" id="{AAE14EEA-52CE-4824-8B32-180C745A0D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EA3B04-1D0E-43F0-8D74-1DE0E0CCB94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5" name="Text Placeholder 4">
            <a:extLst>
              <a:ext uri="{FF2B5EF4-FFF2-40B4-BE49-F238E27FC236}">
                <a16:creationId xmlns:a16="http://schemas.microsoft.com/office/drawing/2014/main" id="{C920C516-A705-46EE-9506-B44A6D85BF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845554-53F6-4606-8AB8-7D0BF6C1126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7" name="Date Placeholder 6">
            <a:extLst>
              <a:ext uri="{FF2B5EF4-FFF2-40B4-BE49-F238E27FC236}">
                <a16:creationId xmlns:a16="http://schemas.microsoft.com/office/drawing/2014/main" id="{741D3AD0-D7A0-43DB-A12E-2D67D94AB04A}"/>
              </a:ext>
            </a:extLst>
          </p:cNvPr>
          <p:cNvSpPr>
            <a:spLocks noGrp="1"/>
          </p:cNvSpPr>
          <p:nvPr>
            <p:ph type="dt" sz="half" idx="10"/>
          </p:nvPr>
        </p:nvSpPr>
        <p:spPr/>
        <p:txBody>
          <a:bodyPr/>
          <a:lstStyle/>
          <a:p>
            <a:fld id="{DB3425BA-4115-4983-9FEA-9F1A35867D04}" type="datetimeFigureOut">
              <a:rPr lang="en-TT" smtClean="0"/>
              <a:t>26/11/2017</a:t>
            </a:fld>
            <a:endParaRPr lang="en-TT"/>
          </a:p>
        </p:txBody>
      </p:sp>
      <p:sp>
        <p:nvSpPr>
          <p:cNvPr id="8" name="Footer Placeholder 7">
            <a:extLst>
              <a:ext uri="{FF2B5EF4-FFF2-40B4-BE49-F238E27FC236}">
                <a16:creationId xmlns:a16="http://schemas.microsoft.com/office/drawing/2014/main" id="{F19142A8-15F8-4ABB-93A6-84A08D41E659}"/>
              </a:ext>
            </a:extLst>
          </p:cNvPr>
          <p:cNvSpPr>
            <a:spLocks noGrp="1"/>
          </p:cNvSpPr>
          <p:nvPr>
            <p:ph type="ftr" sz="quarter" idx="11"/>
          </p:nvPr>
        </p:nvSpPr>
        <p:spPr/>
        <p:txBody>
          <a:bodyPr/>
          <a:lstStyle/>
          <a:p>
            <a:endParaRPr lang="en-TT"/>
          </a:p>
        </p:txBody>
      </p:sp>
      <p:sp>
        <p:nvSpPr>
          <p:cNvPr id="9" name="Slide Number Placeholder 8">
            <a:extLst>
              <a:ext uri="{FF2B5EF4-FFF2-40B4-BE49-F238E27FC236}">
                <a16:creationId xmlns:a16="http://schemas.microsoft.com/office/drawing/2014/main" id="{BB6341B5-0CFB-4D8B-AB55-4D81D03C8FF9}"/>
              </a:ext>
            </a:extLst>
          </p:cNvPr>
          <p:cNvSpPr>
            <a:spLocks noGrp="1"/>
          </p:cNvSpPr>
          <p:nvPr>
            <p:ph type="sldNum" sz="quarter" idx="12"/>
          </p:nvPr>
        </p:nvSpPr>
        <p:spPr/>
        <p:txBody>
          <a:bodyPr/>
          <a:lstStyle/>
          <a:p>
            <a:fld id="{E58BB2ED-CA23-4D8B-A747-F908E9930209}" type="slidenum">
              <a:rPr lang="en-TT" smtClean="0"/>
              <a:t>‹#›</a:t>
            </a:fld>
            <a:endParaRPr lang="en-TT"/>
          </a:p>
        </p:txBody>
      </p:sp>
    </p:spTree>
    <p:extLst>
      <p:ext uri="{BB962C8B-B14F-4D97-AF65-F5344CB8AC3E}">
        <p14:creationId xmlns:p14="http://schemas.microsoft.com/office/powerpoint/2010/main" val="454669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C562-58F8-4DBA-A4F7-01F11097B6E1}"/>
              </a:ext>
            </a:extLst>
          </p:cNvPr>
          <p:cNvSpPr>
            <a:spLocks noGrp="1"/>
          </p:cNvSpPr>
          <p:nvPr>
            <p:ph type="title"/>
          </p:nvPr>
        </p:nvSpPr>
        <p:spPr/>
        <p:txBody>
          <a:bodyPr/>
          <a:lstStyle/>
          <a:p>
            <a:r>
              <a:rPr lang="en-US"/>
              <a:t>Click to edit Master title style</a:t>
            </a:r>
            <a:endParaRPr lang="en-TT"/>
          </a:p>
        </p:txBody>
      </p:sp>
      <p:sp>
        <p:nvSpPr>
          <p:cNvPr id="3" name="Date Placeholder 2">
            <a:extLst>
              <a:ext uri="{FF2B5EF4-FFF2-40B4-BE49-F238E27FC236}">
                <a16:creationId xmlns:a16="http://schemas.microsoft.com/office/drawing/2014/main" id="{F2BD4AE4-5B00-4807-8DB4-9EE0A91F5F87}"/>
              </a:ext>
            </a:extLst>
          </p:cNvPr>
          <p:cNvSpPr>
            <a:spLocks noGrp="1"/>
          </p:cNvSpPr>
          <p:nvPr>
            <p:ph type="dt" sz="half" idx="10"/>
          </p:nvPr>
        </p:nvSpPr>
        <p:spPr/>
        <p:txBody>
          <a:bodyPr/>
          <a:lstStyle/>
          <a:p>
            <a:fld id="{DB3425BA-4115-4983-9FEA-9F1A35867D04}" type="datetimeFigureOut">
              <a:rPr lang="en-TT" smtClean="0"/>
              <a:t>26/11/2017</a:t>
            </a:fld>
            <a:endParaRPr lang="en-TT"/>
          </a:p>
        </p:txBody>
      </p:sp>
      <p:sp>
        <p:nvSpPr>
          <p:cNvPr id="4" name="Footer Placeholder 3">
            <a:extLst>
              <a:ext uri="{FF2B5EF4-FFF2-40B4-BE49-F238E27FC236}">
                <a16:creationId xmlns:a16="http://schemas.microsoft.com/office/drawing/2014/main" id="{D7B48547-A235-44EC-9885-FCD1305AD451}"/>
              </a:ext>
            </a:extLst>
          </p:cNvPr>
          <p:cNvSpPr>
            <a:spLocks noGrp="1"/>
          </p:cNvSpPr>
          <p:nvPr>
            <p:ph type="ftr" sz="quarter" idx="11"/>
          </p:nvPr>
        </p:nvSpPr>
        <p:spPr/>
        <p:txBody>
          <a:bodyPr/>
          <a:lstStyle/>
          <a:p>
            <a:endParaRPr lang="en-TT"/>
          </a:p>
        </p:txBody>
      </p:sp>
      <p:sp>
        <p:nvSpPr>
          <p:cNvPr id="5" name="Slide Number Placeholder 4">
            <a:extLst>
              <a:ext uri="{FF2B5EF4-FFF2-40B4-BE49-F238E27FC236}">
                <a16:creationId xmlns:a16="http://schemas.microsoft.com/office/drawing/2014/main" id="{A99EC707-731E-449A-954D-BB10F1162B7A}"/>
              </a:ext>
            </a:extLst>
          </p:cNvPr>
          <p:cNvSpPr>
            <a:spLocks noGrp="1"/>
          </p:cNvSpPr>
          <p:nvPr>
            <p:ph type="sldNum" sz="quarter" idx="12"/>
          </p:nvPr>
        </p:nvSpPr>
        <p:spPr/>
        <p:txBody>
          <a:bodyPr/>
          <a:lstStyle/>
          <a:p>
            <a:fld id="{E58BB2ED-CA23-4D8B-A747-F908E9930209}" type="slidenum">
              <a:rPr lang="en-TT" smtClean="0"/>
              <a:t>‹#›</a:t>
            </a:fld>
            <a:endParaRPr lang="en-TT"/>
          </a:p>
        </p:txBody>
      </p:sp>
    </p:spTree>
    <p:extLst>
      <p:ext uri="{BB962C8B-B14F-4D97-AF65-F5344CB8AC3E}">
        <p14:creationId xmlns:p14="http://schemas.microsoft.com/office/powerpoint/2010/main" val="4069276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805DCA-C0E7-4CC4-BE5C-3D134E34FBCF}"/>
              </a:ext>
            </a:extLst>
          </p:cNvPr>
          <p:cNvSpPr>
            <a:spLocks noGrp="1"/>
          </p:cNvSpPr>
          <p:nvPr>
            <p:ph type="dt" sz="half" idx="10"/>
          </p:nvPr>
        </p:nvSpPr>
        <p:spPr/>
        <p:txBody>
          <a:bodyPr/>
          <a:lstStyle/>
          <a:p>
            <a:fld id="{DB3425BA-4115-4983-9FEA-9F1A35867D04}" type="datetimeFigureOut">
              <a:rPr lang="en-TT" smtClean="0"/>
              <a:t>26/11/2017</a:t>
            </a:fld>
            <a:endParaRPr lang="en-TT"/>
          </a:p>
        </p:txBody>
      </p:sp>
      <p:sp>
        <p:nvSpPr>
          <p:cNvPr id="3" name="Footer Placeholder 2">
            <a:extLst>
              <a:ext uri="{FF2B5EF4-FFF2-40B4-BE49-F238E27FC236}">
                <a16:creationId xmlns:a16="http://schemas.microsoft.com/office/drawing/2014/main" id="{A0BB6F86-B55E-4259-9222-823A8F30361A}"/>
              </a:ext>
            </a:extLst>
          </p:cNvPr>
          <p:cNvSpPr>
            <a:spLocks noGrp="1"/>
          </p:cNvSpPr>
          <p:nvPr>
            <p:ph type="ftr" sz="quarter" idx="11"/>
          </p:nvPr>
        </p:nvSpPr>
        <p:spPr/>
        <p:txBody>
          <a:bodyPr/>
          <a:lstStyle/>
          <a:p>
            <a:endParaRPr lang="en-TT"/>
          </a:p>
        </p:txBody>
      </p:sp>
      <p:sp>
        <p:nvSpPr>
          <p:cNvPr id="4" name="Slide Number Placeholder 3">
            <a:extLst>
              <a:ext uri="{FF2B5EF4-FFF2-40B4-BE49-F238E27FC236}">
                <a16:creationId xmlns:a16="http://schemas.microsoft.com/office/drawing/2014/main" id="{F6DC1BF0-31D1-4B1F-98AA-5F2A0BE4C76C}"/>
              </a:ext>
            </a:extLst>
          </p:cNvPr>
          <p:cNvSpPr>
            <a:spLocks noGrp="1"/>
          </p:cNvSpPr>
          <p:nvPr>
            <p:ph type="sldNum" sz="quarter" idx="12"/>
          </p:nvPr>
        </p:nvSpPr>
        <p:spPr/>
        <p:txBody>
          <a:bodyPr/>
          <a:lstStyle/>
          <a:p>
            <a:fld id="{E58BB2ED-CA23-4D8B-A747-F908E9930209}" type="slidenum">
              <a:rPr lang="en-TT" smtClean="0"/>
              <a:t>‹#›</a:t>
            </a:fld>
            <a:endParaRPr lang="en-TT"/>
          </a:p>
        </p:txBody>
      </p:sp>
    </p:spTree>
    <p:extLst>
      <p:ext uri="{BB962C8B-B14F-4D97-AF65-F5344CB8AC3E}">
        <p14:creationId xmlns:p14="http://schemas.microsoft.com/office/powerpoint/2010/main" val="253049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19F6C-D202-4C70-9ACC-1A46B2FF6A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T"/>
          </a:p>
        </p:txBody>
      </p:sp>
      <p:sp>
        <p:nvSpPr>
          <p:cNvPr id="3" name="Content Placeholder 2">
            <a:extLst>
              <a:ext uri="{FF2B5EF4-FFF2-40B4-BE49-F238E27FC236}">
                <a16:creationId xmlns:a16="http://schemas.microsoft.com/office/drawing/2014/main" id="{7E3B31F3-1332-47AB-ABFA-B848919D0C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Text Placeholder 3">
            <a:extLst>
              <a:ext uri="{FF2B5EF4-FFF2-40B4-BE49-F238E27FC236}">
                <a16:creationId xmlns:a16="http://schemas.microsoft.com/office/drawing/2014/main" id="{4F8D5DE7-79E7-42D9-8590-5CC32C6D0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FA68E8-EA66-439D-948A-7C8E00635013}"/>
              </a:ext>
            </a:extLst>
          </p:cNvPr>
          <p:cNvSpPr>
            <a:spLocks noGrp="1"/>
          </p:cNvSpPr>
          <p:nvPr>
            <p:ph type="dt" sz="half" idx="10"/>
          </p:nvPr>
        </p:nvSpPr>
        <p:spPr/>
        <p:txBody>
          <a:bodyPr/>
          <a:lstStyle/>
          <a:p>
            <a:fld id="{DB3425BA-4115-4983-9FEA-9F1A35867D04}" type="datetimeFigureOut">
              <a:rPr lang="en-TT" smtClean="0"/>
              <a:t>26/11/2017</a:t>
            </a:fld>
            <a:endParaRPr lang="en-TT"/>
          </a:p>
        </p:txBody>
      </p:sp>
      <p:sp>
        <p:nvSpPr>
          <p:cNvPr id="6" name="Footer Placeholder 5">
            <a:extLst>
              <a:ext uri="{FF2B5EF4-FFF2-40B4-BE49-F238E27FC236}">
                <a16:creationId xmlns:a16="http://schemas.microsoft.com/office/drawing/2014/main" id="{720B2233-1627-4DAC-8166-B447DF41E643}"/>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39AA5253-53E7-4D6F-BFB8-230CE412A597}"/>
              </a:ext>
            </a:extLst>
          </p:cNvPr>
          <p:cNvSpPr>
            <a:spLocks noGrp="1"/>
          </p:cNvSpPr>
          <p:nvPr>
            <p:ph type="sldNum" sz="quarter" idx="12"/>
          </p:nvPr>
        </p:nvSpPr>
        <p:spPr/>
        <p:txBody>
          <a:bodyPr/>
          <a:lstStyle/>
          <a:p>
            <a:fld id="{E58BB2ED-CA23-4D8B-A747-F908E9930209}" type="slidenum">
              <a:rPr lang="en-TT" smtClean="0"/>
              <a:t>‹#›</a:t>
            </a:fld>
            <a:endParaRPr lang="en-TT"/>
          </a:p>
        </p:txBody>
      </p:sp>
    </p:spTree>
    <p:extLst>
      <p:ext uri="{BB962C8B-B14F-4D97-AF65-F5344CB8AC3E}">
        <p14:creationId xmlns:p14="http://schemas.microsoft.com/office/powerpoint/2010/main" val="3406034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9655-9192-45EE-8B35-0B7D1B8E2C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T"/>
          </a:p>
        </p:txBody>
      </p:sp>
      <p:sp>
        <p:nvSpPr>
          <p:cNvPr id="3" name="Picture Placeholder 2">
            <a:extLst>
              <a:ext uri="{FF2B5EF4-FFF2-40B4-BE49-F238E27FC236}">
                <a16:creationId xmlns:a16="http://schemas.microsoft.com/office/drawing/2014/main" id="{185300FB-C445-4AA1-8DFA-3F810EAA7B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T"/>
          </a:p>
        </p:txBody>
      </p:sp>
      <p:sp>
        <p:nvSpPr>
          <p:cNvPr id="4" name="Text Placeholder 3">
            <a:extLst>
              <a:ext uri="{FF2B5EF4-FFF2-40B4-BE49-F238E27FC236}">
                <a16:creationId xmlns:a16="http://schemas.microsoft.com/office/drawing/2014/main" id="{D8C8CF6A-058C-4661-A90B-AC555B8C58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385100-4F52-40A5-B79B-6EA018671EF8}"/>
              </a:ext>
            </a:extLst>
          </p:cNvPr>
          <p:cNvSpPr>
            <a:spLocks noGrp="1"/>
          </p:cNvSpPr>
          <p:nvPr>
            <p:ph type="dt" sz="half" idx="10"/>
          </p:nvPr>
        </p:nvSpPr>
        <p:spPr/>
        <p:txBody>
          <a:bodyPr/>
          <a:lstStyle/>
          <a:p>
            <a:fld id="{DB3425BA-4115-4983-9FEA-9F1A35867D04}" type="datetimeFigureOut">
              <a:rPr lang="en-TT" smtClean="0"/>
              <a:t>26/11/2017</a:t>
            </a:fld>
            <a:endParaRPr lang="en-TT"/>
          </a:p>
        </p:txBody>
      </p:sp>
      <p:sp>
        <p:nvSpPr>
          <p:cNvPr id="6" name="Footer Placeholder 5">
            <a:extLst>
              <a:ext uri="{FF2B5EF4-FFF2-40B4-BE49-F238E27FC236}">
                <a16:creationId xmlns:a16="http://schemas.microsoft.com/office/drawing/2014/main" id="{21C0DEA5-4C79-45EF-BFBE-B1DD64268830}"/>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41C5FAC7-1424-461B-8EBE-5AE0B3269D3D}"/>
              </a:ext>
            </a:extLst>
          </p:cNvPr>
          <p:cNvSpPr>
            <a:spLocks noGrp="1"/>
          </p:cNvSpPr>
          <p:nvPr>
            <p:ph type="sldNum" sz="quarter" idx="12"/>
          </p:nvPr>
        </p:nvSpPr>
        <p:spPr/>
        <p:txBody>
          <a:bodyPr/>
          <a:lstStyle/>
          <a:p>
            <a:fld id="{E58BB2ED-CA23-4D8B-A747-F908E9930209}" type="slidenum">
              <a:rPr lang="en-TT" smtClean="0"/>
              <a:t>‹#›</a:t>
            </a:fld>
            <a:endParaRPr lang="en-TT"/>
          </a:p>
        </p:txBody>
      </p:sp>
    </p:spTree>
    <p:extLst>
      <p:ext uri="{BB962C8B-B14F-4D97-AF65-F5344CB8AC3E}">
        <p14:creationId xmlns:p14="http://schemas.microsoft.com/office/powerpoint/2010/main" val="199401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E9313-722F-45EC-822F-88B476B1C6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T"/>
          </a:p>
        </p:txBody>
      </p:sp>
      <p:sp>
        <p:nvSpPr>
          <p:cNvPr id="3" name="Text Placeholder 2">
            <a:extLst>
              <a:ext uri="{FF2B5EF4-FFF2-40B4-BE49-F238E27FC236}">
                <a16:creationId xmlns:a16="http://schemas.microsoft.com/office/drawing/2014/main" id="{98F5A360-6585-4FB0-B5DF-5821EAE2F1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3602AC91-6270-40E7-AC45-DEFBCD1D34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425BA-4115-4983-9FEA-9F1A35867D04}" type="datetimeFigureOut">
              <a:rPr lang="en-TT" smtClean="0"/>
              <a:t>26/11/2017</a:t>
            </a:fld>
            <a:endParaRPr lang="en-TT"/>
          </a:p>
        </p:txBody>
      </p:sp>
      <p:sp>
        <p:nvSpPr>
          <p:cNvPr id="5" name="Footer Placeholder 4">
            <a:extLst>
              <a:ext uri="{FF2B5EF4-FFF2-40B4-BE49-F238E27FC236}">
                <a16:creationId xmlns:a16="http://schemas.microsoft.com/office/drawing/2014/main" id="{9B9DEA9F-ED6C-486E-81F4-215A31FD11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T"/>
          </a:p>
        </p:txBody>
      </p:sp>
      <p:sp>
        <p:nvSpPr>
          <p:cNvPr id="6" name="Slide Number Placeholder 5">
            <a:extLst>
              <a:ext uri="{FF2B5EF4-FFF2-40B4-BE49-F238E27FC236}">
                <a16:creationId xmlns:a16="http://schemas.microsoft.com/office/drawing/2014/main" id="{054BCE80-B929-40D4-876A-0924B2EE63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BB2ED-CA23-4D8B-A747-F908E9930209}" type="slidenum">
              <a:rPr lang="en-TT" smtClean="0"/>
              <a:t>‹#›</a:t>
            </a:fld>
            <a:endParaRPr lang="en-TT"/>
          </a:p>
        </p:txBody>
      </p:sp>
    </p:spTree>
    <p:extLst>
      <p:ext uri="{BB962C8B-B14F-4D97-AF65-F5344CB8AC3E}">
        <p14:creationId xmlns:p14="http://schemas.microsoft.com/office/powerpoint/2010/main" val="163719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0.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www.youtube.com/watch?v=vlVpxJwlB7k"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F8vetrDq2LQ"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39000" b="-39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1C19922-9FFC-4674-BBA8-F4EE9C03CEFC}"/>
              </a:ext>
            </a:extLst>
          </p:cNvPr>
          <p:cNvSpPr txBox="1"/>
          <p:nvPr/>
        </p:nvSpPr>
        <p:spPr>
          <a:xfrm>
            <a:off x="0" y="3327568"/>
            <a:ext cx="4280452" cy="1938992"/>
          </a:xfrm>
          <a:prstGeom prst="rect">
            <a:avLst/>
          </a:prstGeom>
          <a:solidFill>
            <a:srgbClr val="002060"/>
          </a:solidFill>
          <a:effectLst>
            <a:softEdge rad="635000"/>
          </a:effectLst>
        </p:spPr>
        <p:txBody>
          <a:bodyPr wrap="square" rtlCol="0">
            <a:spAutoFit/>
          </a:bodyPr>
          <a:lstStyle/>
          <a:p>
            <a:r>
              <a:rPr lang="en-TT" sz="4000" dirty="0">
                <a:solidFill>
                  <a:srgbClr val="FF99FF"/>
                </a:solidFill>
                <a:latin typeface="Gill Sans Ultra Bold" panose="020B0A02020104020203" pitchFamily="34" charset="0"/>
              </a:rPr>
              <a:t>BOVINE FOOT AND CLAW SURGERY</a:t>
            </a:r>
          </a:p>
        </p:txBody>
      </p:sp>
      <p:sp>
        <p:nvSpPr>
          <p:cNvPr id="10" name="TextBox 9">
            <a:extLst>
              <a:ext uri="{FF2B5EF4-FFF2-40B4-BE49-F238E27FC236}">
                <a16:creationId xmlns:a16="http://schemas.microsoft.com/office/drawing/2014/main" id="{439634C5-3B42-4E53-B7E1-2185238F0174}"/>
              </a:ext>
            </a:extLst>
          </p:cNvPr>
          <p:cNvSpPr txBox="1"/>
          <p:nvPr/>
        </p:nvSpPr>
        <p:spPr>
          <a:xfrm>
            <a:off x="450574" y="5266560"/>
            <a:ext cx="3962400" cy="400110"/>
          </a:xfrm>
          <a:prstGeom prst="rect">
            <a:avLst/>
          </a:prstGeom>
          <a:noFill/>
        </p:spPr>
        <p:txBody>
          <a:bodyPr wrap="square" rtlCol="0">
            <a:spAutoFit/>
          </a:bodyPr>
          <a:lstStyle/>
          <a:p>
            <a:r>
              <a:rPr lang="en-TT" sz="2000" b="1" dirty="0">
                <a:latin typeface="Copperplate Gothic Light" panose="020E0507020206020404" pitchFamily="34" charset="0"/>
              </a:rPr>
              <a:t>Pre-Operative Management</a:t>
            </a:r>
          </a:p>
        </p:txBody>
      </p:sp>
    </p:spTree>
    <p:extLst>
      <p:ext uri="{BB962C8B-B14F-4D97-AF65-F5344CB8AC3E}">
        <p14:creationId xmlns:p14="http://schemas.microsoft.com/office/powerpoint/2010/main" val="2430176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348110" y="365125"/>
            <a:ext cx="8005690" cy="1325563"/>
          </a:xfrm>
        </p:spPr>
        <p:txBody>
          <a:bodyPr/>
          <a:lstStyle/>
          <a:p>
            <a:pPr algn="ctr"/>
            <a:r>
              <a:rPr lang="en-TT" b="1" dirty="0">
                <a:solidFill>
                  <a:schemeClr val="accent5">
                    <a:lumMod val="40000"/>
                    <a:lumOff val="60000"/>
                  </a:schemeClr>
                </a:solidFill>
              </a:rPr>
              <a:t>FASTING</a:t>
            </a:r>
            <a:endParaRPr lang="en-TT" b="1" dirty="0"/>
          </a:p>
        </p:txBody>
      </p:sp>
      <p:sp>
        <p:nvSpPr>
          <p:cNvPr id="3" name="Content Placeholder 2">
            <a:extLst>
              <a:ext uri="{FF2B5EF4-FFF2-40B4-BE49-F238E27FC236}">
                <a16:creationId xmlns:a16="http://schemas.microsoft.com/office/drawing/2014/main" id="{0EFAB31D-BDC1-464F-89A0-B5A234B7B926}"/>
              </a:ext>
            </a:extLst>
          </p:cNvPr>
          <p:cNvSpPr>
            <a:spLocks noGrp="1"/>
          </p:cNvSpPr>
          <p:nvPr>
            <p:ph idx="1"/>
          </p:nvPr>
        </p:nvSpPr>
        <p:spPr>
          <a:xfrm>
            <a:off x="3348111" y="1507573"/>
            <a:ext cx="8005689" cy="4351338"/>
          </a:xfrm>
        </p:spPr>
        <p:txBody>
          <a:bodyPr>
            <a:normAutofit lnSpcReduction="10000"/>
          </a:bodyPr>
          <a:lstStyle/>
          <a:p>
            <a:pPr lvl="1"/>
            <a:r>
              <a:rPr lang="en-TT" dirty="0">
                <a:solidFill>
                  <a:schemeClr val="bg1"/>
                </a:solidFill>
              </a:rPr>
              <a:t>In adult cattle undergoing elective procedures, feed should be withheld for 24 to 48 hours, and water for 12 to 18 hours, depending on the size of the animal and the procedure to be performed. </a:t>
            </a:r>
          </a:p>
          <a:p>
            <a:pPr lvl="1"/>
            <a:r>
              <a:rPr lang="en-TT" dirty="0">
                <a:solidFill>
                  <a:schemeClr val="bg1"/>
                </a:solidFill>
              </a:rPr>
              <a:t>Small ruminants are generally not fasted longer than 24 hours and water is not withheld for more than 12 hours. </a:t>
            </a:r>
          </a:p>
          <a:p>
            <a:pPr lvl="1"/>
            <a:r>
              <a:rPr lang="en-TT" dirty="0">
                <a:solidFill>
                  <a:schemeClr val="bg1"/>
                </a:solidFill>
              </a:rPr>
              <a:t>Excessive fasting should be avoided as it may result in a change in ruminal flora and predispose the animal to ketosis. In addition to decreasing the likelihood of regurgitation, fasting by decreasing the mass of the contents, will ameliorate the effects of compression by the rumen on respiratory and cardiovascular function in the recumbent animal. </a:t>
            </a:r>
          </a:p>
        </p:txBody>
      </p:sp>
      <p:pic>
        <p:nvPicPr>
          <p:cNvPr id="4" name="Picture 3">
            <a:extLst>
              <a:ext uri="{FF2B5EF4-FFF2-40B4-BE49-F238E27FC236}">
                <a16:creationId xmlns:a16="http://schemas.microsoft.com/office/drawing/2014/main" id="{389303DF-4FDC-4B1C-98FB-A304CA668DA7}"/>
              </a:ext>
            </a:extLst>
          </p:cNvPr>
          <p:cNvPicPr>
            <a:picLocks noChangeAspect="1"/>
          </p:cNvPicPr>
          <p:nvPr/>
        </p:nvPicPr>
        <p:blipFill>
          <a:blip r:embed="rId3"/>
          <a:stretch>
            <a:fillRect/>
          </a:stretch>
        </p:blipFill>
        <p:spPr>
          <a:xfrm>
            <a:off x="0" y="1282286"/>
            <a:ext cx="3847380" cy="4793835"/>
          </a:xfrm>
          <a:prstGeom prst="rect">
            <a:avLst/>
          </a:prstGeom>
        </p:spPr>
      </p:pic>
    </p:spTree>
    <p:extLst>
      <p:ext uri="{BB962C8B-B14F-4D97-AF65-F5344CB8AC3E}">
        <p14:creationId xmlns:p14="http://schemas.microsoft.com/office/powerpoint/2010/main" val="87640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485322" y="163366"/>
            <a:ext cx="8005690" cy="673918"/>
          </a:xfrm>
        </p:spPr>
        <p:txBody>
          <a:bodyPr>
            <a:normAutofit fontScale="90000"/>
          </a:bodyPr>
          <a:lstStyle/>
          <a:p>
            <a:pPr algn="ctr"/>
            <a:r>
              <a:rPr lang="en-TT" b="1" dirty="0">
                <a:solidFill>
                  <a:schemeClr val="accent5">
                    <a:lumMod val="40000"/>
                    <a:lumOff val="60000"/>
                  </a:schemeClr>
                </a:solidFill>
              </a:rPr>
              <a:t>MANUAL RESTRAINT OF PATIENT</a:t>
            </a:r>
            <a:endParaRPr lang="en-TT" b="1" dirty="0"/>
          </a:p>
        </p:txBody>
      </p:sp>
      <p:pic>
        <p:nvPicPr>
          <p:cNvPr id="3" name="Picture 2">
            <a:extLst>
              <a:ext uri="{FF2B5EF4-FFF2-40B4-BE49-F238E27FC236}">
                <a16:creationId xmlns:a16="http://schemas.microsoft.com/office/drawing/2014/main" id="{416021F5-DB36-4E82-B5D5-14879A3740D7}"/>
              </a:ext>
            </a:extLst>
          </p:cNvPr>
          <p:cNvPicPr>
            <a:picLocks noChangeAspect="1"/>
          </p:cNvPicPr>
          <p:nvPr/>
        </p:nvPicPr>
        <p:blipFill>
          <a:blip r:embed="rId3"/>
          <a:stretch>
            <a:fillRect/>
          </a:stretch>
        </p:blipFill>
        <p:spPr>
          <a:xfrm>
            <a:off x="3286540" y="910170"/>
            <a:ext cx="4009060" cy="4666007"/>
          </a:xfrm>
          <a:prstGeom prst="rect">
            <a:avLst/>
          </a:prstGeom>
        </p:spPr>
      </p:pic>
      <p:sp>
        <p:nvSpPr>
          <p:cNvPr id="4" name="TextBox 3">
            <a:extLst>
              <a:ext uri="{FF2B5EF4-FFF2-40B4-BE49-F238E27FC236}">
                <a16:creationId xmlns:a16="http://schemas.microsoft.com/office/drawing/2014/main" id="{C0086C3A-2386-4120-945C-CD4A3DE31F2F}"/>
              </a:ext>
            </a:extLst>
          </p:cNvPr>
          <p:cNvSpPr txBox="1"/>
          <p:nvPr/>
        </p:nvSpPr>
        <p:spPr>
          <a:xfrm>
            <a:off x="4056649" y="5578497"/>
            <a:ext cx="3140076" cy="369332"/>
          </a:xfrm>
          <a:prstGeom prst="rect">
            <a:avLst/>
          </a:prstGeom>
          <a:noFill/>
        </p:spPr>
        <p:txBody>
          <a:bodyPr wrap="square" rtlCol="0">
            <a:spAutoFit/>
          </a:bodyPr>
          <a:lstStyle/>
          <a:p>
            <a:r>
              <a:rPr lang="en-TT" b="1" dirty="0">
                <a:solidFill>
                  <a:schemeClr val="bg1"/>
                </a:solidFill>
              </a:rPr>
              <a:t>Tail Jack</a:t>
            </a:r>
          </a:p>
        </p:txBody>
      </p:sp>
      <p:pic>
        <p:nvPicPr>
          <p:cNvPr id="5" name="Picture 4">
            <a:extLst>
              <a:ext uri="{FF2B5EF4-FFF2-40B4-BE49-F238E27FC236}">
                <a16:creationId xmlns:a16="http://schemas.microsoft.com/office/drawing/2014/main" id="{4EFB2E0F-21A1-4293-9878-FA84B087EEB7}"/>
              </a:ext>
            </a:extLst>
          </p:cNvPr>
          <p:cNvPicPr>
            <a:picLocks noChangeAspect="1"/>
          </p:cNvPicPr>
          <p:nvPr/>
        </p:nvPicPr>
        <p:blipFill>
          <a:blip r:embed="rId4"/>
          <a:stretch>
            <a:fillRect/>
          </a:stretch>
        </p:blipFill>
        <p:spPr>
          <a:xfrm>
            <a:off x="7818783" y="910171"/>
            <a:ext cx="4169879" cy="4666008"/>
          </a:xfrm>
          <a:prstGeom prst="rect">
            <a:avLst/>
          </a:prstGeom>
        </p:spPr>
      </p:pic>
      <p:sp>
        <p:nvSpPr>
          <p:cNvPr id="6" name="TextBox 5">
            <a:extLst>
              <a:ext uri="{FF2B5EF4-FFF2-40B4-BE49-F238E27FC236}">
                <a16:creationId xmlns:a16="http://schemas.microsoft.com/office/drawing/2014/main" id="{8CD48DDB-F22B-427E-96B3-20A0B6A03CEB}"/>
              </a:ext>
            </a:extLst>
          </p:cNvPr>
          <p:cNvSpPr txBox="1"/>
          <p:nvPr/>
        </p:nvSpPr>
        <p:spPr>
          <a:xfrm>
            <a:off x="9316278" y="5576177"/>
            <a:ext cx="1696279" cy="369332"/>
          </a:xfrm>
          <a:prstGeom prst="rect">
            <a:avLst/>
          </a:prstGeom>
          <a:noFill/>
        </p:spPr>
        <p:txBody>
          <a:bodyPr wrap="square" rtlCol="0">
            <a:spAutoFit/>
          </a:bodyPr>
          <a:lstStyle/>
          <a:p>
            <a:r>
              <a:rPr lang="en-TT" b="1" dirty="0">
                <a:solidFill>
                  <a:schemeClr val="bg1"/>
                </a:solidFill>
              </a:rPr>
              <a:t>Nose Pinch</a:t>
            </a:r>
          </a:p>
        </p:txBody>
      </p:sp>
    </p:spTree>
    <p:extLst>
      <p:ext uri="{BB962C8B-B14F-4D97-AF65-F5344CB8AC3E}">
        <p14:creationId xmlns:p14="http://schemas.microsoft.com/office/powerpoint/2010/main" val="3366387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485322" y="163366"/>
            <a:ext cx="8005690" cy="673918"/>
          </a:xfrm>
        </p:spPr>
        <p:txBody>
          <a:bodyPr>
            <a:normAutofit fontScale="90000"/>
          </a:bodyPr>
          <a:lstStyle/>
          <a:p>
            <a:pPr algn="ctr"/>
            <a:r>
              <a:rPr lang="en-TT" b="1" dirty="0">
                <a:solidFill>
                  <a:schemeClr val="accent5">
                    <a:lumMod val="40000"/>
                    <a:lumOff val="60000"/>
                  </a:schemeClr>
                </a:solidFill>
              </a:rPr>
              <a:t>CHEMICAL RESTRAINT OF PATIENT</a:t>
            </a:r>
            <a:endParaRPr lang="en-TT" b="1" dirty="0"/>
          </a:p>
        </p:txBody>
      </p:sp>
      <p:pic>
        <p:nvPicPr>
          <p:cNvPr id="7" name="Picture 6">
            <a:extLst>
              <a:ext uri="{FF2B5EF4-FFF2-40B4-BE49-F238E27FC236}">
                <a16:creationId xmlns:a16="http://schemas.microsoft.com/office/drawing/2014/main" id="{AC134AF8-E44C-4816-97E3-9CB9A17C1287}"/>
              </a:ext>
            </a:extLst>
          </p:cNvPr>
          <p:cNvPicPr>
            <a:picLocks noChangeAspect="1"/>
          </p:cNvPicPr>
          <p:nvPr/>
        </p:nvPicPr>
        <p:blipFill rotWithShape="1">
          <a:blip r:embed="rId3"/>
          <a:srcRect l="6000" t="22222" r="55879"/>
          <a:stretch/>
        </p:blipFill>
        <p:spPr>
          <a:xfrm>
            <a:off x="3485322" y="972655"/>
            <a:ext cx="2054086" cy="3817945"/>
          </a:xfrm>
          <a:prstGeom prst="rect">
            <a:avLst/>
          </a:prstGeom>
        </p:spPr>
      </p:pic>
      <p:sp>
        <p:nvSpPr>
          <p:cNvPr id="8" name="TextBox 7">
            <a:extLst>
              <a:ext uri="{FF2B5EF4-FFF2-40B4-BE49-F238E27FC236}">
                <a16:creationId xmlns:a16="http://schemas.microsoft.com/office/drawing/2014/main" id="{C7479105-D26D-4819-BFD5-CEBBE4D2FF02}"/>
              </a:ext>
            </a:extLst>
          </p:cNvPr>
          <p:cNvSpPr txBox="1"/>
          <p:nvPr/>
        </p:nvSpPr>
        <p:spPr>
          <a:xfrm>
            <a:off x="5717415" y="1722782"/>
            <a:ext cx="1770752" cy="1200329"/>
          </a:xfrm>
          <a:prstGeom prst="rect">
            <a:avLst/>
          </a:prstGeom>
          <a:noFill/>
        </p:spPr>
        <p:txBody>
          <a:bodyPr wrap="square" rtlCol="0">
            <a:spAutoFit/>
          </a:bodyPr>
          <a:lstStyle/>
          <a:p>
            <a:r>
              <a:rPr lang="en-TT" b="1" dirty="0">
                <a:solidFill>
                  <a:schemeClr val="bg1"/>
                </a:solidFill>
              </a:rPr>
              <a:t>Xylazine used for sedation. Given intramuscularly</a:t>
            </a:r>
          </a:p>
        </p:txBody>
      </p:sp>
      <p:pic>
        <p:nvPicPr>
          <p:cNvPr id="9" name="Picture 8">
            <a:extLst>
              <a:ext uri="{FF2B5EF4-FFF2-40B4-BE49-F238E27FC236}">
                <a16:creationId xmlns:a16="http://schemas.microsoft.com/office/drawing/2014/main" id="{8E4B4D18-1754-49E8-94FA-883585A4DCF9}"/>
              </a:ext>
            </a:extLst>
          </p:cNvPr>
          <p:cNvPicPr>
            <a:picLocks noChangeAspect="1"/>
          </p:cNvPicPr>
          <p:nvPr/>
        </p:nvPicPr>
        <p:blipFill>
          <a:blip r:embed="rId4"/>
          <a:stretch>
            <a:fillRect/>
          </a:stretch>
        </p:blipFill>
        <p:spPr>
          <a:xfrm>
            <a:off x="8513699" y="3082137"/>
            <a:ext cx="3291310" cy="3291310"/>
          </a:xfrm>
          <a:prstGeom prst="rect">
            <a:avLst/>
          </a:prstGeom>
        </p:spPr>
      </p:pic>
      <p:sp>
        <p:nvSpPr>
          <p:cNvPr id="10" name="TextBox 9">
            <a:extLst>
              <a:ext uri="{FF2B5EF4-FFF2-40B4-BE49-F238E27FC236}">
                <a16:creationId xmlns:a16="http://schemas.microsoft.com/office/drawing/2014/main" id="{1E7A143D-3D44-4C61-9696-1D9C3ABB24EA}"/>
              </a:ext>
            </a:extLst>
          </p:cNvPr>
          <p:cNvSpPr txBox="1"/>
          <p:nvPr/>
        </p:nvSpPr>
        <p:spPr>
          <a:xfrm>
            <a:off x="6756888" y="4190435"/>
            <a:ext cx="1770752" cy="1200329"/>
          </a:xfrm>
          <a:prstGeom prst="rect">
            <a:avLst/>
          </a:prstGeom>
          <a:noFill/>
        </p:spPr>
        <p:txBody>
          <a:bodyPr wrap="square" rtlCol="0">
            <a:spAutoFit/>
          </a:bodyPr>
          <a:lstStyle/>
          <a:p>
            <a:r>
              <a:rPr lang="en-TT" b="1" dirty="0">
                <a:solidFill>
                  <a:schemeClr val="bg1"/>
                </a:solidFill>
              </a:rPr>
              <a:t>Ketamine used for sedation. Given intramuscularly</a:t>
            </a:r>
          </a:p>
        </p:txBody>
      </p:sp>
      <p:pic>
        <p:nvPicPr>
          <p:cNvPr id="11" name="Picture 10">
            <a:extLst>
              <a:ext uri="{FF2B5EF4-FFF2-40B4-BE49-F238E27FC236}">
                <a16:creationId xmlns:a16="http://schemas.microsoft.com/office/drawing/2014/main" id="{B0799251-DE4D-4AD9-A592-10EA7676C9B0}"/>
              </a:ext>
            </a:extLst>
          </p:cNvPr>
          <p:cNvPicPr>
            <a:picLocks noChangeAspect="1"/>
          </p:cNvPicPr>
          <p:nvPr/>
        </p:nvPicPr>
        <p:blipFill>
          <a:blip r:embed="rId5"/>
          <a:stretch>
            <a:fillRect/>
          </a:stretch>
        </p:blipFill>
        <p:spPr>
          <a:xfrm>
            <a:off x="0" y="4075681"/>
            <a:ext cx="3081155" cy="2567629"/>
          </a:xfrm>
          <a:prstGeom prst="rect">
            <a:avLst/>
          </a:prstGeom>
        </p:spPr>
      </p:pic>
    </p:spTree>
    <p:extLst>
      <p:ext uri="{BB962C8B-B14F-4D97-AF65-F5344CB8AC3E}">
        <p14:creationId xmlns:p14="http://schemas.microsoft.com/office/powerpoint/2010/main" val="2213476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195777" y="259068"/>
            <a:ext cx="8005690" cy="673918"/>
          </a:xfrm>
        </p:spPr>
        <p:txBody>
          <a:bodyPr>
            <a:normAutofit fontScale="90000"/>
          </a:bodyPr>
          <a:lstStyle/>
          <a:p>
            <a:pPr algn="ctr"/>
            <a:r>
              <a:rPr lang="en-TT" b="1" dirty="0">
                <a:solidFill>
                  <a:schemeClr val="accent5">
                    <a:lumMod val="40000"/>
                    <a:lumOff val="60000"/>
                  </a:schemeClr>
                </a:solidFill>
              </a:rPr>
              <a:t>PHYSICAL RESTRAINT OF PATIENT- </a:t>
            </a:r>
            <a:br>
              <a:rPr lang="en-TT" b="1" dirty="0">
                <a:solidFill>
                  <a:schemeClr val="accent5">
                    <a:lumMod val="40000"/>
                    <a:lumOff val="60000"/>
                  </a:schemeClr>
                </a:solidFill>
              </a:rPr>
            </a:br>
            <a:r>
              <a:rPr lang="en-TT" b="1" dirty="0">
                <a:solidFill>
                  <a:schemeClr val="accent5">
                    <a:lumMod val="40000"/>
                    <a:lumOff val="60000"/>
                  </a:schemeClr>
                </a:solidFill>
              </a:rPr>
              <a:t>HALTER</a:t>
            </a:r>
            <a:endParaRPr lang="en-TT" b="1" dirty="0"/>
          </a:p>
        </p:txBody>
      </p:sp>
      <p:pic>
        <p:nvPicPr>
          <p:cNvPr id="15" name="Picture 14">
            <a:extLst>
              <a:ext uri="{FF2B5EF4-FFF2-40B4-BE49-F238E27FC236}">
                <a16:creationId xmlns:a16="http://schemas.microsoft.com/office/drawing/2014/main" id="{A4CFEC87-9627-47BA-841A-3D9E7BA15B57}"/>
              </a:ext>
            </a:extLst>
          </p:cNvPr>
          <p:cNvPicPr>
            <a:picLocks noChangeAspect="1"/>
          </p:cNvPicPr>
          <p:nvPr/>
        </p:nvPicPr>
        <p:blipFill>
          <a:blip r:embed="rId3"/>
          <a:stretch>
            <a:fillRect/>
          </a:stretch>
        </p:blipFill>
        <p:spPr>
          <a:xfrm>
            <a:off x="1152845" y="1192696"/>
            <a:ext cx="4943155" cy="4263471"/>
          </a:xfrm>
          <a:prstGeom prst="rect">
            <a:avLst/>
          </a:prstGeom>
        </p:spPr>
      </p:pic>
      <p:pic>
        <p:nvPicPr>
          <p:cNvPr id="17" name="Picture 16">
            <a:extLst>
              <a:ext uri="{FF2B5EF4-FFF2-40B4-BE49-F238E27FC236}">
                <a16:creationId xmlns:a16="http://schemas.microsoft.com/office/drawing/2014/main" id="{1EBC5CD8-2865-483E-84ED-4FC2D9596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6576" y="2238168"/>
            <a:ext cx="4238833" cy="4238833"/>
          </a:xfrm>
          <a:prstGeom prst="rect">
            <a:avLst/>
          </a:prstGeom>
        </p:spPr>
      </p:pic>
    </p:spTree>
    <p:extLst>
      <p:ext uri="{BB962C8B-B14F-4D97-AF65-F5344CB8AC3E}">
        <p14:creationId xmlns:p14="http://schemas.microsoft.com/office/powerpoint/2010/main" val="58186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379305" y="388653"/>
            <a:ext cx="8005690" cy="673918"/>
          </a:xfrm>
        </p:spPr>
        <p:txBody>
          <a:bodyPr>
            <a:normAutofit fontScale="90000"/>
          </a:bodyPr>
          <a:lstStyle/>
          <a:p>
            <a:pPr algn="ctr"/>
            <a:r>
              <a:rPr lang="en-TT" b="1" dirty="0">
                <a:solidFill>
                  <a:schemeClr val="accent5">
                    <a:lumMod val="40000"/>
                    <a:lumOff val="60000"/>
                  </a:schemeClr>
                </a:solidFill>
              </a:rPr>
              <a:t>PHYSICAL RESTRAINT OF PATIENT- </a:t>
            </a:r>
            <a:br>
              <a:rPr lang="en-TT" b="1" dirty="0">
                <a:solidFill>
                  <a:schemeClr val="accent5">
                    <a:lumMod val="40000"/>
                    <a:lumOff val="60000"/>
                  </a:schemeClr>
                </a:solidFill>
              </a:rPr>
            </a:br>
            <a:r>
              <a:rPr lang="en-TT" b="1" dirty="0">
                <a:solidFill>
                  <a:schemeClr val="accent5">
                    <a:lumMod val="40000"/>
                    <a:lumOff val="60000"/>
                  </a:schemeClr>
                </a:solidFill>
              </a:rPr>
              <a:t>STANCHIONS</a:t>
            </a:r>
            <a:endParaRPr lang="en-TT" b="1" dirty="0"/>
          </a:p>
        </p:txBody>
      </p:sp>
      <p:pic>
        <p:nvPicPr>
          <p:cNvPr id="4" name="Picture 3">
            <a:extLst>
              <a:ext uri="{FF2B5EF4-FFF2-40B4-BE49-F238E27FC236}">
                <a16:creationId xmlns:a16="http://schemas.microsoft.com/office/drawing/2014/main" id="{5ADA3A40-4750-4857-B599-EF2A79C06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985" y="1319005"/>
            <a:ext cx="5553075" cy="3981450"/>
          </a:xfrm>
          <a:prstGeom prst="rect">
            <a:avLst/>
          </a:prstGeom>
        </p:spPr>
      </p:pic>
      <p:pic>
        <p:nvPicPr>
          <p:cNvPr id="5" name="Picture 4">
            <a:extLst>
              <a:ext uri="{FF2B5EF4-FFF2-40B4-BE49-F238E27FC236}">
                <a16:creationId xmlns:a16="http://schemas.microsoft.com/office/drawing/2014/main" id="{465C4FE4-2E77-48B6-9047-8AA74033AE4B}"/>
              </a:ext>
            </a:extLst>
          </p:cNvPr>
          <p:cNvPicPr>
            <a:picLocks noChangeAspect="1"/>
          </p:cNvPicPr>
          <p:nvPr/>
        </p:nvPicPr>
        <p:blipFill>
          <a:blip r:embed="rId4"/>
          <a:stretch>
            <a:fillRect/>
          </a:stretch>
        </p:blipFill>
        <p:spPr>
          <a:xfrm>
            <a:off x="6489216" y="1454426"/>
            <a:ext cx="5306047" cy="3395870"/>
          </a:xfrm>
          <a:prstGeom prst="rect">
            <a:avLst/>
          </a:prstGeom>
        </p:spPr>
      </p:pic>
    </p:spTree>
    <p:extLst>
      <p:ext uri="{BB962C8B-B14F-4D97-AF65-F5344CB8AC3E}">
        <p14:creationId xmlns:p14="http://schemas.microsoft.com/office/powerpoint/2010/main" val="1506678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485322" y="163366"/>
            <a:ext cx="8005690" cy="673918"/>
          </a:xfrm>
        </p:spPr>
        <p:txBody>
          <a:bodyPr>
            <a:normAutofit fontScale="90000"/>
          </a:bodyPr>
          <a:lstStyle/>
          <a:p>
            <a:pPr algn="ctr"/>
            <a:r>
              <a:rPr lang="en-TT" b="1" dirty="0">
                <a:solidFill>
                  <a:schemeClr val="accent5">
                    <a:lumMod val="40000"/>
                    <a:lumOff val="60000"/>
                  </a:schemeClr>
                </a:solidFill>
              </a:rPr>
              <a:t>PHYSICAL RESTRAINT OF PATIENT- </a:t>
            </a:r>
            <a:br>
              <a:rPr lang="en-TT" b="1" dirty="0">
                <a:solidFill>
                  <a:schemeClr val="accent5">
                    <a:lumMod val="40000"/>
                    <a:lumOff val="60000"/>
                  </a:schemeClr>
                </a:solidFill>
              </a:rPr>
            </a:br>
            <a:r>
              <a:rPr lang="en-TT" b="1" dirty="0">
                <a:solidFill>
                  <a:schemeClr val="accent5">
                    <a:lumMod val="40000"/>
                    <a:lumOff val="60000"/>
                  </a:schemeClr>
                </a:solidFill>
              </a:rPr>
              <a:t>TILT TABLES</a:t>
            </a:r>
            <a:endParaRPr lang="en-TT" b="1" dirty="0"/>
          </a:p>
        </p:txBody>
      </p:sp>
      <p:pic>
        <p:nvPicPr>
          <p:cNvPr id="3" name="Picture 2">
            <a:extLst>
              <a:ext uri="{FF2B5EF4-FFF2-40B4-BE49-F238E27FC236}">
                <a16:creationId xmlns:a16="http://schemas.microsoft.com/office/drawing/2014/main" id="{58A30DBC-D0EE-43E8-9EEE-74346174CF9E}"/>
              </a:ext>
            </a:extLst>
          </p:cNvPr>
          <p:cNvPicPr>
            <a:picLocks noChangeAspect="1"/>
          </p:cNvPicPr>
          <p:nvPr/>
        </p:nvPicPr>
        <p:blipFill>
          <a:blip r:embed="rId3"/>
          <a:stretch>
            <a:fillRect/>
          </a:stretch>
        </p:blipFill>
        <p:spPr>
          <a:xfrm>
            <a:off x="3527505" y="1210053"/>
            <a:ext cx="3901026" cy="3000789"/>
          </a:xfrm>
          <a:prstGeom prst="rect">
            <a:avLst/>
          </a:prstGeom>
        </p:spPr>
      </p:pic>
      <p:sp>
        <p:nvSpPr>
          <p:cNvPr id="4" name="TextBox 3">
            <a:extLst>
              <a:ext uri="{FF2B5EF4-FFF2-40B4-BE49-F238E27FC236}">
                <a16:creationId xmlns:a16="http://schemas.microsoft.com/office/drawing/2014/main" id="{98BC389A-0EDD-4DA2-9406-1EA0D891F41D}"/>
              </a:ext>
            </a:extLst>
          </p:cNvPr>
          <p:cNvSpPr txBox="1"/>
          <p:nvPr/>
        </p:nvSpPr>
        <p:spPr>
          <a:xfrm>
            <a:off x="7428531" y="2171967"/>
            <a:ext cx="2637183" cy="369332"/>
          </a:xfrm>
          <a:prstGeom prst="rect">
            <a:avLst/>
          </a:prstGeom>
          <a:noFill/>
        </p:spPr>
        <p:txBody>
          <a:bodyPr wrap="square" rtlCol="0">
            <a:spAutoFit/>
          </a:bodyPr>
          <a:lstStyle/>
          <a:p>
            <a:r>
              <a:rPr lang="en-TT" b="1" dirty="0">
                <a:solidFill>
                  <a:schemeClr val="bg1"/>
                </a:solidFill>
              </a:rPr>
              <a:t>Tilt Table for Cattle</a:t>
            </a:r>
          </a:p>
        </p:txBody>
      </p:sp>
      <p:pic>
        <p:nvPicPr>
          <p:cNvPr id="5" name="Picture 4">
            <a:extLst>
              <a:ext uri="{FF2B5EF4-FFF2-40B4-BE49-F238E27FC236}">
                <a16:creationId xmlns:a16="http://schemas.microsoft.com/office/drawing/2014/main" id="{493C44FE-29AD-4B9B-A859-1C37EEF966BF}"/>
              </a:ext>
            </a:extLst>
          </p:cNvPr>
          <p:cNvPicPr>
            <a:picLocks noChangeAspect="1"/>
          </p:cNvPicPr>
          <p:nvPr/>
        </p:nvPicPr>
        <p:blipFill>
          <a:blip r:embed="rId4"/>
          <a:stretch>
            <a:fillRect/>
          </a:stretch>
        </p:blipFill>
        <p:spPr>
          <a:xfrm>
            <a:off x="6045435" y="4344477"/>
            <a:ext cx="3901025" cy="2260777"/>
          </a:xfrm>
          <a:prstGeom prst="rect">
            <a:avLst/>
          </a:prstGeom>
        </p:spPr>
      </p:pic>
      <p:sp>
        <p:nvSpPr>
          <p:cNvPr id="6" name="TextBox 5">
            <a:extLst>
              <a:ext uri="{FF2B5EF4-FFF2-40B4-BE49-F238E27FC236}">
                <a16:creationId xmlns:a16="http://schemas.microsoft.com/office/drawing/2014/main" id="{7C0915B0-B712-4208-9ED7-6FCF772482C3}"/>
              </a:ext>
            </a:extLst>
          </p:cNvPr>
          <p:cNvSpPr txBox="1"/>
          <p:nvPr/>
        </p:nvSpPr>
        <p:spPr>
          <a:xfrm>
            <a:off x="2764817" y="5463281"/>
            <a:ext cx="3331183" cy="369332"/>
          </a:xfrm>
          <a:prstGeom prst="rect">
            <a:avLst/>
          </a:prstGeom>
          <a:noFill/>
        </p:spPr>
        <p:txBody>
          <a:bodyPr wrap="square" rtlCol="0">
            <a:spAutoFit/>
          </a:bodyPr>
          <a:lstStyle/>
          <a:p>
            <a:r>
              <a:rPr lang="en-TT" b="1" dirty="0">
                <a:solidFill>
                  <a:schemeClr val="bg1"/>
                </a:solidFill>
              </a:rPr>
              <a:t>Tilt Table for Small Ruminants</a:t>
            </a:r>
          </a:p>
        </p:txBody>
      </p:sp>
    </p:spTree>
    <p:extLst>
      <p:ext uri="{BB962C8B-B14F-4D97-AF65-F5344CB8AC3E}">
        <p14:creationId xmlns:p14="http://schemas.microsoft.com/office/powerpoint/2010/main" val="3320402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195777" y="259068"/>
            <a:ext cx="8005690" cy="673918"/>
          </a:xfrm>
        </p:spPr>
        <p:txBody>
          <a:bodyPr>
            <a:normAutofit fontScale="90000"/>
          </a:bodyPr>
          <a:lstStyle/>
          <a:p>
            <a:pPr algn="ctr"/>
            <a:r>
              <a:rPr lang="en-TT" b="1" dirty="0">
                <a:solidFill>
                  <a:schemeClr val="accent5">
                    <a:lumMod val="40000"/>
                    <a:lumOff val="60000"/>
                  </a:schemeClr>
                </a:solidFill>
              </a:rPr>
              <a:t>PHYSICAL RESTRAINT OF PATIENT- </a:t>
            </a:r>
            <a:br>
              <a:rPr lang="en-TT" b="1" dirty="0">
                <a:solidFill>
                  <a:schemeClr val="accent5">
                    <a:lumMod val="40000"/>
                    <a:lumOff val="60000"/>
                  </a:schemeClr>
                </a:solidFill>
              </a:rPr>
            </a:br>
            <a:r>
              <a:rPr lang="en-TT" b="1" dirty="0">
                <a:solidFill>
                  <a:schemeClr val="accent5">
                    <a:lumMod val="40000"/>
                    <a:lumOff val="60000"/>
                  </a:schemeClr>
                </a:solidFill>
              </a:rPr>
              <a:t>LEG ROPE TIE</a:t>
            </a:r>
            <a:endParaRPr lang="en-TT" b="1" dirty="0"/>
          </a:p>
        </p:txBody>
      </p:sp>
      <p:pic>
        <p:nvPicPr>
          <p:cNvPr id="3" name="Picture 2">
            <a:extLst>
              <a:ext uri="{FF2B5EF4-FFF2-40B4-BE49-F238E27FC236}">
                <a16:creationId xmlns:a16="http://schemas.microsoft.com/office/drawing/2014/main" id="{3E1F8ABE-8C99-4100-894B-CFD4CFE45FBC}"/>
              </a:ext>
            </a:extLst>
          </p:cNvPr>
          <p:cNvPicPr>
            <a:picLocks noChangeAspect="1"/>
          </p:cNvPicPr>
          <p:nvPr/>
        </p:nvPicPr>
        <p:blipFill>
          <a:blip r:embed="rId3"/>
          <a:stretch>
            <a:fillRect/>
          </a:stretch>
        </p:blipFill>
        <p:spPr>
          <a:xfrm>
            <a:off x="92765" y="1197842"/>
            <a:ext cx="5586620" cy="4194343"/>
          </a:xfrm>
          <a:prstGeom prst="rect">
            <a:avLst/>
          </a:prstGeom>
        </p:spPr>
      </p:pic>
      <p:pic>
        <p:nvPicPr>
          <p:cNvPr id="4" name="Picture 3">
            <a:extLst>
              <a:ext uri="{FF2B5EF4-FFF2-40B4-BE49-F238E27FC236}">
                <a16:creationId xmlns:a16="http://schemas.microsoft.com/office/drawing/2014/main" id="{AB71854E-42B4-4766-A977-A566A33FC345}"/>
              </a:ext>
            </a:extLst>
          </p:cNvPr>
          <p:cNvPicPr>
            <a:picLocks noChangeAspect="1"/>
          </p:cNvPicPr>
          <p:nvPr/>
        </p:nvPicPr>
        <p:blipFill rotWithShape="1">
          <a:blip r:embed="rId4"/>
          <a:srcRect l="5138" t="5924" r="5016" b="5777"/>
          <a:stretch/>
        </p:blipFill>
        <p:spPr>
          <a:xfrm>
            <a:off x="6361043" y="1197842"/>
            <a:ext cx="5459896" cy="4028661"/>
          </a:xfrm>
          <a:prstGeom prst="rect">
            <a:avLst/>
          </a:prstGeom>
        </p:spPr>
      </p:pic>
    </p:spTree>
    <p:extLst>
      <p:ext uri="{BB962C8B-B14F-4D97-AF65-F5344CB8AC3E}">
        <p14:creationId xmlns:p14="http://schemas.microsoft.com/office/powerpoint/2010/main" val="828679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195777" y="259068"/>
            <a:ext cx="8005690" cy="673918"/>
          </a:xfrm>
        </p:spPr>
        <p:txBody>
          <a:bodyPr>
            <a:normAutofit fontScale="90000"/>
          </a:bodyPr>
          <a:lstStyle/>
          <a:p>
            <a:pPr algn="ctr"/>
            <a:r>
              <a:rPr lang="en-TT" b="1" dirty="0">
                <a:solidFill>
                  <a:schemeClr val="accent5">
                    <a:lumMod val="40000"/>
                    <a:lumOff val="60000"/>
                  </a:schemeClr>
                </a:solidFill>
              </a:rPr>
              <a:t>PHYSICAL RESTRAINT OF PATIENT- </a:t>
            </a:r>
            <a:br>
              <a:rPr lang="en-TT" b="1" dirty="0">
                <a:solidFill>
                  <a:schemeClr val="accent5">
                    <a:lumMod val="40000"/>
                    <a:lumOff val="60000"/>
                  </a:schemeClr>
                </a:solidFill>
              </a:rPr>
            </a:br>
            <a:r>
              <a:rPr lang="en-TT" b="1" dirty="0">
                <a:solidFill>
                  <a:schemeClr val="accent5">
                    <a:lumMod val="40000"/>
                    <a:lumOff val="60000"/>
                  </a:schemeClr>
                </a:solidFill>
              </a:rPr>
              <a:t>LEG LIFT IN SMALL RUMINANTS</a:t>
            </a:r>
            <a:endParaRPr lang="en-TT" b="1" dirty="0"/>
          </a:p>
        </p:txBody>
      </p:sp>
      <p:pic>
        <p:nvPicPr>
          <p:cNvPr id="5" name="Picture 4">
            <a:extLst>
              <a:ext uri="{FF2B5EF4-FFF2-40B4-BE49-F238E27FC236}">
                <a16:creationId xmlns:a16="http://schemas.microsoft.com/office/drawing/2014/main" id="{EE411DE5-1784-4DC6-A306-DCEAAF1FE0A9}"/>
              </a:ext>
            </a:extLst>
          </p:cNvPr>
          <p:cNvPicPr>
            <a:picLocks noChangeAspect="1"/>
          </p:cNvPicPr>
          <p:nvPr/>
        </p:nvPicPr>
        <p:blipFill>
          <a:blip r:embed="rId3"/>
          <a:stretch>
            <a:fillRect/>
          </a:stretch>
        </p:blipFill>
        <p:spPr>
          <a:xfrm>
            <a:off x="3608973" y="1413427"/>
            <a:ext cx="7592494" cy="4735582"/>
          </a:xfrm>
          <a:prstGeom prst="rect">
            <a:avLst/>
          </a:prstGeom>
        </p:spPr>
      </p:pic>
    </p:spTree>
    <p:extLst>
      <p:ext uri="{BB962C8B-B14F-4D97-AF65-F5344CB8AC3E}">
        <p14:creationId xmlns:p14="http://schemas.microsoft.com/office/powerpoint/2010/main" val="309431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485322" y="163366"/>
            <a:ext cx="8005690" cy="673918"/>
          </a:xfrm>
        </p:spPr>
        <p:txBody>
          <a:bodyPr>
            <a:normAutofit fontScale="90000"/>
          </a:bodyPr>
          <a:lstStyle/>
          <a:p>
            <a:pPr algn="ctr"/>
            <a:r>
              <a:rPr lang="en-TT" b="1" dirty="0">
                <a:solidFill>
                  <a:schemeClr val="accent5">
                    <a:lumMod val="40000"/>
                    <a:lumOff val="60000"/>
                  </a:schemeClr>
                </a:solidFill>
              </a:rPr>
              <a:t>PHYSICAL RESTRAINT OF PATIENT- </a:t>
            </a:r>
            <a:br>
              <a:rPr lang="en-TT" b="1" dirty="0">
                <a:solidFill>
                  <a:schemeClr val="accent5">
                    <a:lumMod val="40000"/>
                    <a:lumOff val="60000"/>
                  </a:schemeClr>
                </a:solidFill>
              </a:rPr>
            </a:br>
            <a:r>
              <a:rPr lang="en-TT" b="1" dirty="0">
                <a:solidFill>
                  <a:schemeClr val="accent5">
                    <a:lumMod val="40000"/>
                    <a:lumOff val="60000"/>
                  </a:schemeClr>
                </a:solidFill>
              </a:rPr>
              <a:t>CASTING</a:t>
            </a:r>
            <a:endParaRPr lang="en-TT" b="1" dirty="0"/>
          </a:p>
        </p:txBody>
      </p:sp>
      <p:pic>
        <p:nvPicPr>
          <p:cNvPr id="11" name="Picture 10">
            <a:extLst>
              <a:ext uri="{FF2B5EF4-FFF2-40B4-BE49-F238E27FC236}">
                <a16:creationId xmlns:a16="http://schemas.microsoft.com/office/drawing/2014/main" id="{FED61D3C-5513-4B7A-9104-BCB37D0D3C41}"/>
              </a:ext>
            </a:extLst>
          </p:cNvPr>
          <p:cNvPicPr>
            <a:picLocks noChangeAspect="1"/>
          </p:cNvPicPr>
          <p:nvPr/>
        </p:nvPicPr>
        <p:blipFill>
          <a:blip r:embed="rId3"/>
          <a:stretch>
            <a:fillRect/>
          </a:stretch>
        </p:blipFill>
        <p:spPr>
          <a:xfrm>
            <a:off x="707128" y="1064882"/>
            <a:ext cx="5556388" cy="4171646"/>
          </a:xfrm>
          <a:prstGeom prst="rect">
            <a:avLst/>
          </a:prstGeom>
        </p:spPr>
      </p:pic>
      <p:sp>
        <p:nvSpPr>
          <p:cNvPr id="12" name="TextBox 11">
            <a:extLst>
              <a:ext uri="{FF2B5EF4-FFF2-40B4-BE49-F238E27FC236}">
                <a16:creationId xmlns:a16="http://schemas.microsoft.com/office/drawing/2014/main" id="{7D7AE428-F910-4825-9E7A-2982E23BB796}"/>
              </a:ext>
            </a:extLst>
          </p:cNvPr>
          <p:cNvSpPr txBox="1"/>
          <p:nvPr/>
        </p:nvSpPr>
        <p:spPr>
          <a:xfrm>
            <a:off x="1789042" y="4704522"/>
            <a:ext cx="3405809" cy="400110"/>
          </a:xfrm>
          <a:prstGeom prst="rect">
            <a:avLst/>
          </a:prstGeom>
          <a:noFill/>
        </p:spPr>
        <p:txBody>
          <a:bodyPr wrap="square" rtlCol="0">
            <a:spAutoFit/>
          </a:bodyPr>
          <a:lstStyle/>
          <a:p>
            <a:r>
              <a:rPr lang="en-TT" sz="2000" b="1" dirty="0"/>
              <a:t>Burley’s Method of Casting</a:t>
            </a:r>
          </a:p>
        </p:txBody>
      </p:sp>
      <p:pic>
        <p:nvPicPr>
          <p:cNvPr id="13" name="Picture 12">
            <a:extLst>
              <a:ext uri="{FF2B5EF4-FFF2-40B4-BE49-F238E27FC236}">
                <a16:creationId xmlns:a16="http://schemas.microsoft.com/office/drawing/2014/main" id="{3CE15FBA-0CB6-4FA4-8000-ACEB12A3748E}"/>
              </a:ext>
            </a:extLst>
          </p:cNvPr>
          <p:cNvPicPr>
            <a:picLocks noChangeAspect="1"/>
          </p:cNvPicPr>
          <p:nvPr/>
        </p:nvPicPr>
        <p:blipFill>
          <a:blip r:embed="rId4"/>
          <a:stretch>
            <a:fillRect/>
          </a:stretch>
        </p:blipFill>
        <p:spPr>
          <a:xfrm>
            <a:off x="7198622" y="1208639"/>
            <a:ext cx="4286250" cy="3283848"/>
          </a:xfrm>
          <a:prstGeom prst="rect">
            <a:avLst/>
          </a:prstGeom>
        </p:spPr>
      </p:pic>
      <p:sp>
        <p:nvSpPr>
          <p:cNvPr id="14" name="TextBox 13">
            <a:extLst>
              <a:ext uri="{FF2B5EF4-FFF2-40B4-BE49-F238E27FC236}">
                <a16:creationId xmlns:a16="http://schemas.microsoft.com/office/drawing/2014/main" id="{02193442-0224-4271-92DC-9D96746F1D4D}"/>
              </a:ext>
            </a:extLst>
          </p:cNvPr>
          <p:cNvSpPr txBox="1"/>
          <p:nvPr/>
        </p:nvSpPr>
        <p:spPr>
          <a:xfrm>
            <a:off x="7540487" y="4704522"/>
            <a:ext cx="3944385" cy="400110"/>
          </a:xfrm>
          <a:prstGeom prst="rect">
            <a:avLst/>
          </a:prstGeom>
          <a:noFill/>
        </p:spPr>
        <p:txBody>
          <a:bodyPr wrap="square" rtlCol="0">
            <a:spAutoFit/>
          </a:bodyPr>
          <a:lstStyle/>
          <a:p>
            <a:r>
              <a:rPr lang="en-TT" sz="2000" b="1" dirty="0">
                <a:solidFill>
                  <a:schemeClr val="bg1">
                    <a:lumMod val="75000"/>
                  </a:schemeClr>
                </a:solidFill>
              </a:rPr>
              <a:t>Double Half Hitch Casting Method</a:t>
            </a:r>
          </a:p>
        </p:txBody>
      </p:sp>
    </p:spTree>
    <p:extLst>
      <p:ext uri="{BB962C8B-B14F-4D97-AF65-F5344CB8AC3E}">
        <p14:creationId xmlns:p14="http://schemas.microsoft.com/office/powerpoint/2010/main" val="3999878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485322" y="163366"/>
            <a:ext cx="8005690" cy="673918"/>
          </a:xfrm>
        </p:spPr>
        <p:txBody>
          <a:bodyPr>
            <a:normAutofit fontScale="90000"/>
          </a:bodyPr>
          <a:lstStyle/>
          <a:p>
            <a:pPr algn="ctr"/>
            <a:r>
              <a:rPr lang="en-TT" b="1" dirty="0">
                <a:solidFill>
                  <a:schemeClr val="accent5">
                    <a:lumMod val="40000"/>
                    <a:lumOff val="60000"/>
                  </a:schemeClr>
                </a:solidFill>
              </a:rPr>
              <a:t>PHYSICAL RESTRAINT OF PATIENT- </a:t>
            </a:r>
            <a:br>
              <a:rPr lang="en-TT" b="1" dirty="0">
                <a:solidFill>
                  <a:schemeClr val="accent5">
                    <a:lumMod val="40000"/>
                    <a:lumOff val="60000"/>
                  </a:schemeClr>
                </a:solidFill>
              </a:rPr>
            </a:br>
            <a:r>
              <a:rPr lang="en-TT" b="1" dirty="0">
                <a:solidFill>
                  <a:schemeClr val="accent5">
                    <a:lumMod val="40000"/>
                    <a:lumOff val="60000"/>
                  </a:schemeClr>
                </a:solidFill>
              </a:rPr>
              <a:t>TAIL TIE</a:t>
            </a:r>
            <a:endParaRPr lang="en-TT" b="1" dirty="0"/>
          </a:p>
        </p:txBody>
      </p:sp>
      <p:pic>
        <p:nvPicPr>
          <p:cNvPr id="3" name="Picture 2">
            <a:extLst>
              <a:ext uri="{FF2B5EF4-FFF2-40B4-BE49-F238E27FC236}">
                <a16:creationId xmlns:a16="http://schemas.microsoft.com/office/drawing/2014/main" id="{9AA457E1-2AA7-43BB-9A1B-F8F5AC4FEC0D}"/>
              </a:ext>
            </a:extLst>
          </p:cNvPr>
          <p:cNvPicPr>
            <a:picLocks noChangeAspect="1"/>
          </p:cNvPicPr>
          <p:nvPr/>
        </p:nvPicPr>
        <p:blipFill>
          <a:blip r:embed="rId3"/>
          <a:stretch>
            <a:fillRect/>
          </a:stretch>
        </p:blipFill>
        <p:spPr>
          <a:xfrm>
            <a:off x="5433391" y="1353327"/>
            <a:ext cx="3755749" cy="5222035"/>
          </a:xfrm>
          <a:prstGeom prst="rect">
            <a:avLst/>
          </a:prstGeom>
        </p:spPr>
      </p:pic>
    </p:spTree>
    <p:extLst>
      <p:ext uri="{BB962C8B-B14F-4D97-AF65-F5344CB8AC3E}">
        <p14:creationId xmlns:p14="http://schemas.microsoft.com/office/powerpoint/2010/main" val="2933729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p:txBody>
          <a:bodyPr/>
          <a:lstStyle/>
          <a:p>
            <a:pPr algn="ctr"/>
            <a:r>
              <a:rPr lang="en-TT" b="1" dirty="0">
                <a:solidFill>
                  <a:schemeClr val="accent5">
                    <a:lumMod val="40000"/>
                    <a:lumOff val="60000"/>
                  </a:schemeClr>
                </a:solidFill>
              </a:rPr>
              <a:t>SIGNALMENT</a:t>
            </a:r>
            <a:endParaRPr lang="en-TT" b="1" dirty="0"/>
          </a:p>
        </p:txBody>
      </p:sp>
      <p:sp>
        <p:nvSpPr>
          <p:cNvPr id="3" name="Content Placeholder 2">
            <a:extLst>
              <a:ext uri="{FF2B5EF4-FFF2-40B4-BE49-F238E27FC236}">
                <a16:creationId xmlns:a16="http://schemas.microsoft.com/office/drawing/2014/main" id="{0EFAB31D-BDC1-464F-89A0-B5A234B7B926}"/>
              </a:ext>
            </a:extLst>
          </p:cNvPr>
          <p:cNvSpPr>
            <a:spLocks noGrp="1"/>
          </p:cNvSpPr>
          <p:nvPr>
            <p:ph idx="1"/>
          </p:nvPr>
        </p:nvSpPr>
        <p:spPr>
          <a:xfrm>
            <a:off x="3348110" y="1825625"/>
            <a:ext cx="8005689" cy="4351338"/>
          </a:xfrm>
        </p:spPr>
        <p:txBody>
          <a:bodyPr>
            <a:normAutofit fontScale="92500" lnSpcReduction="20000"/>
          </a:bodyPr>
          <a:lstStyle/>
          <a:p>
            <a:r>
              <a:rPr lang="en-TT" b="1" u="sng" dirty="0">
                <a:solidFill>
                  <a:srgbClr val="D60093"/>
                </a:solidFill>
                <a:latin typeface="Bell MT" panose="02020503060305020303" pitchFamily="18" charset="0"/>
              </a:rPr>
              <a:t>NAME:</a:t>
            </a:r>
            <a:r>
              <a:rPr lang="en-TT" b="1" u="sng" dirty="0">
                <a:solidFill>
                  <a:schemeClr val="bg1">
                    <a:lumMod val="75000"/>
                  </a:schemeClr>
                </a:solidFill>
                <a:latin typeface="Bell MT" panose="02020503060305020303" pitchFamily="18" charset="0"/>
              </a:rPr>
              <a:t> </a:t>
            </a:r>
            <a:r>
              <a:rPr lang="en-TT" b="1" dirty="0">
                <a:solidFill>
                  <a:schemeClr val="bg1">
                    <a:lumMod val="75000"/>
                  </a:schemeClr>
                </a:solidFill>
                <a:latin typeface="Bell MT" panose="02020503060305020303" pitchFamily="18" charset="0"/>
              </a:rPr>
              <a:t>PEGGY		</a:t>
            </a:r>
            <a:r>
              <a:rPr lang="en-TT" b="1" u="sng" dirty="0">
                <a:solidFill>
                  <a:srgbClr val="D60093"/>
                </a:solidFill>
                <a:latin typeface="Bell MT" panose="02020503060305020303" pitchFamily="18" charset="0"/>
              </a:rPr>
              <a:t>ASA GRADE: </a:t>
            </a:r>
            <a:r>
              <a:rPr lang="en-TT" b="1" dirty="0">
                <a:solidFill>
                  <a:schemeClr val="bg1">
                    <a:lumMod val="75000"/>
                  </a:schemeClr>
                </a:solidFill>
                <a:latin typeface="Bell MT" panose="02020503060305020303" pitchFamily="18" charset="0"/>
              </a:rPr>
              <a:t>2						</a:t>
            </a:r>
          </a:p>
          <a:p>
            <a:r>
              <a:rPr lang="en-TT" b="1" u="sng" dirty="0">
                <a:solidFill>
                  <a:srgbClr val="D60093"/>
                </a:solidFill>
                <a:latin typeface="Bell MT" panose="02020503060305020303" pitchFamily="18" charset="0"/>
              </a:rPr>
              <a:t>SEX: </a:t>
            </a:r>
            <a:r>
              <a:rPr lang="en-TT" b="1" dirty="0">
                <a:solidFill>
                  <a:schemeClr val="bg1">
                    <a:lumMod val="75000"/>
                  </a:schemeClr>
                </a:solidFill>
                <a:latin typeface="Bell MT" panose="02020503060305020303" pitchFamily="18" charset="0"/>
              </a:rPr>
              <a:t>FEMALE</a:t>
            </a:r>
          </a:p>
          <a:p>
            <a:endParaRPr lang="en-TT" b="1" dirty="0">
              <a:solidFill>
                <a:schemeClr val="bg1">
                  <a:lumMod val="75000"/>
                </a:schemeClr>
              </a:solidFill>
              <a:latin typeface="Bell MT" panose="02020503060305020303" pitchFamily="18" charset="0"/>
            </a:endParaRPr>
          </a:p>
          <a:p>
            <a:r>
              <a:rPr lang="en-TT" b="1" u="sng" dirty="0">
                <a:solidFill>
                  <a:srgbClr val="D60093"/>
                </a:solidFill>
                <a:latin typeface="Bell MT" panose="02020503060305020303" pitchFamily="18" charset="0"/>
              </a:rPr>
              <a:t>AGE:</a:t>
            </a:r>
            <a:r>
              <a:rPr lang="en-TT" b="1" dirty="0">
                <a:solidFill>
                  <a:schemeClr val="bg1">
                    <a:lumMod val="75000"/>
                  </a:schemeClr>
                </a:solidFill>
                <a:latin typeface="Bell MT" panose="02020503060305020303" pitchFamily="18" charset="0"/>
              </a:rPr>
              <a:t> &gt;4 YEARS</a:t>
            </a:r>
          </a:p>
          <a:p>
            <a:endParaRPr lang="en-TT" b="1" dirty="0">
              <a:solidFill>
                <a:schemeClr val="bg1">
                  <a:lumMod val="75000"/>
                </a:schemeClr>
              </a:solidFill>
              <a:latin typeface="Bell MT" panose="02020503060305020303" pitchFamily="18" charset="0"/>
            </a:endParaRPr>
          </a:p>
          <a:p>
            <a:r>
              <a:rPr lang="en-TT" b="1" u="sng" dirty="0">
                <a:solidFill>
                  <a:srgbClr val="D60093"/>
                </a:solidFill>
                <a:latin typeface="Bell MT" panose="02020503060305020303" pitchFamily="18" charset="0"/>
              </a:rPr>
              <a:t>SPECIES</a:t>
            </a:r>
            <a:r>
              <a:rPr lang="en-TT" b="1" u="sng" dirty="0">
                <a:solidFill>
                  <a:schemeClr val="bg1">
                    <a:lumMod val="75000"/>
                  </a:schemeClr>
                </a:solidFill>
                <a:latin typeface="Bell MT" panose="02020503060305020303" pitchFamily="18" charset="0"/>
              </a:rPr>
              <a:t>:</a:t>
            </a:r>
            <a:r>
              <a:rPr lang="en-TT" b="1" dirty="0">
                <a:solidFill>
                  <a:schemeClr val="bg1">
                    <a:lumMod val="75000"/>
                  </a:schemeClr>
                </a:solidFill>
                <a:latin typeface="Bell MT" panose="02020503060305020303" pitchFamily="18" charset="0"/>
              </a:rPr>
              <a:t> BOVINE</a:t>
            </a:r>
          </a:p>
          <a:p>
            <a:endParaRPr lang="en-TT" b="1" dirty="0">
              <a:solidFill>
                <a:schemeClr val="bg1">
                  <a:lumMod val="75000"/>
                </a:schemeClr>
              </a:solidFill>
              <a:latin typeface="Bell MT" panose="02020503060305020303" pitchFamily="18" charset="0"/>
            </a:endParaRPr>
          </a:p>
          <a:p>
            <a:r>
              <a:rPr lang="en-TT" b="1" u="sng" dirty="0">
                <a:solidFill>
                  <a:srgbClr val="D60093"/>
                </a:solidFill>
                <a:latin typeface="Bell MT" panose="02020503060305020303" pitchFamily="18" charset="0"/>
              </a:rPr>
              <a:t>BREED:</a:t>
            </a:r>
            <a:r>
              <a:rPr lang="en-TT" b="1" u="sng" dirty="0">
                <a:solidFill>
                  <a:schemeClr val="bg1">
                    <a:lumMod val="75000"/>
                  </a:schemeClr>
                </a:solidFill>
                <a:latin typeface="Bell MT" panose="02020503060305020303" pitchFamily="18" charset="0"/>
              </a:rPr>
              <a:t> </a:t>
            </a:r>
            <a:r>
              <a:rPr lang="en-TT" b="1" dirty="0">
                <a:solidFill>
                  <a:schemeClr val="bg1">
                    <a:lumMod val="75000"/>
                  </a:schemeClr>
                </a:solidFill>
                <a:latin typeface="Bell MT" panose="02020503060305020303" pitchFamily="18" charset="0"/>
              </a:rPr>
              <a:t>HOLSTEIN MIX</a:t>
            </a:r>
          </a:p>
          <a:p>
            <a:pPr marL="0" indent="0">
              <a:buNone/>
            </a:pPr>
            <a:endParaRPr lang="en-TT" b="1" dirty="0">
              <a:solidFill>
                <a:schemeClr val="bg1">
                  <a:lumMod val="75000"/>
                </a:schemeClr>
              </a:solidFill>
              <a:latin typeface="Bell MT" panose="02020503060305020303" pitchFamily="18" charset="0"/>
            </a:endParaRPr>
          </a:p>
          <a:p>
            <a:r>
              <a:rPr lang="en-TT" b="1" u="sng" dirty="0">
                <a:solidFill>
                  <a:srgbClr val="D60093"/>
                </a:solidFill>
                <a:latin typeface="Bell MT" panose="02020503060305020303" pitchFamily="18" charset="0"/>
              </a:rPr>
              <a:t>WEIGHT:</a:t>
            </a:r>
            <a:r>
              <a:rPr lang="en-TT" b="1" u="sng" dirty="0">
                <a:solidFill>
                  <a:schemeClr val="bg1">
                    <a:lumMod val="75000"/>
                  </a:schemeClr>
                </a:solidFill>
                <a:latin typeface="Bell MT" panose="02020503060305020303" pitchFamily="18" charset="0"/>
              </a:rPr>
              <a:t>	</a:t>
            </a:r>
            <a:r>
              <a:rPr lang="en-TT" b="1" dirty="0">
                <a:solidFill>
                  <a:schemeClr val="bg1">
                    <a:lumMod val="75000"/>
                  </a:schemeClr>
                </a:solidFill>
                <a:latin typeface="Bell MT" panose="02020503060305020303" pitchFamily="18" charset="0"/>
              </a:rPr>
              <a:t>500KG</a:t>
            </a:r>
            <a:endParaRPr lang="en-TT" dirty="0">
              <a:solidFill>
                <a:schemeClr val="bg1">
                  <a:lumMod val="75000"/>
                </a:schemeClr>
              </a:solidFill>
            </a:endParaRPr>
          </a:p>
        </p:txBody>
      </p:sp>
    </p:spTree>
    <p:extLst>
      <p:ext uri="{BB962C8B-B14F-4D97-AF65-F5344CB8AC3E}">
        <p14:creationId xmlns:p14="http://schemas.microsoft.com/office/powerpoint/2010/main" val="2051833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2F258-915E-4D63-8B7B-9D685B21FDAB}"/>
              </a:ext>
            </a:extLst>
          </p:cNvPr>
          <p:cNvSpPr>
            <a:spLocks noGrp="1"/>
          </p:cNvSpPr>
          <p:nvPr>
            <p:ph type="title"/>
          </p:nvPr>
        </p:nvSpPr>
        <p:spPr>
          <a:xfrm>
            <a:off x="3154018" y="100081"/>
            <a:ext cx="8892208" cy="1325563"/>
          </a:xfrm>
        </p:spPr>
        <p:txBody>
          <a:bodyPr/>
          <a:lstStyle/>
          <a:p>
            <a:r>
              <a:rPr lang="en-TT" b="1" dirty="0">
                <a:solidFill>
                  <a:schemeClr val="bg1">
                    <a:lumMod val="75000"/>
                  </a:schemeClr>
                </a:solidFill>
              </a:rPr>
              <a:t>MANUAL EQUIPMENT USED IN HOOF TRIMMING</a:t>
            </a:r>
          </a:p>
        </p:txBody>
      </p:sp>
      <p:pic>
        <p:nvPicPr>
          <p:cNvPr id="6" name="Picture 5">
            <a:extLst>
              <a:ext uri="{FF2B5EF4-FFF2-40B4-BE49-F238E27FC236}">
                <a16:creationId xmlns:a16="http://schemas.microsoft.com/office/drawing/2014/main" id="{BC4D7AF6-AF80-4A31-B600-BB8EEC4DE874}"/>
              </a:ext>
            </a:extLst>
          </p:cNvPr>
          <p:cNvPicPr>
            <a:picLocks noChangeAspect="1"/>
          </p:cNvPicPr>
          <p:nvPr/>
        </p:nvPicPr>
        <p:blipFill rotWithShape="1">
          <a:blip r:embed="rId3">
            <a:extLst>
              <a:ext uri="{28A0092B-C50C-407E-A947-70E740481C1C}">
                <a14:useLocalDpi xmlns:a14="http://schemas.microsoft.com/office/drawing/2010/main" val="0"/>
              </a:ext>
            </a:extLst>
          </a:blip>
          <a:srcRect l="37569" t="7102" r="22238" b="10193"/>
          <a:stretch/>
        </p:blipFill>
        <p:spPr>
          <a:xfrm rot="16200000">
            <a:off x="1225826" y="2489188"/>
            <a:ext cx="2067340" cy="4518991"/>
          </a:xfrm>
          <a:prstGeom prst="rect">
            <a:avLst/>
          </a:prstGeom>
        </p:spPr>
      </p:pic>
      <p:sp>
        <p:nvSpPr>
          <p:cNvPr id="7" name="TextBox 6">
            <a:extLst>
              <a:ext uri="{FF2B5EF4-FFF2-40B4-BE49-F238E27FC236}">
                <a16:creationId xmlns:a16="http://schemas.microsoft.com/office/drawing/2014/main" id="{0F9DFBBB-42B4-4F88-983F-4D4A06D444E3}"/>
              </a:ext>
            </a:extLst>
          </p:cNvPr>
          <p:cNvSpPr txBox="1"/>
          <p:nvPr/>
        </p:nvSpPr>
        <p:spPr>
          <a:xfrm>
            <a:off x="0" y="3752527"/>
            <a:ext cx="1046922" cy="646331"/>
          </a:xfrm>
          <a:prstGeom prst="rect">
            <a:avLst/>
          </a:prstGeom>
          <a:noFill/>
        </p:spPr>
        <p:txBody>
          <a:bodyPr wrap="square" rtlCol="0">
            <a:spAutoFit/>
          </a:bodyPr>
          <a:lstStyle/>
          <a:p>
            <a:r>
              <a:rPr lang="en-TT" b="1" dirty="0">
                <a:solidFill>
                  <a:schemeClr val="bg1"/>
                </a:solidFill>
              </a:rPr>
              <a:t>Hoof shears</a:t>
            </a:r>
          </a:p>
        </p:txBody>
      </p:sp>
      <p:pic>
        <p:nvPicPr>
          <p:cNvPr id="11" name="Picture 10">
            <a:extLst>
              <a:ext uri="{FF2B5EF4-FFF2-40B4-BE49-F238E27FC236}">
                <a16:creationId xmlns:a16="http://schemas.microsoft.com/office/drawing/2014/main" id="{1C3D7C54-6BC2-47EE-A380-3DA5B2353E8E}"/>
              </a:ext>
            </a:extLst>
          </p:cNvPr>
          <p:cNvPicPr>
            <a:picLocks noChangeAspect="1"/>
          </p:cNvPicPr>
          <p:nvPr/>
        </p:nvPicPr>
        <p:blipFill rotWithShape="1">
          <a:blip r:embed="rId4">
            <a:extLst>
              <a:ext uri="{28A0092B-C50C-407E-A947-70E740481C1C}">
                <a14:useLocalDpi xmlns:a14="http://schemas.microsoft.com/office/drawing/2010/main" val="0"/>
              </a:ext>
            </a:extLst>
          </a:blip>
          <a:srcRect l="41176" t="13478" r="33052" b="18309"/>
          <a:stretch/>
        </p:blipFill>
        <p:spPr>
          <a:xfrm rot="16200000">
            <a:off x="5496205" y="-4824"/>
            <a:ext cx="1855307" cy="4678017"/>
          </a:xfrm>
          <a:prstGeom prst="rect">
            <a:avLst/>
          </a:prstGeom>
        </p:spPr>
      </p:pic>
      <p:sp>
        <p:nvSpPr>
          <p:cNvPr id="14" name="TextBox 13">
            <a:extLst>
              <a:ext uri="{FF2B5EF4-FFF2-40B4-BE49-F238E27FC236}">
                <a16:creationId xmlns:a16="http://schemas.microsoft.com/office/drawing/2014/main" id="{17607114-8962-44B3-BAD1-5C8C339A9727}"/>
              </a:ext>
            </a:extLst>
          </p:cNvPr>
          <p:cNvSpPr txBox="1"/>
          <p:nvPr/>
        </p:nvSpPr>
        <p:spPr>
          <a:xfrm>
            <a:off x="5665304" y="1406530"/>
            <a:ext cx="1046922" cy="646331"/>
          </a:xfrm>
          <a:prstGeom prst="rect">
            <a:avLst/>
          </a:prstGeom>
          <a:noFill/>
        </p:spPr>
        <p:txBody>
          <a:bodyPr wrap="square" rtlCol="0">
            <a:spAutoFit/>
          </a:bodyPr>
          <a:lstStyle/>
          <a:p>
            <a:r>
              <a:rPr lang="en-TT" b="1" dirty="0">
                <a:solidFill>
                  <a:schemeClr val="bg1"/>
                </a:solidFill>
              </a:rPr>
              <a:t>Hoof Knife</a:t>
            </a:r>
          </a:p>
        </p:txBody>
      </p:sp>
      <p:pic>
        <p:nvPicPr>
          <p:cNvPr id="16" name="Picture 15">
            <a:extLst>
              <a:ext uri="{FF2B5EF4-FFF2-40B4-BE49-F238E27FC236}">
                <a16:creationId xmlns:a16="http://schemas.microsoft.com/office/drawing/2014/main" id="{F7F2F53A-1601-414B-AB1F-81CAC41A4239}"/>
              </a:ext>
            </a:extLst>
          </p:cNvPr>
          <p:cNvPicPr>
            <a:picLocks noChangeAspect="1"/>
          </p:cNvPicPr>
          <p:nvPr/>
        </p:nvPicPr>
        <p:blipFill rotWithShape="1">
          <a:blip r:embed="rId5">
            <a:extLst>
              <a:ext uri="{28A0092B-C50C-407E-A947-70E740481C1C}">
                <a14:useLocalDpi xmlns:a14="http://schemas.microsoft.com/office/drawing/2010/main" val="0"/>
              </a:ext>
            </a:extLst>
          </a:blip>
          <a:srcRect t="17249" b="9825"/>
          <a:stretch/>
        </p:blipFill>
        <p:spPr>
          <a:xfrm>
            <a:off x="4906484" y="3622518"/>
            <a:ext cx="3034747" cy="2213113"/>
          </a:xfrm>
          <a:prstGeom prst="rect">
            <a:avLst/>
          </a:prstGeom>
        </p:spPr>
      </p:pic>
      <p:sp>
        <p:nvSpPr>
          <p:cNvPr id="17" name="TextBox 16">
            <a:extLst>
              <a:ext uri="{FF2B5EF4-FFF2-40B4-BE49-F238E27FC236}">
                <a16:creationId xmlns:a16="http://schemas.microsoft.com/office/drawing/2014/main" id="{8CFCD19C-E187-444E-A591-EBB9355C3D13}"/>
              </a:ext>
            </a:extLst>
          </p:cNvPr>
          <p:cNvSpPr txBox="1"/>
          <p:nvPr/>
        </p:nvSpPr>
        <p:spPr>
          <a:xfrm>
            <a:off x="7010398" y="4736143"/>
            <a:ext cx="1046922" cy="646331"/>
          </a:xfrm>
          <a:prstGeom prst="rect">
            <a:avLst/>
          </a:prstGeom>
          <a:noFill/>
        </p:spPr>
        <p:txBody>
          <a:bodyPr wrap="square" rtlCol="0">
            <a:spAutoFit/>
          </a:bodyPr>
          <a:lstStyle/>
          <a:p>
            <a:r>
              <a:rPr lang="en-TT" b="1" dirty="0"/>
              <a:t>Hoof pick</a:t>
            </a:r>
          </a:p>
        </p:txBody>
      </p:sp>
      <p:pic>
        <p:nvPicPr>
          <p:cNvPr id="20" name="Picture 19">
            <a:extLst>
              <a:ext uri="{FF2B5EF4-FFF2-40B4-BE49-F238E27FC236}">
                <a16:creationId xmlns:a16="http://schemas.microsoft.com/office/drawing/2014/main" id="{CD384F7C-8BF5-48B8-8DC9-60FDA4E4EB1E}"/>
              </a:ext>
            </a:extLst>
          </p:cNvPr>
          <p:cNvPicPr>
            <a:picLocks noChangeAspect="1"/>
          </p:cNvPicPr>
          <p:nvPr/>
        </p:nvPicPr>
        <p:blipFill rotWithShape="1">
          <a:blip r:embed="rId6">
            <a:extLst>
              <a:ext uri="{28A0092B-C50C-407E-A947-70E740481C1C}">
                <a14:useLocalDpi xmlns:a14="http://schemas.microsoft.com/office/drawing/2010/main" val="0"/>
              </a:ext>
            </a:extLst>
          </a:blip>
          <a:srcRect l="5246" t="22526" b="23507"/>
          <a:stretch/>
        </p:blipFill>
        <p:spPr>
          <a:xfrm>
            <a:off x="145775" y="1518139"/>
            <a:ext cx="3694872" cy="2104379"/>
          </a:xfrm>
          <a:prstGeom prst="rect">
            <a:avLst/>
          </a:prstGeom>
        </p:spPr>
      </p:pic>
      <p:sp>
        <p:nvSpPr>
          <p:cNvPr id="21" name="TextBox 20">
            <a:extLst>
              <a:ext uri="{FF2B5EF4-FFF2-40B4-BE49-F238E27FC236}">
                <a16:creationId xmlns:a16="http://schemas.microsoft.com/office/drawing/2014/main" id="{D60952EC-9D70-4FDF-8682-2A001EBC4806}"/>
              </a:ext>
            </a:extLst>
          </p:cNvPr>
          <p:cNvSpPr txBox="1"/>
          <p:nvPr/>
        </p:nvSpPr>
        <p:spPr>
          <a:xfrm>
            <a:off x="2676939" y="2478157"/>
            <a:ext cx="861391" cy="646331"/>
          </a:xfrm>
          <a:prstGeom prst="rect">
            <a:avLst/>
          </a:prstGeom>
          <a:noFill/>
        </p:spPr>
        <p:txBody>
          <a:bodyPr wrap="square" rtlCol="0">
            <a:spAutoFit/>
          </a:bodyPr>
          <a:lstStyle/>
          <a:p>
            <a:r>
              <a:rPr lang="en-TT" b="1" dirty="0"/>
              <a:t>Hoof Tester</a:t>
            </a:r>
          </a:p>
        </p:txBody>
      </p:sp>
      <p:pic>
        <p:nvPicPr>
          <p:cNvPr id="25" name="Picture 24">
            <a:extLst>
              <a:ext uri="{FF2B5EF4-FFF2-40B4-BE49-F238E27FC236}">
                <a16:creationId xmlns:a16="http://schemas.microsoft.com/office/drawing/2014/main" id="{740B5688-4585-458E-8E18-57180EA519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2745" y="1305008"/>
            <a:ext cx="3121152" cy="1935480"/>
          </a:xfrm>
          <a:prstGeom prst="rect">
            <a:avLst/>
          </a:prstGeom>
        </p:spPr>
      </p:pic>
      <p:sp>
        <p:nvSpPr>
          <p:cNvPr id="26" name="TextBox 25">
            <a:extLst>
              <a:ext uri="{FF2B5EF4-FFF2-40B4-BE49-F238E27FC236}">
                <a16:creationId xmlns:a16="http://schemas.microsoft.com/office/drawing/2014/main" id="{61A98C8D-E10D-4366-A3A5-1C202D170B01}"/>
              </a:ext>
            </a:extLst>
          </p:cNvPr>
          <p:cNvSpPr txBox="1"/>
          <p:nvPr/>
        </p:nvSpPr>
        <p:spPr>
          <a:xfrm>
            <a:off x="10721009" y="2478156"/>
            <a:ext cx="901148" cy="646331"/>
          </a:xfrm>
          <a:prstGeom prst="rect">
            <a:avLst/>
          </a:prstGeom>
          <a:noFill/>
        </p:spPr>
        <p:txBody>
          <a:bodyPr wrap="square" rtlCol="0">
            <a:spAutoFit/>
          </a:bodyPr>
          <a:lstStyle/>
          <a:p>
            <a:r>
              <a:rPr lang="en-TT" b="1" dirty="0"/>
              <a:t>Hoof Nipper</a:t>
            </a:r>
          </a:p>
        </p:txBody>
      </p:sp>
      <p:pic>
        <p:nvPicPr>
          <p:cNvPr id="28" name="Picture 27">
            <a:extLst>
              <a:ext uri="{FF2B5EF4-FFF2-40B4-BE49-F238E27FC236}">
                <a16:creationId xmlns:a16="http://schemas.microsoft.com/office/drawing/2014/main" id="{9F3D84AE-9786-4487-9BD8-49048EC0D8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82745" y="3585279"/>
            <a:ext cx="3034747" cy="2067341"/>
          </a:xfrm>
          <a:prstGeom prst="rect">
            <a:avLst/>
          </a:prstGeom>
        </p:spPr>
      </p:pic>
      <p:sp>
        <p:nvSpPr>
          <p:cNvPr id="29" name="TextBox 28">
            <a:extLst>
              <a:ext uri="{FF2B5EF4-FFF2-40B4-BE49-F238E27FC236}">
                <a16:creationId xmlns:a16="http://schemas.microsoft.com/office/drawing/2014/main" id="{F9693393-2AC4-4113-B470-FEAD4321FDFE}"/>
              </a:ext>
            </a:extLst>
          </p:cNvPr>
          <p:cNvSpPr txBox="1"/>
          <p:nvPr/>
        </p:nvSpPr>
        <p:spPr>
          <a:xfrm>
            <a:off x="9144000" y="5059309"/>
            <a:ext cx="1364974" cy="369332"/>
          </a:xfrm>
          <a:prstGeom prst="rect">
            <a:avLst/>
          </a:prstGeom>
          <a:noFill/>
        </p:spPr>
        <p:txBody>
          <a:bodyPr wrap="square" rtlCol="0">
            <a:spAutoFit/>
          </a:bodyPr>
          <a:lstStyle/>
          <a:p>
            <a:r>
              <a:rPr lang="en-TT" b="1" dirty="0"/>
              <a:t>Rasp</a:t>
            </a:r>
          </a:p>
        </p:txBody>
      </p:sp>
    </p:spTree>
    <p:extLst>
      <p:ext uri="{BB962C8B-B14F-4D97-AF65-F5344CB8AC3E}">
        <p14:creationId xmlns:p14="http://schemas.microsoft.com/office/powerpoint/2010/main" val="3842801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348110" y="167860"/>
            <a:ext cx="8005690" cy="1026353"/>
          </a:xfrm>
        </p:spPr>
        <p:txBody>
          <a:bodyPr>
            <a:normAutofit fontScale="90000"/>
          </a:bodyPr>
          <a:lstStyle/>
          <a:p>
            <a:pPr algn="ctr"/>
            <a:r>
              <a:rPr lang="en-TT" b="1" dirty="0">
                <a:solidFill>
                  <a:schemeClr val="accent5">
                    <a:lumMod val="40000"/>
                    <a:lumOff val="60000"/>
                  </a:schemeClr>
                </a:solidFill>
              </a:rPr>
              <a:t>ELECTRICAL EQUIPMENT USED IN HOOF TRIMMING</a:t>
            </a:r>
            <a:endParaRPr lang="en-TT" b="1" dirty="0"/>
          </a:p>
        </p:txBody>
      </p:sp>
      <p:pic>
        <p:nvPicPr>
          <p:cNvPr id="7" name="Picture 6">
            <a:extLst>
              <a:ext uri="{FF2B5EF4-FFF2-40B4-BE49-F238E27FC236}">
                <a16:creationId xmlns:a16="http://schemas.microsoft.com/office/drawing/2014/main" id="{EEDBF82B-DC7E-48CA-B8D8-7470926FD34D}"/>
              </a:ext>
            </a:extLst>
          </p:cNvPr>
          <p:cNvPicPr>
            <a:picLocks noChangeAspect="1"/>
          </p:cNvPicPr>
          <p:nvPr/>
        </p:nvPicPr>
        <p:blipFill rotWithShape="1">
          <a:blip r:embed="rId3">
            <a:extLst>
              <a:ext uri="{28A0092B-C50C-407E-A947-70E740481C1C}">
                <a14:useLocalDpi xmlns:a14="http://schemas.microsoft.com/office/drawing/2010/main" val="0"/>
              </a:ext>
            </a:extLst>
          </a:blip>
          <a:srcRect t="24541" b="11304"/>
          <a:stretch/>
        </p:blipFill>
        <p:spPr>
          <a:xfrm>
            <a:off x="0" y="1229139"/>
            <a:ext cx="5143500" cy="4399722"/>
          </a:xfrm>
          <a:prstGeom prst="rect">
            <a:avLst/>
          </a:prstGeom>
        </p:spPr>
      </p:pic>
      <p:sp>
        <p:nvSpPr>
          <p:cNvPr id="8" name="TextBox 7">
            <a:extLst>
              <a:ext uri="{FF2B5EF4-FFF2-40B4-BE49-F238E27FC236}">
                <a16:creationId xmlns:a16="http://schemas.microsoft.com/office/drawing/2014/main" id="{D307EA65-F4DC-4AA3-86DE-BB5BA1B7B2EC}"/>
              </a:ext>
            </a:extLst>
          </p:cNvPr>
          <p:cNvSpPr txBox="1"/>
          <p:nvPr/>
        </p:nvSpPr>
        <p:spPr>
          <a:xfrm>
            <a:off x="3348110" y="4253948"/>
            <a:ext cx="1396168" cy="830997"/>
          </a:xfrm>
          <a:prstGeom prst="rect">
            <a:avLst/>
          </a:prstGeom>
          <a:noFill/>
        </p:spPr>
        <p:txBody>
          <a:bodyPr wrap="square" rtlCol="0">
            <a:spAutoFit/>
          </a:bodyPr>
          <a:lstStyle/>
          <a:p>
            <a:r>
              <a:rPr lang="en-TT" sz="2400" b="1" dirty="0"/>
              <a:t>Hoof Grinder</a:t>
            </a:r>
          </a:p>
        </p:txBody>
      </p:sp>
      <p:pic>
        <p:nvPicPr>
          <p:cNvPr id="10" name="Picture 9">
            <a:extLst>
              <a:ext uri="{FF2B5EF4-FFF2-40B4-BE49-F238E27FC236}">
                <a16:creationId xmlns:a16="http://schemas.microsoft.com/office/drawing/2014/main" id="{AB0F5DA4-399D-4EE4-BD41-4B354DE4C996}"/>
              </a:ext>
            </a:extLst>
          </p:cNvPr>
          <p:cNvPicPr>
            <a:picLocks noChangeAspect="1"/>
          </p:cNvPicPr>
          <p:nvPr/>
        </p:nvPicPr>
        <p:blipFill rotWithShape="1">
          <a:blip r:embed="rId4">
            <a:extLst>
              <a:ext uri="{28A0092B-C50C-407E-A947-70E740481C1C}">
                <a14:useLocalDpi xmlns:a14="http://schemas.microsoft.com/office/drawing/2010/main" val="0"/>
              </a:ext>
            </a:extLst>
          </a:blip>
          <a:srcRect l="10001" t="16040" r="20724" b="40627"/>
          <a:stretch/>
        </p:blipFill>
        <p:spPr>
          <a:xfrm>
            <a:off x="5340626" y="1374912"/>
            <a:ext cx="6334539" cy="3978965"/>
          </a:xfrm>
          <a:prstGeom prst="rect">
            <a:avLst/>
          </a:prstGeom>
        </p:spPr>
      </p:pic>
      <p:pic>
        <p:nvPicPr>
          <p:cNvPr id="12" name="Picture 11">
            <a:extLst>
              <a:ext uri="{FF2B5EF4-FFF2-40B4-BE49-F238E27FC236}">
                <a16:creationId xmlns:a16="http://schemas.microsoft.com/office/drawing/2014/main" id="{AD13960A-F825-4D3E-8E6F-C931521EE0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4212" y="1374912"/>
            <a:ext cx="2270953" cy="2270953"/>
          </a:xfrm>
          <a:prstGeom prst="rect">
            <a:avLst/>
          </a:prstGeom>
        </p:spPr>
      </p:pic>
      <p:sp>
        <p:nvSpPr>
          <p:cNvPr id="13" name="TextBox 12">
            <a:extLst>
              <a:ext uri="{FF2B5EF4-FFF2-40B4-BE49-F238E27FC236}">
                <a16:creationId xmlns:a16="http://schemas.microsoft.com/office/drawing/2014/main" id="{423A8BE1-61B4-48DD-B902-8C663A3151B3}"/>
              </a:ext>
            </a:extLst>
          </p:cNvPr>
          <p:cNvSpPr txBox="1"/>
          <p:nvPr/>
        </p:nvSpPr>
        <p:spPr>
          <a:xfrm>
            <a:off x="7749488" y="4522880"/>
            <a:ext cx="1484243" cy="830997"/>
          </a:xfrm>
          <a:prstGeom prst="rect">
            <a:avLst/>
          </a:prstGeom>
          <a:noFill/>
        </p:spPr>
        <p:txBody>
          <a:bodyPr wrap="square" rtlCol="0">
            <a:spAutoFit/>
          </a:bodyPr>
          <a:lstStyle/>
          <a:p>
            <a:r>
              <a:rPr lang="en-TT" sz="2400" b="1" dirty="0"/>
              <a:t>Hoof Trimmer</a:t>
            </a:r>
          </a:p>
        </p:txBody>
      </p:sp>
      <p:sp>
        <p:nvSpPr>
          <p:cNvPr id="14" name="TextBox 13">
            <a:extLst>
              <a:ext uri="{FF2B5EF4-FFF2-40B4-BE49-F238E27FC236}">
                <a16:creationId xmlns:a16="http://schemas.microsoft.com/office/drawing/2014/main" id="{CBAA7E2D-3D38-4BEB-9B91-D0996626B630}"/>
              </a:ext>
            </a:extLst>
          </p:cNvPr>
          <p:cNvSpPr txBox="1"/>
          <p:nvPr/>
        </p:nvSpPr>
        <p:spPr>
          <a:xfrm>
            <a:off x="6453809" y="5800612"/>
            <a:ext cx="4041913" cy="954107"/>
          </a:xfrm>
          <a:prstGeom prst="rect">
            <a:avLst/>
          </a:prstGeom>
          <a:noFill/>
        </p:spPr>
        <p:txBody>
          <a:bodyPr wrap="square" rtlCol="0">
            <a:spAutoFit/>
          </a:bodyPr>
          <a:lstStyle/>
          <a:p>
            <a:r>
              <a:rPr lang="en-TT" sz="2800" dirty="0">
                <a:solidFill>
                  <a:schemeClr val="bg1"/>
                </a:solidFill>
              </a:rPr>
              <a:t>Hand Model: Jeremy “Rico Suave” </a:t>
            </a:r>
            <a:r>
              <a:rPr lang="en-TT" sz="2800" dirty="0" err="1">
                <a:solidFill>
                  <a:schemeClr val="bg1"/>
                </a:solidFill>
              </a:rPr>
              <a:t>Mungal</a:t>
            </a:r>
            <a:endParaRPr lang="en-TT" sz="2800" dirty="0">
              <a:solidFill>
                <a:schemeClr val="bg1"/>
              </a:solidFill>
            </a:endParaRPr>
          </a:p>
        </p:txBody>
      </p:sp>
    </p:spTree>
    <p:extLst>
      <p:ext uri="{BB962C8B-B14F-4D97-AF65-F5344CB8AC3E}">
        <p14:creationId xmlns:p14="http://schemas.microsoft.com/office/powerpoint/2010/main" val="835082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348110" y="167860"/>
            <a:ext cx="8005690" cy="1026353"/>
          </a:xfrm>
        </p:spPr>
        <p:txBody>
          <a:bodyPr>
            <a:normAutofit fontScale="90000"/>
          </a:bodyPr>
          <a:lstStyle/>
          <a:p>
            <a:pPr algn="ctr"/>
            <a:r>
              <a:rPr lang="en-TT" b="1" dirty="0">
                <a:solidFill>
                  <a:schemeClr val="accent5">
                    <a:lumMod val="40000"/>
                    <a:lumOff val="60000"/>
                  </a:schemeClr>
                </a:solidFill>
              </a:rPr>
              <a:t>SAFETY EQUIPMENT USED IN HOOF TRIMMING</a:t>
            </a:r>
            <a:endParaRPr lang="en-TT" b="1" dirty="0"/>
          </a:p>
        </p:txBody>
      </p:sp>
      <p:pic>
        <p:nvPicPr>
          <p:cNvPr id="4" name="Picture 3">
            <a:extLst>
              <a:ext uri="{FF2B5EF4-FFF2-40B4-BE49-F238E27FC236}">
                <a16:creationId xmlns:a16="http://schemas.microsoft.com/office/drawing/2014/main" id="{ACAAE93C-9AC8-4F30-A6B9-9B2417D4A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702" y="1194213"/>
            <a:ext cx="4020378" cy="5360504"/>
          </a:xfrm>
          <a:prstGeom prst="rect">
            <a:avLst/>
          </a:prstGeom>
        </p:spPr>
      </p:pic>
      <p:cxnSp>
        <p:nvCxnSpPr>
          <p:cNvPr id="6" name="Straight Connector 5">
            <a:extLst>
              <a:ext uri="{FF2B5EF4-FFF2-40B4-BE49-F238E27FC236}">
                <a16:creationId xmlns:a16="http://schemas.microsoft.com/office/drawing/2014/main" id="{B4EB78EF-DD07-4692-B878-AA463CB29E35}"/>
              </a:ext>
            </a:extLst>
          </p:cNvPr>
          <p:cNvCxnSpPr/>
          <p:nvPr/>
        </p:nvCxnSpPr>
        <p:spPr>
          <a:xfrm>
            <a:off x="6012485" y="2319130"/>
            <a:ext cx="2676939"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54521562-01C4-41D0-97FF-10B0FEE9BDE6}"/>
              </a:ext>
            </a:extLst>
          </p:cNvPr>
          <p:cNvSpPr txBox="1"/>
          <p:nvPr/>
        </p:nvSpPr>
        <p:spPr>
          <a:xfrm>
            <a:off x="8689424" y="2135060"/>
            <a:ext cx="2435087" cy="400110"/>
          </a:xfrm>
          <a:prstGeom prst="rect">
            <a:avLst/>
          </a:prstGeom>
          <a:noFill/>
        </p:spPr>
        <p:txBody>
          <a:bodyPr wrap="square" rtlCol="0">
            <a:spAutoFit/>
          </a:bodyPr>
          <a:lstStyle/>
          <a:p>
            <a:r>
              <a:rPr lang="en-TT" sz="2000" b="1" dirty="0">
                <a:solidFill>
                  <a:srgbClr val="FF0000"/>
                </a:solidFill>
              </a:rPr>
              <a:t>Face Mask</a:t>
            </a:r>
          </a:p>
        </p:txBody>
      </p:sp>
      <p:cxnSp>
        <p:nvCxnSpPr>
          <p:cNvPr id="14" name="Straight Connector 13">
            <a:extLst>
              <a:ext uri="{FF2B5EF4-FFF2-40B4-BE49-F238E27FC236}">
                <a16:creationId xmlns:a16="http://schemas.microsoft.com/office/drawing/2014/main" id="{CC440C1E-7609-4732-8712-4C88C1BB2F8D}"/>
              </a:ext>
            </a:extLst>
          </p:cNvPr>
          <p:cNvCxnSpPr/>
          <p:nvPr/>
        </p:nvCxnSpPr>
        <p:spPr>
          <a:xfrm>
            <a:off x="6400800" y="4293704"/>
            <a:ext cx="28624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596F459-D185-42F4-AC12-DB9DC8AC5556}"/>
              </a:ext>
            </a:extLst>
          </p:cNvPr>
          <p:cNvSpPr txBox="1"/>
          <p:nvPr/>
        </p:nvSpPr>
        <p:spPr>
          <a:xfrm>
            <a:off x="9422296" y="4121426"/>
            <a:ext cx="1828800" cy="400110"/>
          </a:xfrm>
          <a:prstGeom prst="rect">
            <a:avLst/>
          </a:prstGeom>
          <a:noFill/>
        </p:spPr>
        <p:txBody>
          <a:bodyPr wrap="square" rtlCol="0">
            <a:spAutoFit/>
          </a:bodyPr>
          <a:lstStyle/>
          <a:p>
            <a:r>
              <a:rPr lang="en-TT" sz="2000" b="1" dirty="0">
                <a:solidFill>
                  <a:srgbClr val="92D050"/>
                </a:solidFill>
              </a:rPr>
              <a:t>Safety Gloves</a:t>
            </a:r>
          </a:p>
        </p:txBody>
      </p:sp>
      <p:cxnSp>
        <p:nvCxnSpPr>
          <p:cNvPr id="17" name="Straight Connector 16">
            <a:extLst>
              <a:ext uri="{FF2B5EF4-FFF2-40B4-BE49-F238E27FC236}">
                <a16:creationId xmlns:a16="http://schemas.microsoft.com/office/drawing/2014/main" id="{994CB47D-01FE-414D-96A7-4D27D0BD3A8A}"/>
              </a:ext>
            </a:extLst>
          </p:cNvPr>
          <p:cNvCxnSpPr/>
          <p:nvPr/>
        </p:nvCxnSpPr>
        <p:spPr>
          <a:xfrm>
            <a:off x="6612835" y="3429000"/>
            <a:ext cx="2385391" cy="0"/>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B99FDA0-7E1D-4316-86D5-4E60610712A3}"/>
              </a:ext>
            </a:extLst>
          </p:cNvPr>
          <p:cNvSpPr txBox="1"/>
          <p:nvPr/>
        </p:nvSpPr>
        <p:spPr>
          <a:xfrm>
            <a:off x="8998226" y="3090104"/>
            <a:ext cx="1702215" cy="707886"/>
          </a:xfrm>
          <a:prstGeom prst="rect">
            <a:avLst/>
          </a:prstGeom>
          <a:noFill/>
        </p:spPr>
        <p:txBody>
          <a:bodyPr wrap="square" rtlCol="0">
            <a:spAutoFit/>
          </a:bodyPr>
          <a:lstStyle/>
          <a:p>
            <a:r>
              <a:rPr lang="en-TT" sz="2000" b="1" dirty="0">
                <a:solidFill>
                  <a:schemeClr val="accent1">
                    <a:lumMod val="60000"/>
                    <a:lumOff val="40000"/>
                  </a:schemeClr>
                </a:solidFill>
              </a:rPr>
              <a:t>Protective Coveralls</a:t>
            </a:r>
          </a:p>
        </p:txBody>
      </p:sp>
      <p:cxnSp>
        <p:nvCxnSpPr>
          <p:cNvPr id="20" name="Straight Connector 19">
            <a:extLst>
              <a:ext uri="{FF2B5EF4-FFF2-40B4-BE49-F238E27FC236}">
                <a16:creationId xmlns:a16="http://schemas.microsoft.com/office/drawing/2014/main" id="{A91940ED-BF46-4580-826B-323B0530DC00}"/>
              </a:ext>
            </a:extLst>
          </p:cNvPr>
          <p:cNvCxnSpPr/>
          <p:nvPr/>
        </p:nvCxnSpPr>
        <p:spPr>
          <a:xfrm>
            <a:off x="6983896" y="5353878"/>
            <a:ext cx="1705528" cy="940905"/>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C703E8E-7DDB-4D41-907A-918E61DCF7FE}"/>
              </a:ext>
            </a:extLst>
          </p:cNvPr>
          <p:cNvSpPr txBox="1"/>
          <p:nvPr/>
        </p:nvSpPr>
        <p:spPr>
          <a:xfrm>
            <a:off x="8633102" y="5914335"/>
            <a:ext cx="2067339" cy="707886"/>
          </a:xfrm>
          <a:prstGeom prst="rect">
            <a:avLst/>
          </a:prstGeom>
          <a:noFill/>
        </p:spPr>
        <p:txBody>
          <a:bodyPr wrap="square" rtlCol="0">
            <a:spAutoFit/>
          </a:bodyPr>
          <a:lstStyle/>
          <a:p>
            <a:r>
              <a:rPr lang="en-TT" sz="2000" b="1" dirty="0">
                <a:solidFill>
                  <a:schemeClr val="accent4">
                    <a:lumMod val="75000"/>
                  </a:schemeClr>
                </a:solidFill>
              </a:rPr>
              <a:t>Protective Footwear</a:t>
            </a:r>
          </a:p>
        </p:txBody>
      </p:sp>
      <p:cxnSp>
        <p:nvCxnSpPr>
          <p:cNvPr id="23" name="Straight Connector 22">
            <a:extLst>
              <a:ext uri="{FF2B5EF4-FFF2-40B4-BE49-F238E27FC236}">
                <a16:creationId xmlns:a16="http://schemas.microsoft.com/office/drawing/2014/main" id="{B452BB88-93DF-4457-91D7-1454AE738CB6}"/>
              </a:ext>
            </a:extLst>
          </p:cNvPr>
          <p:cNvCxnSpPr>
            <a:cxnSpLocks/>
          </p:cNvCxnSpPr>
          <p:nvPr/>
        </p:nvCxnSpPr>
        <p:spPr>
          <a:xfrm flipV="1">
            <a:off x="6012485" y="1330336"/>
            <a:ext cx="3654286" cy="59123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C2FB55D-550E-48ED-87E8-48D78AD74ED3}"/>
              </a:ext>
            </a:extLst>
          </p:cNvPr>
          <p:cNvSpPr txBox="1"/>
          <p:nvPr/>
        </p:nvSpPr>
        <p:spPr>
          <a:xfrm>
            <a:off x="9666771" y="1116842"/>
            <a:ext cx="1770059" cy="707886"/>
          </a:xfrm>
          <a:prstGeom prst="rect">
            <a:avLst/>
          </a:prstGeom>
          <a:noFill/>
        </p:spPr>
        <p:txBody>
          <a:bodyPr wrap="square" rtlCol="0">
            <a:spAutoFit/>
          </a:bodyPr>
          <a:lstStyle/>
          <a:p>
            <a:r>
              <a:rPr lang="en-TT" sz="2000" b="1" dirty="0">
                <a:solidFill>
                  <a:schemeClr val="accent2"/>
                </a:solidFill>
              </a:rPr>
              <a:t>Protective Eyewear</a:t>
            </a:r>
          </a:p>
        </p:txBody>
      </p:sp>
      <p:sp>
        <p:nvSpPr>
          <p:cNvPr id="26" name="TextBox 25">
            <a:extLst>
              <a:ext uri="{FF2B5EF4-FFF2-40B4-BE49-F238E27FC236}">
                <a16:creationId xmlns:a16="http://schemas.microsoft.com/office/drawing/2014/main" id="{EC6B5B4E-62AC-4574-BDFD-BB2638A47EEB}"/>
              </a:ext>
            </a:extLst>
          </p:cNvPr>
          <p:cNvSpPr txBox="1"/>
          <p:nvPr/>
        </p:nvSpPr>
        <p:spPr>
          <a:xfrm>
            <a:off x="10143850" y="4888594"/>
            <a:ext cx="2067339" cy="1200329"/>
          </a:xfrm>
          <a:prstGeom prst="rect">
            <a:avLst/>
          </a:prstGeom>
          <a:noFill/>
        </p:spPr>
        <p:txBody>
          <a:bodyPr wrap="square" rtlCol="0">
            <a:spAutoFit/>
          </a:bodyPr>
          <a:lstStyle/>
          <a:p>
            <a:r>
              <a:rPr lang="en-TT" sz="2400" b="1" dirty="0">
                <a:solidFill>
                  <a:schemeClr val="bg1"/>
                </a:solidFill>
              </a:rPr>
              <a:t>Model” Jaime “Sugar Apple” </a:t>
            </a:r>
            <a:r>
              <a:rPr lang="en-TT" sz="2400" b="1" dirty="0" err="1">
                <a:solidFill>
                  <a:schemeClr val="bg1"/>
                </a:solidFill>
              </a:rPr>
              <a:t>Dowlath</a:t>
            </a:r>
            <a:endParaRPr lang="en-TT" sz="2400" b="1" dirty="0">
              <a:solidFill>
                <a:schemeClr val="bg1"/>
              </a:solidFill>
            </a:endParaRPr>
          </a:p>
        </p:txBody>
      </p:sp>
      <p:pic>
        <p:nvPicPr>
          <p:cNvPr id="28" name="Picture 27">
            <a:extLst>
              <a:ext uri="{FF2B5EF4-FFF2-40B4-BE49-F238E27FC236}">
                <a16:creationId xmlns:a16="http://schemas.microsoft.com/office/drawing/2014/main" id="{4EE74091-F7B6-4AA6-B38F-B4366C7AF8AD}"/>
              </a:ext>
            </a:extLst>
          </p:cNvPr>
          <p:cNvPicPr>
            <a:picLocks noChangeAspect="1"/>
          </p:cNvPicPr>
          <p:nvPr/>
        </p:nvPicPr>
        <p:blipFill>
          <a:blip r:embed="rId4"/>
          <a:stretch>
            <a:fillRect/>
          </a:stretch>
        </p:blipFill>
        <p:spPr>
          <a:xfrm flipH="1">
            <a:off x="10745266" y="2079139"/>
            <a:ext cx="1217067" cy="707886"/>
          </a:xfrm>
          <a:prstGeom prst="rect">
            <a:avLst/>
          </a:prstGeom>
        </p:spPr>
      </p:pic>
      <p:cxnSp>
        <p:nvCxnSpPr>
          <p:cNvPr id="31" name="Straight Connector 30">
            <a:extLst>
              <a:ext uri="{FF2B5EF4-FFF2-40B4-BE49-F238E27FC236}">
                <a16:creationId xmlns:a16="http://schemas.microsoft.com/office/drawing/2014/main" id="{A82E8298-DE87-4F63-A1D1-61CB2370942D}"/>
              </a:ext>
            </a:extLst>
          </p:cNvPr>
          <p:cNvCxnSpPr>
            <a:cxnSpLocks/>
          </p:cNvCxnSpPr>
          <p:nvPr/>
        </p:nvCxnSpPr>
        <p:spPr>
          <a:xfrm>
            <a:off x="10701161" y="1644448"/>
            <a:ext cx="784815" cy="36057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760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348110" y="365125"/>
            <a:ext cx="8005690" cy="668545"/>
          </a:xfrm>
        </p:spPr>
        <p:txBody>
          <a:bodyPr>
            <a:normAutofit fontScale="90000"/>
          </a:bodyPr>
          <a:lstStyle/>
          <a:p>
            <a:pPr algn="ctr"/>
            <a:r>
              <a:rPr lang="en-TT" b="1" dirty="0">
                <a:solidFill>
                  <a:schemeClr val="accent5">
                    <a:lumMod val="40000"/>
                    <a:lumOff val="60000"/>
                  </a:schemeClr>
                </a:solidFill>
              </a:rPr>
              <a:t>DRUGS REQUIRED FOR FOOT AND CLAW PROCEDURES</a:t>
            </a:r>
            <a:endParaRPr lang="en-TT" b="1" dirty="0"/>
          </a:p>
        </p:txBody>
      </p:sp>
      <p:pic>
        <p:nvPicPr>
          <p:cNvPr id="3" name="Picture 2">
            <a:extLst>
              <a:ext uri="{FF2B5EF4-FFF2-40B4-BE49-F238E27FC236}">
                <a16:creationId xmlns:a16="http://schemas.microsoft.com/office/drawing/2014/main" id="{1023896A-05CA-43A7-8ADC-AE8966A9EA74}"/>
              </a:ext>
            </a:extLst>
          </p:cNvPr>
          <p:cNvPicPr>
            <a:picLocks noChangeAspect="1"/>
          </p:cNvPicPr>
          <p:nvPr/>
        </p:nvPicPr>
        <p:blipFill>
          <a:blip r:embed="rId3"/>
          <a:stretch>
            <a:fillRect/>
          </a:stretch>
        </p:blipFill>
        <p:spPr>
          <a:xfrm>
            <a:off x="548274" y="3974016"/>
            <a:ext cx="2973177" cy="2807582"/>
          </a:xfrm>
          <a:prstGeom prst="rect">
            <a:avLst/>
          </a:prstGeom>
        </p:spPr>
      </p:pic>
      <p:pic>
        <p:nvPicPr>
          <p:cNvPr id="4" name="Picture 3">
            <a:extLst>
              <a:ext uri="{FF2B5EF4-FFF2-40B4-BE49-F238E27FC236}">
                <a16:creationId xmlns:a16="http://schemas.microsoft.com/office/drawing/2014/main" id="{70C3E58D-16E3-4242-A011-AB99A40A4B10}"/>
              </a:ext>
            </a:extLst>
          </p:cNvPr>
          <p:cNvPicPr>
            <a:picLocks noChangeAspect="1"/>
          </p:cNvPicPr>
          <p:nvPr/>
        </p:nvPicPr>
        <p:blipFill>
          <a:blip r:embed="rId4"/>
          <a:stretch>
            <a:fillRect/>
          </a:stretch>
        </p:blipFill>
        <p:spPr>
          <a:xfrm>
            <a:off x="4609411" y="3720519"/>
            <a:ext cx="1533525" cy="2981325"/>
          </a:xfrm>
          <a:prstGeom prst="rect">
            <a:avLst/>
          </a:prstGeom>
        </p:spPr>
      </p:pic>
      <p:pic>
        <p:nvPicPr>
          <p:cNvPr id="5" name="Picture 4">
            <a:extLst>
              <a:ext uri="{FF2B5EF4-FFF2-40B4-BE49-F238E27FC236}">
                <a16:creationId xmlns:a16="http://schemas.microsoft.com/office/drawing/2014/main" id="{8B2DBA4F-7112-4A09-9510-200CCFED1000}"/>
              </a:ext>
            </a:extLst>
          </p:cNvPr>
          <p:cNvPicPr>
            <a:picLocks noChangeAspect="1"/>
          </p:cNvPicPr>
          <p:nvPr/>
        </p:nvPicPr>
        <p:blipFill rotWithShape="1">
          <a:blip r:embed="rId5"/>
          <a:srcRect l="-527" t="16543" r="527" b="16543"/>
          <a:stretch/>
        </p:blipFill>
        <p:spPr>
          <a:xfrm>
            <a:off x="413573" y="784624"/>
            <a:ext cx="4195838" cy="2807583"/>
          </a:xfrm>
          <a:prstGeom prst="rect">
            <a:avLst/>
          </a:prstGeom>
        </p:spPr>
      </p:pic>
      <p:pic>
        <p:nvPicPr>
          <p:cNvPr id="6" name="Picture 5">
            <a:extLst>
              <a:ext uri="{FF2B5EF4-FFF2-40B4-BE49-F238E27FC236}">
                <a16:creationId xmlns:a16="http://schemas.microsoft.com/office/drawing/2014/main" id="{906427B9-FCFF-4389-AD12-F7A8F5D9D038}"/>
              </a:ext>
            </a:extLst>
          </p:cNvPr>
          <p:cNvPicPr>
            <a:picLocks noChangeAspect="1"/>
          </p:cNvPicPr>
          <p:nvPr/>
        </p:nvPicPr>
        <p:blipFill>
          <a:blip r:embed="rId6"/>
          <a:stretch>
            <a:fillRect/>
          </a:stretch>
        </p:blipFill>
        <p:spPr>
          <a:xfrm>
            <a:off x="7365894" y="3716627"/>
            <a:ext cx="2467184" cy="3016747"/>
          </a:xfrm>
          <a:prstGeom prst="rect">
            <a:avLst/>
          </a:prstGeom>
        </p:spPr>
      </p:pic>
      <p:pic>
        <p:nvPicPr>
          <p:cNvPr id="7" name="Picture 6">
            <a:extLst>
              <a:ext uri="{FF2B5EF4-FFF2-40B4-BE49-F238E27FC236}">
                <a16:creationId xmlns:a16="http://schemas.microsoft.com/office/drawing/2014/main" id="{2F1BBACE-36B3-470D-9274-134602C65C97}"/>
              </a:ext>
            </a:extLst>
          </p:cNvPr>
          <p:cNvPicPr>
            <a:picLocks noChangeAspect="1"/>
          </p:cNvPicPr>
          <p:nvPr/>
        </p:nvPicPr>
        <p:blipFill rotWithShape="1">
          <a:blip r:embed="rId7"/>
          <a:srcRect l="6000" t="22222" r="55879"/>
          <a:stretch/>
        </p:blipFill>
        <p:spPr>
          <a:xfrm>
            <a:off x="10341034" y="1033670"/>
            <a:ext cx="1376514" cy="2558537"/>
          </a:xfrm>
          <a:prstGeom prst="rect">
            <a:avLst/>
          </a:prstGeom>
        </p:spPr>
      </p:pic>
      <p:pic>
        <p:nvPicPr>
          <p:cNvPr id="14" name="Picture 13">
            <a:extLst>
              <a:ext uri="{FF2B5EF4-FFF2-40B4-BE49-F238E27FC236}">
                <a16:creationId xmlns:a16="http://schemas.microsoft.com/office/drawing/2014/main" id="{A9C24B06-9329-41F8-9CA0-182FB931B779}"/>
              </a:ext>
            </a:extLst>
          </p:cNvPr>
          <p:cNvPicPr>
            <a:picLocks noChangeAspect="1"/>
          </p:cNvPicPr>
          <p:nvPr/>
        </p:nvPicPr>
        <p:blipFill>
          <a:blip r:embed="rId8"/>
          <a:stretch>
            <a:fillRect/>
          </a:stretch>
        </p:blipFill>
        <p:spPr>
          <a:xfrm>
            <a:off x="5955181" y="1285875"/>
            <a:ext cx="2143125" cy="2143125"/>
          </a:xfrm>
          <a:prstGeom prst="rect">
            <a:avLst/>
          </a:prstGeom>
        </p:spPr>
      </p:pic>
      <p:sp>
        <p:nvSpPr>
          <p:cNvPr id="17" name="TextBox 16">
            <a:extLst>
              <a:ext uri="{FF2B5EF4-FFF2-40B4-BE49-F238E27FC236}">
                <a16:creationId xmlns:a16="http://schemas.microsoft.com/office/drawing/2014/main" id="{B8B42BAD-1105-41FF-AC09-D8CC442BD4BC}"/>
              </a:ext>
            </a:extLst>
          </p:cNvPr>
          <p:cNvSpPr txBox="1"/>
          <p:nvPr/>
        </p:nvSpPr>
        <p:spPr>
          <a:xfrm>
            <a:off x="9987380" y="4187687"/>
            <a:ext cx="2019090" cy="1200329"/>
          </a:xfrm>
          <a:prstGeom prst="rect">
            <a:avLst/>
          </a:prstGeom>
          <a:noFill/>
        </p:spPr>
        <p:txBody>
          <a:bodyPr wrap="square" rtlCol="0">
            <a:spAutoFit/>
          </a:bodyPr>
          <a:lstStyle/>
          <a:p>
            <a:r>
              <a:rPr lang="en-TT" b="1" dirty="0">
                <a:solidFill>
                  <a:schemeClr val="bg1"/>
                </a:solidFill>
              </a:rPr>
              <a:t>Kindly see </a:t>
            </a:r>
            <a:r>
              <a:rPr lang="en-TT" b="1" dirty="0">
                <a:solidFill>
                  <a:srgbClr val="D60093"/>
                </a:solidFill>
              </a:rPr>
              <a:t>“Peggy’s Pharmacy”</a:t>
            </a:r>
            <a:r>
              <a:rPr lang="en-TT" b="1" dirty="0">
                <a:solidFill>
                  <a:schemeClr val="bg1"/>
                </a:solidFill>
              </a:rPr>
              <a:t> for drug concentration calculations. </a:t>
            </a:r>
          </a:p>
        </p:txBody>
      </p:sp>
    </p:spTree>
    <p:extLst>
      <p:ext uri="{BB962C8B-B14F-4D97-AF65-F5344CB8AC3E}">
        <p14:creationId xmlns:p14="http://schemas.microsoft.com/office/powerpoint/2010/main" val="3694226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348110" y="365125"/>
            <a:ext cx="8005690" cy="1067890"/>
          </a:xfrm>
        </p:spPr>
        <p:txBody>
          <a:bodyPr>
            <a:normAutofit fontScale="90000"/>
          </a:bodyPr>
          <a:lstStyle/>
          <a:p>
            <a:pPr algn="ctr"/>
            <a:r>
              <a:rPr lang="en-TT" b="1" dirty="0">
                <a:solidFill>
                  <a:schemeClr val="accent5">
                    <a:lumMod val="40000"/>
                    <a:lumOff val="60000"/>
                  </a:schemeClr>
                </a:solidFill>
              </a:rPr>
              <a:t>DRUGS REQUIRED FOR FOOT AND CLAW PROCEDURES- </a:t>
            </a:r>
            <a:br>
              <a:rPr lang="en-TT" b="1" dirty="0">
                <a:solidFill>
                  <a:schemeClr val="accent5">
                    <a:lumMod val="40000"/>
                    <a:lumOff val="60000"/>
                  </a:schemeClr>
                </a:solidFill>
              </a:rPr>
            </a:br>
            <a:r>
              <a:rPr lang="en-TT" b="1" dirty="0">
                <a:solidFill>
                  <a:schemeClr val="accent5">
                    <a:lumMod val="40000"/>
                    <a:lumOff val="60000"/>
                  </a:schemeClr>
                </a:solidFill>
              </a:rPr>
              <a:t>REVERSAL DRUGS</a:t>
            </a:r>
            <a:endParaRPr lang="en-TT" b="1" dirty="0"/>
          </a:p>
        </p:txBody>
      </p:sp>
      <p:pic>
        <p:nvPicPr>
          <p:cNvPr id="10" name="Picture 9">
            <a:extLst>
              <a:ext uri="{FF2B5EF4-FFF2-40B4-BE49-F238E27FC236}">
                <a16:creationId xmlns:a16="http://schemas.microsoft.com/office/drawing/2014/main" id="{45CC1240-A4BD-405E-8D4B-533CC5F4E340}"/>
              </a:ext>
            </a:extLst>
          </p:cNvPr>
          <p:cNvPicPr>
            <a:picLocks noChangeAspect="1"/>
          </p:cNvPicPr>
          <p:nvPr/>
        </p:nvPicPr>
        <p:blipFill rotWithShape="1">
          <a:blip r:embed="rId3"/>
          <a:srcRect l="26812" r="29227"/>
          <a:stretch/>
        </p:blipFill>
        <p:spPr>
          <a:xfrm>
            <a:off x="5172104" y="2090569"/>
            <a:ext cx="1638129" cy="2794717"/>
          </a:xfrm>
          <a:prstGeom prst="rect">
            <a:avLst/>
          </a:prstGeom>
        </p:spPr>
      </p:pic>
      <p:pic>
        <p:nvPicPr>
          <p:cNvPr id="13" name="Picture 12">
            <a:extLst>
              <a:ext uri="{FF2B5EF4-FFF2-40B4-BE49-F238E27FC236}">
                <a16:creationId xmlns:a16="http://schemas.microsoft.com/office/drawing/2014/main" id="{2DFA3588-C49F-45CE-ABB6-783FCBA89746}"/>
              </a:ext>
            </a:extLst>
          </p:cNvPr>
          <p:cNvPicPr>
            <a:picLocks noChangeAspect="1"/>
          </p:cNvPicPr>
          <p:nvPr/>
        </p:nvPicPr>
        <p:blipFill rotWithShape="1">
          <a:blip r:embed="rId4"/>
          <a:srcRect l="34061" r="25650"/>
          <a:stretch/>
        </p:blipFill>
        <p:spPr>
          <a:xfrm>
            <a:off x="3240436" y="2060103"/>
            <a:ext cx="1472592" cy="2737794"/>
          </a:xfrm>
          <a:prstGeom prst="rect">
            <a:avLst/>
          </a:prstGeom>
        </p:spPr>
      </p:pic>
      <p:pic>
        <p:nvPicPr>
          <p:cNvPr id="8" name="Picture 7">
            <a:extLst>
              <a:ext uri="{FF2B5EF4-FFF2-40B4-BE49-F238E27FC236}">
                <a16:creationId xmlns:a16="http://schemas.microsoft.com/office/drawing/2014/main" id="{75C80F19-3566-462A-B156-F8261E40D5C8}"/>
              </a:ext>
            </a:extLst>
          </p:cNvPr>
          <p:cNvPicPr>
            <a:picLocks noChangeAspect="1"/>
          </p:cNvPicPr>
          <p:nvPr/>
        </p:nvPicPr>
        <p:blipFill>
          <a:blip r:embed="rId5"/>
          <a:stretch>
            <a:fillRect/>
          </a:stretch>
        </p:blipFill>
        <p:spPr>
          <a:xfrm>
            <a:off x="7747663" y="1918790"/>
            <a:ext cx="3020420" cy="3020420"/>
          </a:xfrm>
          <a:prstGeom prst="rect">
            <a:avLst/>
          </a:prstGeom>
        </p:spPr>
      </p:pic>
    </p:spTree>
    <p:extLst>
      <p:ext uri="{BB962C8B-B14F-4D97-AF65-F5344CB8AC3E}">
        <p14:creationId xmlns:p14="http://schemas.microsoft.com/office/powerpoint/2010/main" val="2495791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348110" y="365125"/>
            <a:ext cx="8005690" cy="1325563"/>
          </a:xfrm>
        </p:spPr>
        <p:txBody>
          <a:bodyPr/>
          <a:lstStyle/>
          <a:p>
            <a:pPr algn="ctr"/>
            <a:r>
              <a:rPr lang="en-TT" b="1" dirty="0">
                <a:solidFill>
                  <a:schemeClr val="accent5">
                    <a:lumMod val="40000"/>
                    <a:lumOff val="60000"/>
                  </a:schemeClr>
                </a:solidFill>
              </a:rPr>
              <a:t>EQUIPMENT REQUIRED FOR SURGERY</a:t>
            </a:r>
            <a:endParaRPr lang="en-TT" b="1" dirty="0"/>
          </a:p>
        </p:txBody>
      </p:sp>
      <p:pic>
        <p:nvPicPr>
          <p:cNvPr id="8" name="Picture 7">
            <a:extLst>
              <a:ext uri="{FF2B5EF4-FFF2-40B4-BE49-F238E27FC236}">
                <a16:creationId xmlns:a16="http://schemas.microsoft.com/office/drawing/2014/main" id="{FBDED0C7-A2F5-43E5-A82F-E9F364CB1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110" y="1553817"/>
            <a:ext cx="2381250" cy="2965174"/>
          </a:xfrm>
          <a:prstGeom prst="rect">
            <a:avLst/>
          </a:prstGeom>
        </p:spPr>
      </p:pic>
      <p:sp>
        <p:nvSpPr>
          <p:cNvPr id="9" name="TextBox 8">
            <a:extLst>
              <a:ext uri="{FF2B5EF4-FFF2-40B4-BE49-F238E27FC236}">
                <a16:creationId xmlns:a16="http://schemas.microsoft.com/office/drawing/2014/main" id="{00D277EE-E5C4-4096-81CC-3835D13D0573}"/>
              </a:ext>
            </a:extLst>
          </p:cNvPr>
          <p:cNvSpPr txBox="1"/>
          <p:nvPr/>
        </p:nvSpPr>
        <p:spPr>
          <a:xfrm>
            <a:off x="3684104" y="1690688"/>
            <a:ext cx="1325218" cy="369332"/>
          </a:xfrm>
          <a:prstGeom prst="rect">
            <a:avLst/>
          </a:prstGeom>
          <a:noFill/>
        </p:spPr>
        <p:txBody>
          <a:bodyPr wrap="square" rtlCol="0">
            <a:spAutoFit/>
          </a:bodyPr>
          <a:lstStyle/>
          <a:p>
            <a:r>
              <a:rPr lang="en-TT" b="1" dirty="0"/>
              <a:t>GIGLI WIRE</a:t>
            </a:r>
          </a:p>
        </p:txBody>
      </p:sp>
      <p:pic>
        <p:nvPicPr>
          <p:cNvPr id="11" name="Picture 10">
            <a:extLst>
              <a:ext uri="{FF2B5EF4-FFF2-40B4-BE49-F238E27FC236}">
                <a16:creationId xmlns:a16="http://schemas.microsoft.com/office/drawing/2014/main" id="{2D7E3D5C-CEE3-437F-8F88-4A7311502796}"/>
              </a:ext>
            </a:extLst>
          </p:cNvPr>
          <p:cNvPicPr>
            <a:picLocks noChangeAspect="1"/>
          </p:cNvPicPr>
          <p:nvPr/>
        </p:nvPicPr>
        <p:blipFill>
          <a:blip r:embed="rId4"/>
          <a:stretch>
            <a:fillRect/>
          </a:stretch>
        </p:blipFill>
        <p:spPr>
          <a:xfrm>
            <a:off x="7166941" y="1690688"/>
            <a:ext cx="3532682" cy="2342322"/>
          </a:xfrm>
          <a:prstGeom prst="rect">
            <a:avLst/>
          </a:prstGeom>
        </p:spPr>
      </p:pic>
      <p:sp>
        <p:nvSpPr>
          <p:cNvPr id="12" name="TextBox 11">
            <a:extLst>
              <a:ext uri="{FF2B5EF4-FFF2-40B4-BE49-F238E27FC236}">
                <a16:creationId xmlns:a16="http://schemas.microsoft.com/office/drawing/2014/main" id="{6D26F426-E3F7-45B1-82A4-1F3ED135866F}"/>
              </a:ext>
            </a:extLst>
          </p:cNvPr>
          <p:cNvSpPr txBox="1"/>
          <p:nvPr/>
        </p:nvSpPr>
        <p:spPr>
          <a:xfrm>
            <a:off x="9197008" y="3429000"/>
            <a:ext cx="1311965" cy="646331"/>
          </a:xfrm>
          <a:prstGeom prst="rect">
            <a:avLst/>
          </a:prstGeom>
          <a:noFill/>
        </p:spPr>
        <p:txBody>
          <a:bodyPr wrap="square" rtlCol="0">
            <a:spAutoFit/>
          </a:bodyPr>
          <a:lstStyle/>
          <a:p>
            <a:r>
              <a:rPr lang="en-TT" b="1" dirty="0">
                <a:solidFill>
                  <a:schemeClr val="bg1">
                    <a:lumMod val="95000"/>
                  </a:schemeClr>
                </a:solidFill>
              </a:rPr>
              <a:t>DRAINAGE TUBE</a:t>
            </a:r>
          </a:p>
        </p:txBody>
      </p:sp>
      <p:pic>
        <p:nvPicPr>
          <p:cNvPr id="13" name="Picture 12">
            <a:extLst>
              <a:ext uri="{FF2B5EF4-FFF2-40B4-BE49-F238E27FC236}">
                <a16:creationId xmlns:a16="http://schemas.microsoft.com/office/drawing/2014/main" id="{C0A0B825-2861-42A9-B83B-45F847C8865A}"/>
              </a:ext>
            </a:extLst>
          </p:cNvPr>
          <p:cNvPicPr>
            <a:picLocks noChangeAspect="1"/>
          </p:cNvPicPr>
          <p:nvPr/>
        </p:nvPicPr>
        <p:blipFill>
          <a:blip r:embed="rId5"/>
          <a:stretch>
            <a:fillRect/>
          </a:stretch>
        </p:blipFill>
        <p:spPr>
          <a:xfrm>
            <a:off x="3348110" y="4991239"/>
            <a:ext cx="3028950" cy="1514475"/>
          </a:xfrm>
          <a:prstGeom prst="rect">
            <a:avLst/>
          </a:prstGeom>
        </p:spPr>
      </p:pic>
      <p:sp>
        <p:nvSpPr>
          <p:cNvPr id="14" name="TextBox 13">
            <a:extLst>
              <a:ext uri="{FF2B5EF4-FFF2-40B4-BE49-F238E27FC236}">
                <a16:creationId xmlns:a16="http://schemas.microsoft.com/office/drawing/2014/main" id="{C257E25D-6FF4-4C1A-84E0-33338201C257}"/>
              </a:ext>
            </a:extLst>
          </p:cNvPr>
          <p:cNvSpPr txBox="1"/>
          <p:nvPr/>
        </p:nvSpPr>
        <p:spPr>
          <a:xfrm>
            <a:off x="3448330" y="6167160"/>
            <a:ext cx="3403044" cy="338554"/>
          </a:xfrm>
          <a:prstGeom prst="rect">
            <a:avLst/>
          </a:prstGeom>
          <a:noFill/>
        </p:spPr>
        <p:txBody>
          <a:bodyPr wrap="square" rtlCol="0">
            <a:spAutoFit/>
          </a:bodyPr>
          <a:lstStyle/>
          <a:p>
            <a:r>
              <a:rPr lang="en-TT" sz="1600" b="1" dirty="0"/>
              <a:t>SCALPEL HOLDER WITTH BLADES</a:t>
            </a:r>
          </a:p>
        </p:txBody>
      </p:sp>
    </p:spTree>
    <p:extLst>
      <p:ext uri="{BB962C8B-B14F-4D97-AF65-F5344CB8AC3E}">
        <p14:creationId xmlns:p14="http://schemas.microsoft.com/office/powerpoint/2010/main" val="3963646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374615" y="0"/>
            <a:ext cx="7598185" cy="782224"/>
          </a:xfrm>
        </p:spPr>
        <p:txBody>
          <a:bodyPr/>
          <a:lstStyle/>
          <a:p>
            <a:pPr algn="ctr"/>
            <a:r>
              <a:rPr lang="en-TT" b="1" dirty="0">
                <a:solidFill>
                  <a:schemeClr val="accent5">
                    <a:lumMod val="40000"/>
                    <a:lumOff val="60000"/>
                  </a:schemeClr>
                </a:solidFill>
              </a:rPr>
              <a:t>IV REGIONAL NERVE BLOCKS</a:t>
            </a:r>
            <a:endParaRPr lang="en-TT" b="1" dirty="0"/>
          </a:p>
        </p:txBody>
      </p:sp>
      <p:pic>
        <p:nvPicPr>
          <p:cNvPr id="4" name="Picture 3">
            <a:extLst>
              <a:ext uri="{FF2B5EF4-FFF2-40B4-BE49-F238E27FC236}">
                <a16:creationId xmlns:a16="http://schemas.microsoft.com/office/drawing/2014/main" id="{DF934B73-5EB3-4606-A515-1C56540D0B65}"/>
              </a:ext>
            </a:extLst>
          </p:cNvPr>
          <p:cNvPicPr>
            <a:picLocks noChangeAspect="1"/>
          </p:cNvPicPr>
          <p:nvPr/>
        </p:nvPicPr>
        <p:blipFill>
          <a:blip r:embed="rId3"/>
          <a:stretch>
            <a:fillRect/>
          </a:stretch>
        </p:blipFill>
        <p:spPr>
          <a:xfrm>
            <a:off x="3840707" y="782224"/>
            <a:ext cx="6389971" cy="6075776"/>
          </a:xfrm>
          <a:prstGeom prst="rect">
            <a:avLst/>
          </a:prstGeom>
        </p:spPr>
      </p:pic>
    </p:spTree>
    <p:extLst>
      <p:ext uri="{BB962C8B-B14F-4D97-AF65-F5344CB8AC3E}">
        <p14:creationId xmlns:p14="http://schemas.microsoft.com/office/powerpoint/2010/main" val="4072392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374615" y="0"/>
            <a:ext cx="7598185" cy="782224"/>
          </a:xfrm>
        </p:spPr>
        <p:txBody>
          <a:bodyPr/>
          <a:lstStyle/>
          <a:p>
            <a:pPr algn="ctr"/>
            <a:r>
              <a:rPr lang="en-TT" b="1" dirty="0">
                <a:solidFill>
                  <a:schemeClr val="accent5">
                    <a:lumMod val="40000"/>
                    <a:lumOff val="60000"/>
                  </a:schemeClr>
                </a:solidFill>
              </a:rPr>
              <a:t>IV REGIONAL NERVE BLOCKS</a:t>
            </a:r>
            <a:endParaRPr lang="en-TT" b="1" dirty="0"/>
          </a:p>
        </p:txBody>
      </p:sp>
      <p:sp>
        <p:nvSpPr>
          <p:cNvPr id="8" name="TextBox 7">
            <a:extLst>
              <a:ext uri="{FF2B5EF4-FFF2-40B4-BE49-F238E27FC236}">
                <a16:creationId xmlns:a16="http://schemas.microsoft.com/office/drawing/2014/main" id="{49FACB8A-D225-4F75-B442-BCCA0C87564F}"/>
              </a:ext>
            </a:extLst>
          </p:cNvPr>
          <p:cNvSpPr txBox="1"/>
          <p:nvPr/>
        </p:nvSpPr>
        <p:spPr>
          <a:xfrm>
            <a:off x="3463098" y="901147"/>
            <a:ext cx="7421217" cy="5262979"/>
          </a:xfrm>
          <a:prstGeom prst="rect">
            <a:avLst/>
          </a:prstGeom>
          <a:noFill/>
        </p:spPr>
        <p:txBody>
          <a:bodyPr wrap="square" rtlCol="0">
            <a:spAutoFit/>
          </a:bodyPr>
          <a:lstStyle/>
          <a:p>
            <a:pPr marL="285750" indent="-285750">
              <a:buFont typeface="Arial" panose="020B0604020202020204" pitchFamily="34" charset="0"/>
              <a:buChar char="•"/>
            </a:pPr>
            <a:r>
              <a:rPr lang="en-TT" sz="2400" dirty="0">
                <a:solidFill>
                  <a:schemeClr val="bg1"/>
                </a:solidFill>
              </a:rPr>
              <a:t>Tightly apply a rubber tube tourniquet on the upper part of the limb-above the metatarsophalangeal/metacarpophalangeal joint of limb- to stop blood flow.</a:t>
            </a:r>
          </a:p>
          <a:p>
            <a:pPr marL="285750" indent="-285750">
              <a:buFont typeface="Arial" panose="020B0604020202020204" pitchFamily="34" charset="0"/>
              <a:buChar char="•"/>
            </a:pPr>
            <a:r>
              <a:rPr lang="en-TT" sz="2400" dirty="0">
                <a:solidFill>
                  <a:schemeClr val="bg1"/>
                </a:solidFill>
              </a:rPr>
              <a:t>Isolate any prominent superficial vein below the tourniquet, preferably the dorsal digital vein and insert needle.</a:t>
            </a:r>
          </a:p>
          <a:p>
            <a:pPr marL="285750" indent="-285750">
              <a:buFont typeface="Arial" panose="020B0604020202020204" pitchFamily="34" charset="0"/>
              <a:buChar char="•"/>
            </a:pPr>
            <a:r>
              <a:rPr lang="en-TT" sz="2400" dirty="0">
                <a:solidFill>
                  <a:schemeClr val="bg1"/>
                </a:solidFill>
              </a:rPr>
              <a:t>Inject 2% lidocaine into vein.</a:t>
            </a:r>
          </a:p>
          <a:p>
            <a:pPr marL="285750" indent="-285750">
              <a:buFont typeface="Arial" panose="020B0604020202020204" pitchFamily="34" charset="0"/>
              <a:buChar char="•"/>
            </a:pPr>
            <a:endParaRPr lang="en-TT" sz="2400" dirty="0">
              <a:solidFill>
                <a:schemeClr val="bg1"/>
              </a:solidFill>
            </a:endParaRPr>
          </a:p>
          <a:p>
            <a:pPr marL="285750" indent="-285750">
              <a:buFont typeface="Arial" panose="020B0604020202020204" pitchFamily="34" charset="0"/>
              <a:buChar char="•"/>
            </a:pPr>
            <a:endParaRPr lang="en-TT" sz="2400" dirty="0">
              <a:solidFill>
                <a:schemeClr val="bg1"/>
              </a:solidFill>
            </a:endParaRPr>
          </a:p>
          <a:p>
            <a:pPr marL="285750" indent="-285750">
              <a:buFont typeface="Arial" panose="020B0604020202020204" pitchFamily="34" charset="0"/>
              <a:buChar char="•"/>
            </a:pPr>
            <a:r>
              <a:rPr lang="en-TT" sz="2400" dirty="0">
                <a:solidFill>
                  <a:schemeClr val="bg1"/>
                </a:solidFill>
              </a:rPr>
              <a:t>Disadvantages include:</a:t>
            </a:r>
          </a:p>
          <a:p>
            <a:pPr marL="742950" lvl="1" indent="-285750">
              <a:buFont typeface="Arial" panose="020B0604020202020204" pitchFamily="34" charset="0"/>
              <a:buChar char="•"/>
            </a:pPr>
            <a:r>
              <a:rPr lang="en-TT" sz="2400" dirty="0">
                <a:solidFill>
                  <a:schemeClr val="bg1"/>
                </a:solidFill>
              </a:rPr>
              <a:t>Rupture of muscles due to decreased oxygen</a:t>
            </a:r>
          </a:p>
          <a:p>
            <a:pPr marL="742950" lvl="1" indent="-285750">
              <a:buFont typeface="Arial" panose="020B0604020202020204" pitchFamily="34" charset="0"/>
              <a:buChar char="•"/>
            </a:pPr>
            <a:r>
              <a:rPr lang="en-TT" sz="2400" dirty="0">
                <a:solidFill>
                  <a:schemeClr val="bg1"/>
                </a:solidFill>
              </a:rPr>
              <a:t>Persistent lameness if tourniquet is kept on too long. </a:t>
            </a:r>
          </a:p>
        </p:txBody>
      </p:sp>
    </p:spTree>
    <p:extLst>
      <p:ext uri="{BB962C8B-B14F-4D97-AF65-F5344CB8AC3E}">
        <p14:creationId xmlns:p14="http://schemas.microsoft.com/office/powerpoint/2010/main" val="1172141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374615" y="0"/>
            <a:ext cx="7598185" cy="782224"/>
          </a:xfrm>
        </p:spPr>
        <p:txBody>
          <a:bodyPr/>
          <a:lstStyle/>
          <a:p>
            <a:pPr algn="ctr"/>
            <a:r>
              <a:rPr lang="en-TT" b="1" dirty="0">
                <a:solidFill>
                  <a:schemeClr val="accent5">
                    <a:lumMod val="40000"/>
                    <a:lumOff val="60000"/>
                  </a:schemeClr>
                </a:solidFill>
              </a:rPr>
              <a:t>IV REGIONAL NERVE BLOCKS</a:t>
            </a:r>
            <a:endParaRPr lang="en-TT" b="1" dirty="0"/>
          </a:p>
        </p:txBody>
      </p:sp>
      <p:pic>
        <p:nvPicPr>
          <p:cNvPr id="5" name="Picture 4">
            <a:extLst>
              <a:ext uri="{FF2B5EF4-FFF2-40B4-BE49-F238E27FC236}">
                <a16:creationId xmlns:a16="http://schemas.microsoft.com/office/drawing/2014/main" id="{9E062A6F-3B27-4670-BB9C-4DA33381F870}"/>
              </a:ext>
            </a:extLst>
          </p:cNvPr>
          <p:cNvPicPr>
            <a:picLocks noChangeAspect="1"/>
          </p:cNvPicPr>
          <p:nvPr/>
        </p:nvPicPr>
        <p:blipFill>
          <a:blip r:embed="rId3"/>
          <a:stretch>
            <a:fillRect/>
          </a:stretch>
        </p:blipFill>
        <p:spPr>
          <a:xfrm>
            <a:off x="3899451" y="975277"/>
            <a:ext cx="5019261" cy="3287616"/>
          </a:xfrm>
          <a:prstGeom prst="rect">
            <a:avLst/>
          </a:prstGeom>
        </p:spPr>
      </p:pic>
      <p:sp>
        <p:nvSpPr>
          <p:cNvPr id="6" name="TextBox 5">
            <a:extLst>
              <a:ext uri="{FF2B5EF4-FFF2-40B4-BE49-F238E27FC236}">
                <a16:creationId xmlns:a16="http://schemas.microsoft.com/office/drawing/2014/main" id="{028E141B-64E3-4329-B79E-7C1BB6E20912}"/>
              </a:ext>
            </a:extLst>
          </p:cNvPr>
          <p:cNvSpPr txBox="1"/>
          <p:nvPr/>
        </p:nvSpPr>
        <p:spPr>
          <a:xfrm>
            <a:off x="4182715" y="975277"/>
            <a:ext cx="2305879" cy="646331"/>
          </a:xfrm>
          <a:prstGeom prst="rect">
            <a:avLst/>
          </a:prstGeom>
          <a:noFill/>
        </p:spPr>
        <p:txBody>
          <a:bodyPr wrap="square" rtlCol="0">
            <a:spAutoFit/>
          </a:bodyPr>
          <a:lstStyle/>
          <a:p>
            <a:r>
              <a:rPr lang="en-TT" b="1" dirty="0"/>
              <a:t>How to utilize tourniquets </a:t>
            </a:r>
          </a:p>
        </p:txBody>
      </p:sp>
      <p:sp>
        <p:nvSpPr>
          <p:cNvPr id="7" name="TextBox 6">
            <a:extLst>
              <a:ext uri="{FF2B5EF4-FFF2-40B4-BE49-F238E27FC236}">
                <a16:creationId xmlns:a16="http://schemas.microsoft.com/office/drawing/2014/main" id="{F58FEF92-6CDF-459B-BEEB-90B623E8F32C}"/>
              </a:ext>
            </a:extLst>
          </p:cNvPr>
          <p:cNvSpPr txBox="1"/>
          <p:nvPr/>
        </p:nvSpPr>
        <p:spPr>
          <a:xfrm>
            <a:off x="3710608" y="4943061"/>
            <a:ext cx="6930887" cy="830997"/>
          </a:xfrm>
          <a:prstGeom prst="rect">
            <a:avLst/>
          </a:prstGeom>
          <a:noFill/>
        </p:spPr>
        <p:txBody>
          <a:bodyPr wrap="square" rtlCol="0">
            <a:spAutoFit/>
          </a:bodyPr>
          <a:lstStyle/>
          <a:p>
            <a:r>
              <a:rPr lang="en-TT" sz="2400" dirty="0">
                <a:solidFill>
                  <a:schemeClr val="bg1">
                    <a:lumMod val="95000"/>
                  </a:schemeClr>
                </a:solidFill>
                <a:hlinkClick r:id="rId4"/>
              </a:rPr>
              <a:t>https://www.youtube.com/watch?v=vlVpxJwlB7k</a:t>
            </a:r>
            <a:endParaRPr lang="en-TT" sz="2400" dirty="0">
              <a:solidFill>
                <a:schemeClr val="bg1">
                  <a:lumMod val="95000"/>
                </a:schemeClr>
              </a:solidFill>
            </a:endParaRPr>
          </a:p>
          <a:p>
            <a:endParaRPr lang="en-TT" sz="2400" dirty="0">
              <a:solidFill>
                <a:schemeClr val="bg1">
                  <a:lumMod val="95000"/>
                </a:schemeClr>
              </a:solidFill>
            </a:endParaRPr>
          </a:p>
        </p:txBody>
      </p:sp>
    </p:spTree>
    <p:extLst>
      <p:ext uri="{BB962C8B-B14F-4D97-AF65-F5344CB8AC3E}">
        <p14:creationId xmlns:p14="http://schemas.microsoft.com/office/powerpoint/2010/main" val="2448666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387867" y="318052"/>
            <a:ext cx="7598185" cy="782224"/>
          </a:xfrm>
        </p:spPr>
        <p:txBody>
          <a:bodyPr>
            <a:normAutofit fontScale="90000"/>
          </a:bodyPr>
          <a:lstStyle/>
          <a:p>
            <a:pPr algn="ctr"/>
            <a:r>
              <a:rPr lang="en-US" dirty="0">
                <a:solidFill>
                  <a:schemeClr val="bg1">
                    <a:lumMod val="75000"/>
                  </a:schemeClr>
                </a:solidFill>
              </a:rPr>
              <a:t>BANDAGE LAYERS AND THEIR FUNCTIONS</a:t>
            </a:r>
            <a:endParaRPr lang="en-TT" dirty="0">
              <a:solidFill>
                <a:schemeClr val="bg1">
                  <a:lumMod val="75000"/>
                </a:schemeClr>
              </a:solidFill>
            </a:endParaRPr>
          </a:p>
        </p:txBody>
      </p:sp>
      <p:sp>
        <p:nvSpPr>
          <p:cNvPr id="3" name="Rectangle 2">
            <a:extLst>
              <a:ext uri="{FF2B5EF4-FFF2-40B4-BE49-F238E27FC236}">
                <a16:creationId xmlns:a16="http://schemas.microsoft.com/office/drawing/2014/main" id="{3281C0B5-68C0-4449-AF32-0415C30CCBEC}"/>
              </a:ext>
            </a:extLst>
          </p:cNvPr>
          <p:cNvSpPr/>
          <p:nvPr/>
        </p:nvSpPr>
        <p:spPr>
          <a:xfrm>
            <a:off x="3387867" y="1829847"/>
            <a:ext cx="8123583" cy="2322174"/>
          </a:xfrm>
          <a:prstGeom prst="rect">
            <a:avLst/>
          </a:prstGeom>
        </p:spPr>
        <p:txBody>
          <a:bodyPr wrap="square">
            <a:spAutoFit/>
          </a:bodyPr>
          <a:lstStyle/>
          <a:p>
            <a:pPr algn="just">
              <a:lnSpc>
                <a:spcPct val="115000"/>
              </a:lnSpc>
              <a:spcAft>
                <a:spcPts val="1000"/>
              </a:spcAft>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Simply put, using bandages is a way of protecting a wound, to avoid further contamination. However, bandages have several other key functions. They control or limit hemorrhage and infection, immobilize the area surrounding the wound, prevent wound desiccation, absorb exudate, and help in the debridement of the wound. Bandages are typically suitably padded, i.e. consisting of three layers (primary, secondary, and tertiary), and applied consistent with the wound, avoiding any trauma to the newly-formed epithelium.</a:t>
            </a:r>
            <a:endParaRPr lang="en-TT"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6358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0F2928-41DF-458A-953A-BB08E847B4B1}"/>
              </a:ext>
            </a:extLst>
          </p:cNvPr>
          <p:cNvPicPr>
            <a:picLocks noChangeAspect="1"/>
          </p:cNvPicPr>
          <p:nvPr/>
        </p:nvPicPr>
        <p:blipFill>
          <a:blip r:embed="rId3"/>
          <a:stretch>
            <a:fillRect/>
          </a:stretch>
        </p:blipFill>
        <p:spPr>
          <a:xfrm>
            <a:off x="7827015" y="206445"/>
            <a:ext cx="3875484" cy="5240198"/>
          </a:xfrm>
          <a:prstGeom prst="rect">
            <a:avLst/>
          </a:prstGeom>
        </p:spPr>
      </p:pic>
      <p:pic>
        <p:nvPicPr>
          <p:cNvPr id="9" name="Picture 8">
            <a:extLst>
              <a:ext uri="{FF2B5EF4-FFF2-40B4-BE49-F238E27FC236}">
                <a16:creationId xmlns:a16="http://schemas.microsoft.com/office/drawing/2014/main" id="{5D7DCAD9-53A5-4546-B141-50C40EE8A10F}"/>
              </a:ext>
            </a:extLst>
          </p:cNvPr>
          <p:cNvPicPr>
            <a:picLocks noChangeAspect="1"/>
          </p:cNvPicPr>
          <p:nvPr/>
        </p:nvPicPr>
        <p:blipFill>
          <a:blip r:embed="rId4"/>
          <a:stretch>
            <a:fillRect/>
          </a:stretch>
        </p:blipFill>
        <p:spPr>
          <a:xfrm>
            <a:off x="489501" y="875576"/>
            <a:ext cx="5741365" cy="4306024"/>
          </a:xfrm>
          <a:prstGeom prst="rect">
            <a:avLst/>
          </a:prstGeom>
        </p:spPr>
      </p:pic>
      <p:sp>
        <p:nvSpPr>
          <p:cNvPr id="10" name="TextBox 9">
            <a:extLst>
              <a:ext uri="{FF2B5EF4-FFF2-40B4-BE49-F238E27FC236}">
                <a16:creationId xmlns:a16="http://schemas.microsoft.com/office/drawing/2014/main" id="{7799BD9C-AE9B-426F-B5DE-E68E2A2BA476}"/>
              </a:ext>
            </a:extLst>
          </p:cNvPr>
          <p:cNvSpPr txBox="1"/>
          <p:nvPr/>
        </p:nvSpPr>
        <p:spPr>
          <a:xfrm>
            <a:off x="3360183" y="5181600"/>
            <a:ext cx="1384095" cy="646331"/>
          </a:xfrm>
          <a:prstGeom prst="rect">
            <a:avLst/>
          </a:prstGeom>
          <a:noFill/>
        </p:spPr>
        <p:txBody>
          <a:bodyPr wrap="square" rtlCol="0">
            <a:spAutoFit/>
          </a:bodyPr>
          <a:lstStyle/>
          <a:p>
            <a:r>
              <a:rPr lang="en-TT" b="1" dirty="0">
                <a:solidFill>
                  <a:schemeClr val="bg1"/>
                </a:solidFill>
              </a:rPr>
              <a:t>Before she was </a:t>
            </a:r>
            <a:r>
              <a:rPr lang="en-TT" b="1" dirty="0">
                <a:solidFill>
                  <a:srgbClr val="FF66CC"/>
                </a:solidFill>
              </a:rPr>
              <a:t>LEGGY</a:t>
            </a:r>
          </a:p>
        </p:txBody>
      </p:sp>
      <p:sp>
        <p:nvSpPr>
          <p:cNvPr id="11" name="TextBox 10">
            <a:extLst>
              <a:ext uri="{FF2B5EF4-FFF2-40B4-BE49-F238E27FC236}">
                <a16:creationId xmlns:a16="http://schemas.microsoft.com/office/drawing/2014/main" id="{A0F240FF-FA45-4F33-843F-4FE26E23A5A3}"/>
              </a:ext>
            </a:extLst>
          </p:cNvPr>
          <p:cNvSpPr txBox="1"/>
          <p:nvPr/>
        </p:nvSpPr>
        <p:spPr>
          <a:xfrm>
            <a:off x="9369287" y="5618922"/>
            <a:ext cx="1895061" cy="646331"/>
          </a:xfrm>
          <a:prstGeom prst="rect">
            <a:avLst/>
          </a:prstGeom>
          <a:noFill/>
        </p:spPr>
        <p:txBody>
          <a:bodyPr wrap="square" rtlCol="0">
            <a:spAutoFit/>
          </a:bodyPr>
          <a:lstStyle/>
          <a:p>
            <a:r>
              <a:rPr lang="en-TT" b="1" dirty="0">
                <a:solidFill>
                  <a:schemeClr val="bg1"/>
                </a:solidFill>
              </a:rPr>
              <a:t>Then she became </a:t>
            </a:r>
            <a:r>
              <a:rPr lang="en-TT" b="1" dirty="0">
                <a:solidFill>
                  <a:srgbClr val="FF66CC"/>
                </a:solidFill>
              </a:rPr>
              <a:t>PEGGY</a:t>
            </a:r>
          </a:p>
        </p:txBody>
      </p:sp>
      <p:pic>
        <p:nvPicPr>
          <p:cNvPr id="12" name="Picture 11">
            <a:extLst>
              <a:ext uri="{FF2B5EF4-FFF2-40B4-BE49-F238E27FC236}">
                <a16:creationId xmlns:a16="http://schemas.microsoft.com/office/drawing/2014/main" id="{CF6F8700-A32B-4D45-96CE-71A8DC5F30A1}"/>
              </a:ext>
            </a:extLst>
          </p:cNvPr>
          <p:cNvPicPr>
            <a:picLocks noChangeAspect="1"/>
          </p:cNvPicPr>
          <p:nvPr/>
        </p:nvPicPr>
        <p:blipFill rotWithShape="1">
          <a:blip r:embed="rId5"/>
          <a:srcRect r="3178" b="8643"/>
          <a:stretch/>
        </p:blipFill>
        <p:spPr>
          <a:xfrm>
            <a:off x="6520498" y="4759043"/>
            <a:ext cx="2188924" cy="1719757"/>
          </a:xfrm>
          <a:prstGeom prst="rect">
            <a:avLst/>
          </a:prstGeom>
        </p:spPr>
      </p:pic>
    </p:spTree>
    <p:extLst>
      <p:ext uri="{BB962C8B-B14F-4D97-AF65-F5344CB8AC3E}">
        <p14:creationId xmlns:p14="http://schemas.microsoft.com/office/powerpoint/2010/main" val="4191113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2756452" y="318051"/>
            <a:ext cx="9289773" cy="1272209"/>
          </a:xfrm>
        </p:spPr>
        <p:txBody>
          <a:bodyPr>
            <a:normAutofit fontScale="90000"/>
          </a:bodyPr>
          <a:lstStyle/>
          <a:p>
            <a:pPr algn="ctr"/>
            <a:r>
              <a:rPr lang="en-US" dirty="0">
                <a:solidFill>
                  <a:schemeClr val="bg1">
                    <a:lumMod val="75000"/>
                  </a:schemeClr>
                </a:solidFill>
              </a:rPr>
              <a:t>BANDAGE LAYERS AND THEIR FUNCTIONS-</a:t>
            </a:r>
            <a:br>
              <a:rPr lang="en-US" dirty="0">
                <a:solidFill>
                  <a:schemeClr val="bg1">
                    <a:lumMod val="75000"/>
                  </a:schemeClr>
                </a:solidFill>
              </a:rPr>
            </a:br>
            <a:r>
              <a:rPr lang="en-US" dirty="0">
                <a:solidFill>
                  <a:schemeClr val="bg1">
                    <a:lumMod val="75000"/>
                  </a:schemeClr>
                </a:solidFill>
              </a:rPr>
              <a:t>PRIMARY LAYER</a:t>
            </a:r>
            <a:endParaRPr lang="en-TT" dirty="0">
              <a:solidFill>
                <a:schemeClr val="bg1">
                  <a:lumMod val="75000"/>
                </a:schemeClr>
              </a:solidFill>
            </a:endParaRPr>
          </a:p>
        </p:txBody>
      </p:sp>
      <p:sp>
        <p:nvSpPr>
          <p:cNvPr id="4" name="Rectangle 3">
            <a:extLst>
              <a:ext uri="{FF2B5EF4-FFF2-40B4-BE49-F238E27FC236}">
                <a16:creationId xmlns:a16="http://schemas.microsoft.com/office/drawing/2014/main" id="{C8FC37DF-D212-46AC-8452-B69FD3E18D37}"/>
              </a:ext>
            </a:extLst>
          </p:cNvPr>
          <p:cNvSpPr/>
          <p:nvPr/>
        </p:nvSpPr>
        <p:spPr>
          <a:xfrm>
            <a:off x="5950225" y="1788849"/>
            <a:ext cx="6096000" cy="4533292"/>
          </a:xfrm>
          <a:prstGeom prst="rect">
            <a:avLst/>
          </a:prstGeom>
        </p:spPr>
        <p:txBody>
          <a:bodyPr>
            <a:spAutoFit/>
          </a:bodyPr>
          <a:lstStyle/>
          <a:p>
            <a:pPr algn="just">
              <a:lnSpc>
                <a:spcPct val="115000"/>
              </a:lnSpc>
              <a:spcAft>
                <a:spcPts val="1000"/>
              </a:spcAft>
            </a:pPr>
            <a:r>
              <a:rPr lang="en-US" b="1" dirty="0">
                <a:solidFill>
                  <a:schemeClr val="bg1"/>
                </a:solidFill>
                <a:ea typeface="Calibri" panose="020F0502020204030204" pitchFamily="34" charset="0"/>
                <a:cs typeface="Times New Roman" panose="02020603050405020304" pitchFamily="18" charset="0"/>
              </a:rPr>
              <a:t>The primary layer </a:t>
            </a:r>
            <a:r>
              <a:rPr lang="en-US" dirty="0">
                <a:solidFill>
                  <a:schemeClr val="bg1"/>
                </a:solidFill>
                <a:ea typeface="Calibri" panose="020F0502020204030204" pitchFamily="34" charset="0"/>
                <a:cs typeface="Times New Roman" panose="02020603050405020304" pitchFamily="18" charset="0"/>
              </a:rPr>
              <a:t>makes direct contact with the wound, which allows tissue fluid to go through to the secondary layer. This layer can be either adherent or non-adherent. An adherent bandage consists of a mesh material that incorporates itself with the tissue and debris around the wound. This type of bandage aids with tissue debridement, as the tissue and debris are removed with bandage changes. This bandage comes in three different types: dry-to-dry, dry gauze is applied to the wound; wet-to-dry, gauze with saline is placed on the wound; and wet-to-wet, damage is usually caused to the tissue bed because the area is too moist.  On the other hand, a non-adherent bandage consists of a non-stick, foam material that lays on top of the wound, preventing further trauma and protrudes when the healthy epithelium is formed. </a:t>
            </a:r>
            <a:endParaRPr lang="en-TT" sz="1600" dirty="0">
              <a:solidFill>
                <a:schemeClr val="bg1"/>
              </a:solidFill>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243A0B3-50A7-4B19-BA0F-D887BBD3BE48}"/>
              </a:ext>
            </a:extLst>
          </p:cNvPr>
          <p:cNvPicPr>
            <a:picLocks noChangeAspect="1"/>
          </p:cNvPicPr>
          <p:nvPr/>
        </p:nvPicPr>
        <p:blipFill>
          <a:blip r:embed="rId3"/>
          <a:stretch>
            <a:fillRect/>
          </a:stretch>
        </p:blipFill>
        <p:spPr>
          <a:xfrm>
            <a:off x="145775" y="1921798"/>
            <a:ext cx="5687455" cy="4267394"/>
          </a:xfrm>
          <a:prstGeom prst="rect">
            <a:avLst/>
          </a:prstGeom>
        </p:spPr>
      </p:pic>
    </p:spTree>
    <p:extLst>
      <p:ext uri="{BB962C8B-B14F-4D97-AF65-F5344CB8AC3E}">
        <p14:creationId xmlns:p14="http://schemas.microsoft.com/office/powerpoint/2010/main" val="1761150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2756452" y="318051"/>
            <a:ext cx="9289773" cy="1272209"/>
          </a:xfrm>
        </p:spPr>
        <p:txBody>
          <a:bodyPr>
            <a:normAutofit fontScale="90000"/>
          </a:bodyPr>
          <a:lstStyle/>
          <a:p>
            <a:pPr algn="ctr"/>
            <a:r>
              <a:rPr lang="en-US" dirty="0">
                <a:solidFill>
                  <a:schemeClr val="bg1">
                    <a:lumMod val="75000"/>
                  </a:schemeClr>
                </a:solidFill>
              </a:rPr>
              <a:t>BANDAGE LAYERS AND THEIR FUNCTIONS-</a:t>
            </a:r>
            <a:br>
              <a:rPr lang="en-US" dirty="0">
                <a:solidFill>
                  <a:schemeClr val="bg1">
                    <a:lumMod val="75000"/>
                  </a:schemeClr>
                </a:solidFill>
              </a:rPr>
            </a:br>
            <a:r>
              <a:rPr lang="en-US" dirty="0">
                <a:solidFill>
                  <a:schemeClr val="bg1">
                    <a:lumMod val="75000"/>
                  </a:schemeClr>
                </a:solidFill>
              </a:rPr>
              <a:t>SECONDARY LAYER</a:t>
            </a:r>
            <a:endParaRPr lang="en-TT" dirty="0">
              <a:solidFill>
                <a:schemeClr val="bg1">
                  <a:lumMod val="75000"/>
                </a:schemeClr>
              </a:solidFill>
            </a:endParaRPr>
          </a:p>
        </p:txBody>
      </p:sp>
      <p:sp>
        <p:nvSpPr>
          <p:cNvPr id="3" name="Rectangle 2">
            <a:extLst>
              <a:ext uri="{FF2B5EF4-FFF2-40B4-BE49-F238E27FC236}">
                <a16:creationId xmlns:a16="http://schemas.microsoft.com/office/drawing/2014/main" id="{12A4CF07-3C2F-482F-AA85-B2E573D6F78C}"/>
              </a:ext>
            </a:extLst>
          </p:cNvPr>
          <p:cNvSpPr/>
          <p:nvPr/>
        </p:nvSpPr>
        <p:spPr>
          <a:xfrm>
            <a:off x="6681369" y="1893955"/>
            <a:ext cx="5181600" cy="1029256"/>
          </a:xfrm>
          <a:prstGeom prst="rect">
            <a:avLst/>
          </a:prstGeom>
        </p:spPr>
        <p:txBody>
          <a:bodyPr wrap="square">
            <a:spAutoFit/>
          </a:bodyPr>
          <a:lstStyle/>
          <a:p>
            <a:pPr algn="just">
              <a:lnSpc>
                <a:spcPct val="115000"/>
              </a:lnSpc>
              <a:spcAft>
                <a:spcPts val="1000"/>
              </a:spcAft>
            </a:pPr>
            <a:r>
              <a:rPr lang="en-US" b="1" dirty="0">
                <a:solidFill>
                  <a:schemeClr val="bg1"/>
                </a:solidFill>
                <a:ea typeface="Calibri" panose="020F0502020204030204" pitchFamily="34" charset="0"/>
                <a:cs typeface="Arial" panose="020B0604020202020204" pitchFamily="34" charset="0"/>
              </a:rPr>
              <a:t>The secondary layer</a:t>
            </a:r>
            <a:r>
              <a:rPr lang="en-US" dirty="0">
                <a:solidFill>
                  <a:schemeClr val="bg1"/>
                </a:solidFill>
                <a:ea typeface="Calibri" panose="020F0502020204030204" pitchFamily="34" charset="0"/>
                <a:cs typeface="Arial" panose="020B0604020202020204" pitchFamily="34" charset="0"/>
              </a:rPr>
              <a:t>, often consists of rolled cotton or cast padding. This layer absorbs the tissue fluid, as well as pads the wound and immobilizes the limb.</a:t>
            </a:r>
            <a:endParaRPr lang="en-TT" sz="1600" dirty="0">
              <a:solidFill>
                <a:schemeClr val="bg1"/>
              </a:solidFill>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36448E9-32FF-4FB5-8966-0FF6C9866C0F}"/>
              </a:ext>
            </a:extLst>
          </p:cNvPr>
          <p:cNvPicPr>
            <a:picLocks noChangeAspect="1"/>
          </p:cNvPicPr>
          <p:nvPr/>
        </p:nvPicPr>
        <p:blipFill>
          <a:blip r:embed="rId3"/>
          <a:stretch>
            <a:fillRect/>
          </a:stretch>
        </p:blipFill>
        <p:spPr>
          <a:xfrm>
            <a:off x="658882" y="1742379"/>
            <a:ext cx="5810452" cy="4365607"/>
          </a:xfrm>
          <a:prstGeom prst="rect">
            <a:avLst/>
          </a:prstGeom>
        </p:spPr>
      </p:pic>
    </p:spTree>
    <p:extLst>
      <p:ext uri="{BB962C8B-B14F-4D97-AF65-F5344CB8AC3E}">
        <p14:creationId xmlns:p14="http://schemas.microsoft.com/office/powerpoint/2010/main" val="1097084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2756452" y="318051"/>
            <a:ext cx="9289773" cy="1272209"/>
          </a:xfrm>
        </p:spPr>
        <p:txBody>
          <a:bodyPr>
            <a:normAutofit fontScale="90000"/>
          </a:bodyPr>
          <a:lstStyle/>
          <a:p>
            <a:pPr algn="ctr"/>
            <a:r>
              <a:rPr lang="en-US" dirty="0">
                <a:solidFill>
                  <a:schemeClr val="bg1">
                    <a:lumMod val="75000"/>
                  </a:schemeClr>
                </a:solidFill>
              </a:rPr>
              <a:t>BANDAGE LAYERS AND THEIR FUNCTIONS-</a:t>
            </a:r>
            <a:br>
              <a:rPr lang="en-US" dirty="0">
                <a:solidFill>
                  <a:schemeClr val="bg1">
                    <a:lumMod val="75000"/>
                  </a:schemeClr>
                </a:solidFill>
              </a:rPr>
            </a:br>
            <a:r>
              <a:rPr lang="en-US" dirty="0">
                <a:solidFill>
                  <a:schemeClr val="bg1">
                    <a:lumMod val="75000"/>
                  </a:schemeClr>
                </a:solidFill>
              </a:rPr>
              <a:t>TERTIARY LAYER</a:t>
            </a:r>
            <a:endParaRPr lang="en-TT" dirty="0">
              <a:solidFill>
                <a:schemeClr val="bg1">
                  <a:lumMod val="75000"/>
                </a:schemeClr>
              </a:solidFill>
            </a:endParaRPr>
          </a:p>
        </p:txBody>
      </p:sp>
      <p:sp>
        <p:nvSpPr>
          <p:cNvPr id="4" name="Rectangle 3">
            <a:extLst>
              <a:ext uri="{FF2B5EF4-FFF2-40B4-BE49-F238E27FC236}">
                <a16:creationId xmlns:a16="http://schemas.microsoft.com/office/drawing/2014/main" id="{1A9B1EEA-BB34-4C40-9BF8-A2AC583C18F4}"/>
              </a:ext>
            </a:extLst>
          </p:cNvPr>
          <p:cNvSpPr/>
          <p:nvPr/>
        </p:nvSpPr>
        <p:spPr>
          <a:xfrm>
            <a:off x="6241777" y="2108077"/>
            <a:ext cx="5462473" cy="1366528"/>
          </a:xfrm>
          <a:prstGeom prst="rect">
            <a:avLst/>
          </a:prstGeom>
        </p:spPr>
        <p:txBody>
          <a:bodyPr wrap="square">
            <a:spAutoFit/>
          </a:bodyPr>
          <a:lstStyle/>
          <a:p>
            <a:pPr algn="just">
              <a:lnSpc>
                <a:spcPct val="115000"/>
              </a:lnSpc>
              <a:spcAft>
                <a:spcPts val="1000"/>
              </a:spcAft>
            </a:pPr>
            <a:r>
              <a:rPr lang="en-US" b="1" dirty="0">
                <a:solidFill>
                  <a:schemeClr val="bg1"/>
                </a:solidFill>
                <a:ea typeface="Calibri" panose="020F0502020204030204" pitchFamily="34" charset="0"/>
                <a:cs typeface="Times New Roman" panose="02020603050405020304" pitchFamily="18" charset="0"/>
              </a:rPr>
              <a:t>The tertiary layer</a:t>
            </a:r>
            <a:r>
              <a:rPr lang="en-US" dirty="0">
                <a:solidFill>
                  <a:schemeClr val="bg1"/>
                </a:solidFill>
                <a:ea typeface="Calibri" panose="020F0502020204030204" pitchFamily="34" charset="0"/>
                <a:cs typeface="Times New Roman" panose="02020603050405020304" pitchFamily="18" charset="0"/>
              </a:rPr>
              <a:t> is usually made of an adhesive tape or elastic wrap. It holds both the primary and secondary layers in place, provides pressure to the wound and protects the inner layers from the environment.</a:t>
            </a:r>
            <a:endParaRPr lang="en-TT" sz="1600" dirty="0">
              <a:solidFill>
                <a:schemeClr val="bg1"/>
              </a:solidFill>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0D10288-2EA7-4D72-91E4-E41066743B56}"/>
              </a:ext>
            </a:extLst>
          </p:cNvPr>
          <p:cNvPicPr>
            <a:picLocks noChangeAspect="1"/>
          </p:cNvPicPr>
          <p:nvPr/>
        </p:nvPicPr>
        <p:blipFill>
          <a:blip r:embed="rId3"/>
          <a:stretch>
            <a:fillRect/>
          </a:stretch>
        </p:blipFill>
        <p:spPr>
          <a:xfrm>
            <a:off x="241118" y="1950606"/>
            <a:ext cx="5854882" cy="4400630"/>
          </a:xfrm>
          <a:prstGeom prst="rect">
            <a:avLst/>
          </a:prstGeom>
        </p:spPr>
      </p:pic>
    </p:spTree>
    <p:extLst>
      <p:ext uri="{BB962C8B-B14F-4D97-AF65-F5344CB8AC3E}">
        <p14:creationId xmlns:p14="http://schemas.microsoft.com/office/powerpoint/2010/main" val="4038300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DD3624-597D-4009-B095-3084CE891646}"/>
              </a:ext>
            </a:extLst>
          </p:cNvPr>
          <p:cNvSpPr>
            <a:spLocks noGrp="1"/>
          </p:cNvSpPr>
          <p:nvPr>
            <p:ph type="title"/>
          </p:nvPr>
        </p:nvSpPr>
        <p:spPr>
          <a:xfrm>
            <a:off x="3972338" y="365125"/>
            <a:ext cx="7381461" cy="1325563"/>
          </a:xfrm>
        </p:spPr>
        <p:txBody>
          <a:bodyPr/>
          <a:lstStyle/>
          <a:p>
            <a:r>
              <a:rPr lang="en-TT" dirty="0">
                <a:solidFill>
                  <a:schemeClr val="bg1">
                    <a:lumMod val="75000"/>
                  </a:schemeClr>
                </a:solidFill>
              </a:rPr>
              <a:t>SURGICAL SITE PREPARATION</a:t>
            </a:r>
          </a:p>
        </p:txBody>
      </p:sp>
      <p:sp>
        <p:nvSpPr>
          <p:cNvPr id="7" name="TextBox 6">
            <a:extLst>
              <a:ext uri="{FF2B5EF4-FFF2-40B4-BE49-F238E27FC236}">
                <a16:creationId xmlns:a16="http://schemas.microsoft.com/office/drawing/2014/main" id="{3A34166C-1A3C-4965-9DDB-3910E5DD4088}"/>
              </a:ext>
            </a:extLst>
          </p:cNvPr>
          <p:cNvSpPr txBox="1"/>
          <p:nvPr/>
        </p:nvSpPr>
        <p:spPr>
          <a:xfrm>
            <a:off x="3803375" y="1674674"/>
            <a:ext cx="7381461" cy="1754326"/>
          </a:xfrm>
          <a:prstGeom prst="rect">
            <a:avLst/>
          </a:prstGeom>
          <a:noFill/>
        </p:spPr>
        <p:txBody>
          <a:bodyPr wrap="square" rtlCol="0">
            <a:spAutoFit/>
          </a:bodyPr>
          <a:lstStyle/>
          <a:p>
            <a:r>
              <a:rPr lang="en-US" dirty="0">
                <a:solidFill>
                  <a:schemeClr val="bg1"/>
                </a:solidFill>
              </a:rPr>
              <a:t>The surgical site is clipped widely. Fresh wounds are cleaned and debrided until the operative field is clean. Old wounds should display a cherry red granulating surface. After the leg is hung in a vertical position, the surgical site is prepped for aseptic surgery. The entire leg is draped to permit free manipulation. If there is an open infected wound distal to the amputation site, a water-impermeable wrap is used.</a:t>
            </a:r>
            <a:endParaRPr lang="en-TT" dirty="0">
              <a:solidFill>
                <a:schemeClr val="bg1"/>
              </a:solidFill>
            </a:endParaRPr>
          </a:p>
        </p:txBody>
      </p:sp>
      <p:pic>
        <p:nvPicPr>
          <p:cNvPr id="8" name="Picture 7">
            <a:extLst>
              <a:ext uri="{FF2B5EF4-FFF2-40B4-BE49-F238E27FC236}">
                <a16:creationId xmlns:a16="http://schemas.microsoft.com/office/drawing/2014/main" id="{CE9490E8-E3EB-40E9-9DE1-5A002FA701A8}"/>
              </a:ext>
            </a:extLst>
          </p:cNvPr>
          <p:cNvPicPr>
            <a:picLocks noChangeAspect="1"/>
          </p:cNvPicPr>
          <p:nvPr/>
        </p:nvPicPr>
        <p:blipFill>
          <a:blip r:embed="rId3"/>
          <a:stretch>
            <a:fillRect/>
          </a:stretch>
        </p:blipFill>
        <p:spPr>
          <a:xfrm>
            <a:off x="5370444" y="3429000"/>
            <a:ext cx="3810000" cy="3390900"/>
          </a:xfrm>
          <a:prstGeom prst="rect">
            <a:avLst/>
          </a:prstGeom>
        </p:spPr>
      </p:pic>
    </p:spTree>
    <p:extLst>
      <p:ext uri="{BB962C8B-B14F-4D97-AF65-F5344CB8AC3E}">
        <p14:creationId xmlns:p14="http://schemas.microsoft.com/office/powerpoint/2010/main" val="2012401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348110" y="365125"/>
            <a:ext cx="8005690" cy="1325563"/>
          </a:xfrm>
        </p:spPr>
        <p:txBody>
          <a:bodyPr/>
          <a:lstStyle/>
          <a:p>
            <a:pPr algn="ctr"/>
            <a:r>
              <a:rPr lang="en-TT" b="1" dirty="0">
                <a:solidFill>
                  <a:schemeClr val="accent5">
                    <a:lumMod val="40000"/>
                    <a:lumOff val="60000"/>
                  </a:schemeClr>
                </a:solidFill>
              </a:rPr>
              <a:t>DISTANCE EXAMINATION OF THE LAME COW- HISTORY</a:t>
            </a:r>
            <a:endParaRPr lang="en-TT" b="1" dirty="0"/>
          </a:p>
        </p:txBody>
      </p:sp>
      <p:sp>
        <p:nvSpPr>
          <p:cNvPr id="3" name="Content Placeholder 2">
            <a:extLst>
              <a:ext uri="{FF2B5EF4-FFF2-40B4-BE49-F238E27FC236}">
                <a16:creationId xmlns:a16="http://schemas.microsoft.com/office/drawing/2014/main" id="{0EFAB31D-BDC1-464F-89A0-B5A234B7B926}"/>
              </a:ext>
            </a:extLst>
          </p:cNvPr>
          <p:cNvSpPr>
            <a:spLocks noGrp="1"/>
          </p:cNvSpPr>
          <p:nvPr>
            <p:ph idx="1"/>
          </p:nvPr>
        </p:nvSpPr>
        <p:spPr>
          <a:xfrm>
            <a:off x="3348110" y="1690688"/>
            <a:ext cx="8005689" cy="5014911"/>
          </a:xfrm>
        </p:spPr>
        <p:txBody>
          <a:bodyPr>
            <a:normAutofit fontScale="92500"/>
          </a:bodyPr>
          <a:lstStyle/>
          <a:p>
            <a:r>
              <a:rPr lang="en-TT" dirty="0">
                <a:solidFill>
                  <a:schemeClr val="bg1"/>
                </a:solidFill>
              </a:rPr>
              <a:t>DEFINING THE PROBLEM</a:t>
            </a:r>
          </a:p>
          <a:p>
            <a:pPr lvl="1"/>
            <a:r>
              <a:rPr lang="en-TT" i="1" u="sng" dirty="0">
                <a:solidFill>
                  <a:srgbClr val="D60093"/>
                </a:solidFill>
              </a:rPr>
              <a:t>Date of onset, duration and signs observed </a:t>
            </a:r>
            <a:r>
              <a:rPr lang="en-TT" dirty="0">
                <a:solidFill>
                  <a:schemeClr val="bg1"/>
                </a:solidFill>
              </a:rPr>
              <a:t>should be obtained.</a:t>
            </a:r>
          </a:p>
          <a:p>
            <a:pPr lvl="1"/>
            <a:r>
              <a:rPr lang="en-TT" i="1" u="sng" dirty="0">
                <a:solidFill>
                  <a:srgbClr val="D60093"/>
                </a:solidFill>
              </a:rPr>
              <a:t>Individual problem or herd problem?</a:t>
            </a:r>
            <a:r>
              <a:rPr lang="en-TT" dirty="0">
                <a:solidFill>
                  <a:schemeClr val="bg1"/>
                </a:solidFill>
              </a:rPr>
              <a:t> Conditions such as digital dermatitis and foul are usually herd problems whereas cases of septic arthritis are sporadic.</a:t>
            </a:r>
          </a:p>
          <a:p>
            <a:pPr lvl="1"/>
            <a:r>
              <a:rPr lang="en-TT" i="1" u="sng" dirty="0">
                <a:solidFill>
                  <a:srgbClr val="D60093"/>
                </a:solidFill>
              </a:rPr>
              <a:t>Acute or chronic? </a:t>
            </a:r>
            <a:r>
              <a:rPr lang="en-TT" dirty="0">
                <a:solidFill>
                  <a:schemeClr val="bg1"/>
                </a:solidFill>
              </a:rPr>
              <a:t>Injuries such as fractures usually appear suddenly, whilst problems such a degenerative joint disease may have a more chronic history.</a:t>
            </a:r>
          </a:p>
          <a:p>
            <a:pPr lvl="1"/>
            <a:r>
              <a:rPr lang="en-TT" i="1" u="sng" dirty="0">
                <a:solidFill>
                  <a:srgbClr val="D60093"/>
                </a:solidFill>
              </a:rPr>
              <a:t>Mild or severe condition?</a:t>
            </a:r>
            <a:r>
              <a:rPr lang="en-TT" dirty="0">
                <a:solidFill>
                  <a:schemeClr val="bg1"/>
                </a:solidFill>
              </a:rPr>
              <a:t> Bruising may produce a mild lameness, whist solar ulcers often produce severe lameness.</a:t>
            </a:r>
          </a:p>
          <a:p>
            <a:pPr lvl="1"/>
            <a:r>
              <a:rPr lang="en-TT" i="1" u="sng" dirty="0">
                <a:solidFill>
                  <a:srgbClr val="D60093"/>
                </a:solidFill>
              </a:rPr>
              <a:t>Static or progressive? </a:t>
            </a:r>
            <a:r>
              <a:rPr lang="en-TT" dirty="0">
                <a:solidFill>
                  <a:schemeClr val="bg1"/>
                </a:solidFill>
              </a:rPr>
              <a:t>Animals with infections such as septic arthritis usually deteriorate rapidly. Traumatic injuries such as bruising may improve rapidly. Animals with chronic arthritis may show no change over time. </a:t>
            </a:r>
          </a:p>
          <a:p>
            <a:pPr lvl="1"/>
            <a:endParaRPr lang="en-TT" dirty="0">
              <a:solidFill>
                <a:schemeClr val="bg1"/>
              </a:solidFill>
            </a:endParaRPr>
          </a:p>
          <a:p>
            <a:pPr marL="457200" lvl="1" indent="0">
              <a:buNone/>
            </a:pPr>
            <a:endParaRPr lang="en-TT" dirty="0">
              <a:solidFill>
                <a:schemeClr val="bg1">
                  <a:lumMod val="75000"/>
                </a:schemeClr>
              </a:solidFill>
            </a:endParaRPr>
          </a:p>
          <a:p>
            <a:pPr marL="457200" lvl="1" indent="0">
              <a:buNone/>
            </a:pPr>
            <a:endParaRPr lang="en-TT" dirty="0">
              <a:solidFill>
                <a:schemeClr val="bg1">
                  <a:lumMod val="75000"/>
                </a:schemeClr>
              </a:solidFill>
            </a:endParaRPr>
          </a:p>
        </p:txBody>
      </p:sp>
    </p:spTree>
    <p:extLst>
      <p:ext uri="{BB962C8B-B14F-4D97-AF65-F5344CB8AC3E}">
        <p14:creationId xmlns:p14="http://schemas.microsoft.com/office/powerpoint/2010/main" val="2350001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348110" y="365125"/>
            <a:ext cx="8005690" cy="1325563"/>
          </a:xfrm>
        </p:spPr>
        <p:txBody>
          <a:bodyPr/>
          <a:lstStyle/>
          <a:p>
            <a:pPr algn="ctr"/>
            <a:r>
              <a:rPr lang="en-TT" b="1" dirty="0">
                <a:solidFill>
                  <a:schemeClr val="accent5">
                    <a:lumMod val="40000"/>
                    <a:lumOff val="60000"/>
                  </a:schemeClr>
                </a:solidFill>
              </a:rPr>
              <a:t>PHYSICAL EXAMINATION OF THE LAME COW</a:t>
            </a:r>
            <a:endParaRPr lang="en-TT" b="1" dirty="0"/>
          </a:p>
        </p:txBody>
      </p:sp>
      <p:sp>
        <p:nvSpPr>
          <p:cNvPr id="3" name="Content Placeholder 2">
            <a:extLst>
              <a:ext uri="{FF2B5EF4-FFF2-40B4-BE49-F238E27FC236}">
                <a16:creationId xmlns:a16="http://schemas.microsoft.com/office/drawing/2014/main" id="{0EFAB31D-BDC1-464F-89A0-B5A234B7B926}"/>
              </a:ext>
            </a:extLst>
          </p:cNvPr>
          <p:cNvSpPr>
            <a:spLocks noGrp="1"/>
          </p:cNvSpPr>
          <p:nvPr>
            <p:ph idx="1"/>
          </p:nvPr>
        </p:nvSpPr>
        <p:spPr>
          <a:xfrm>
            <a:off x="3348110" y="1825625"/>
            <a:ext cx="8005689" cy="4351338"/>
          </a:xfrm>
        </p:spPr>
        <p:txBody>
          <a:bodyPr>
            <a:normAutofit/>
          </a:bodyPr>
          <a:lstStyle/>
          <a:p>
            <a:pPr marL="0" indent="0">
              <a:buNone/>
            </a:pPr>
            <a:endParaRPr lang="en-TT" dirty="0">
              <a:solidFill>
                <a:schemeClr val="bg1"/>
              </a:solidFill>
            </a:endParaRPr>
          </a:p>
          <a:p>
            <a:r>
              <a:rPr lang="en-TT" dirty="0">
                <a:solidFill>
                  <a:schemeClr val="bg1"/>
                </a:solidFill>
              </a:rPr>
              <a:t>Please look at the following video for details on how to examine and assess a lame cow:</a:t>
            </a:r>
          </a:p>
          <a:p>
            <a:pPr lvl="1"/>
            <a:r>
              <a:rPr lang="en-TT" dirty="0">
                <a:solidFill>
                  <a:schemeClr val="bg1">
                    <a:lumMod val="75000"/>
                  </a:schemeClr>
                </a:solidFill>
                <a:hlinkClick r:id="rId3"/>
              </a:rPr>
              <a:t>https://www.youtube.com/watch?v=F8vetrDq2LQ</a:t>
            </a:r>
            <a:endParaRPr lang="en-TT" dirty="0">
              <a:solidFill>
                <a:schemeClr val="bg1">
                  <a:lumMod val="75000"/>
                </a:schemeClr>
              </a:solidFill>
            </a:endParaRPr>
          </a:p>
          <a:p>
            <a:pPr marL="457200" lvl="1" indent="0">
              <a:buNone/>
            </a:pPr>
            <a:endParaRPr lang="en-TT" dirty="0">
              <a:solidFill>
                <a:schemeClr val="bg1">
                  <a:lumMod val="75000"/>
                </a:schemeClr>
              </a:solidFill>
            </a:endParaRPr>
          </a:p>
          <a:p>
            <a:pPr marL="457200" lvl="1" indent="0">
              <a:buNone/>
            </a:pPr>
            <a:endParaRPr lang="en-TT" dirty="0">
              <a:solidFill>
                <a:schemeClr val="bg1">
                  <a:lumMod val="75000"/>
                </a:schemeClr>
              </a:solidFill>
            </a:endParaRPr>
          </a:p>
        </p:txBody>
      </p:sp>
    </p:spTree>
    <p:extLst>
      <p:ext uri="{BB962C8B-B14F-4D97-AF65-F5344CB8AC3E}">
        <p14:creationId xmlns:p14="http://schemas.microsoft.com/office/powerpoint/2010/main" val="662844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348110" y="365125"/>
            <a:ext cx="8005690" cy="1325563"/>
          </a:xfrm>
        </p:spPr>
        <p:txBody>
          <a:bodyPr/>
          <a:lstStyle/>
          <a:p>
            <a:pPr algn="ctr"/>
            <a:r>
              <a:rPr lang="en-TT" b="1" dirty="0">
                <a:solidFill>
                  <a:schemeClr val="accent5">
                    <a:lumMod val="40000"/>
                    <a:lumOff val="60000"/>
                  </a:schemeClr>
                </a:solidFill>
              </a:rPr>
              <a:t>INDICATIONS OF HOOF TRIMMING</a:t>
            </a:r>
            <a:endParaRPr lang="en-TT" b="1" dirty="0"/>
          </a:p>
        </p:txBody>
      </p:sp>
      <p:sp>
        <p:nvSpPr>
          <p:cNvPr id="3" name="Content Placeholder 2">
            <a:extLst>
              <a:ext uri="{FF2B5EF4-FFF2-40B4-BE49-F238E27FC236}">
                <a16:creationId xmlns:a16="http://schemas.microsoft.com/office/drawing/2014/main" id="{0EFAB31D-BDC1-464F-89A0-B5A234B7B926}"/>
              </a:ext>
            </a:extLst>
          </p:cNvPr>
          <p:cNvSpPr>
            <a:spLocks noGrp="1"/>
          </p:cNvSpPr>
          <p:nvPr>
            <p:ph idx="1"/>
          </p:nvPr>
        </p:nvSpPr>
        <p:spPr>
          <a:xfrm>
            <a:off x="3348111" y="1547329"/>
            <a:ext cx="8005689" cy="5145018"/>
          </a:xfrm>
        </p:spPr>
        <p:txBody>
          <a:bodyPr>
            <a:normAutofit fontScale="92500" lnSpcReduction="10000"/>
          </a:bodyPr>
          <a:lstStyle/>
          <a:p>
            <a:r>
              <a:rPr lang="en-US" dirty="0">
                <a:solidFill>
                  <a:schemeClr val="bg1">
                    <a:lumMod val="95000"/>
                  </a:schemeClr>
                </a:solidFill>
              </a:rPr>
              <a:t>Hoof growth -- and thus, the need for hoof trimming -- is affected by many factors, including breed and genetics, soil moisture and characteristics, management and nutrition.</a:t>
            </a:r>
          </a:p>
          <a:p>
            <a:r>
              <a:rPr lang="en-US" dirty="0">
                <a:solidFill>
                  <a:schemeClr val="bg1">
                    <a:lumMod val="95000"/>
                  </a:schemeClr>
                </a:solidFill>
              </a:rPr>
              <a:t> Animals grazed on rocky, dry soil may not require the extent of hoof care as animals that are maintained on soil that is free of rocks and higher in moisture content. </a:t>
            </a:r>
          </a:p>
          <a:p>
            <a:r>
              <a:rPr lang="en-US" dirty="0">
                <a:solidFill>
                  <a:schemeClr val="bg1">
                    <a:lumMod val="95000"/>
                  </a:schemeClr>
                </a:solidFill>
              </a:rPr>
              <a:t>Animals in high rainfall areas will need to have their hooves inspected more regularly than those on dry ground. </a:t>
            </a:r>
          </a:p>
          <a:p>
            <a:r>
              <a:rPr lang="en-US" dirty="0">
                <a:solidFill>
                  <a:schemeClr val="bg1">
                    <a:lumMod val="95000"/>
                  </a:schemeClr>
                </a:solidFill>
              </a:rPr>
              <a:t>Housed animals usually require more hoof trimming than pastured animals. </a:t>
            </a:r>
          </a:p>
          <a:p>
            <a:r>
              <a:rPr lang="en-US" dirty="0">
                <a:solidFill>
                  <a:schemeClr val="bg1">
                    <a:lumMod val="95000"/>
                  </a:schemeClr>
                </a:solidFill>
              </a:rPr>
              <a:t>Animals on a higher plane of nutrition usually require more frequent hoof trimming. </a:t>
            </a:r>
            <a:endParaRPr lang="en-TT" dirty="0">
              <a:solidFill>
                <a:schemeClr val="bg1">
                  <a:lumMod val="95000"/>
                </a:schemeClr>
              </a:solidFill>
            </a:endParaRPr>
          </a:p>
          <a:p>
            <a:pPr marL="457200" lvl="1" indent="0">
              <a:buNone/>
            </a:pPr>
            <a:endParaRPr lang="en-TT" dirty="0">
              <a:solidFill>
                <a:schemeClr val="bg1">
                  <a:lumMod val="75000"/>
                </a:schemeClr>
              </a:solidFill>
            </a:endParaRPr>
          </a:p>
        </p:txBody>
      </p:sp>
    </p:spTree>
    <p:extLst>
      <p:ext uri="{BB962C8B-B14F-4D97-AF65-F5344CB8AC3E}">
        <p14:creationId xmlns:p14="http://schemas.microsoft.com/office/powerpoint/2010/main" val="2180716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2833A3-9100-4C4D-B502-89E88D60E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072" y="3776870"/>
            <a:ext cx="5477564" cy="3081130"/>
          </a:xfrm>
          <a:prstGeom prst="rect">
            <a:avLst/>
          </a:prstGeom>
        </p:spPr>
      </p:pic>
      <p:pic>
        <p:nvPicPr>
          <p:cNvPr id="10" name="Picture 9">
            <a:extLst>
              <a:ext uri="{FF2B5EF4-FFF2-40B4-BE49-F238E27FC236}">
                <a16:creationId xmlns:a16="http://schemas.microsoft.com/office/drawing/2014/main" id="{225AE147-D46F-4AB8-9E67-AF281CED2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4974" y="1862594"/>
            <a:ext cx="2968487" cy="4432189"/>
          </a:xfrm>
          <a:prstGeom prst="rect">
            <a:avLst/>
          </a:prstGeom>
        </p:spPr>
      </p:pic>
      <p:pic>
        <p:nvPicPr>
          <p:cNvPr id="12" name="Picture 11">
            <a:extLst>
              <a:ext uri="{FF2B5EF4-FFF2-40B4-BE49-F238E27FC236}">
                <a16:creationId xmlns:a16="http://schemas.microsoft.com/office/drawing/2014/main" id="{B87BE0A2-AA40-4FB3-B02F-CA5DE1235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5296" y="653470"/>
            <a:ext cx="4081668" cy="2775530"/>
          </a:xfrm>
          <a:prstGeom prst="rect">
            <a:avLst/>
          </a:prstGeom>
        </p:spPr>
      </p:pic>
      <p:sp>
        <p:nvSpPr>
          <p:cNvPr id="13" name="Rectangle 12">
            <a:extLst>
              <a:ext uri="{FF2B5EF4-FFF2-40B4-BE49-F238E27FC236}">
                <a16:creationId xmlns:a16="http://schemas.microsoft.com/office/drawing/2014/main" id="{A00970AB-373B-4ABD-AFCB-A077C963F645}"/>
              </a:ext>
            </a:extLst>
          </p:cNvPr>
          <p:cNvSpPr/>
          <p:nvPr/>
        </p:nvSpPr>
        <p:spPr>
          <a:xfrm>
            <a:off x="6096000" y="563217"/>
            <a:ext cx="3183885" cy="1077218"/>
          </a:xfrm>
          <a:prstGeom prst="rect">
            <a:avLst/>
          </a:prstGeom>
        </p:spPr>
        <p:txBody>
          <a:bodyPr wrap="none">
            <a:spAutoFit/>
          </a:bodyPr>
          <a:lstStyle/>
          <a:p>
            <a:r>
              <a:rPr lang="en-TT" sz="3200" b="1" dirty="0">
                <a:solidFill>
                  <a:schemeClr val="accent5">
                    <a:lumMod val="40000"/>
                    <a:lumOff val="60000"/>
                  </a:schemeClr>
                </a:solidFill>
              </a:rPr>
              <a:t>INDICATIONS OF </a:t>
            </a:r>
          </a:p>
          <a:p>
            <a:r>
              <a:rPr lang="en-TT" sz="3200" b="1" dirty="0">
                <a:solidFill>
                  <a:schemeClr val="accent5">
                    <a:lumMod val="40000"/>
                    <a:lumOff val="60000"/>
                  </a:schemeClr>
                </a:solidFill>
              </a:rPr>
              <a:t>HOOF TRIMMING</a:t>
            </a:r>
            <a:endParaRPr lang="en-TT" sz="3200" dirty="0"/>
          </a:p>
        </p:txBody>
      </p:sp>
    </p:spTree>
    <p:extLst>
      <p:ext uri="{BB962C8B-B14F-4D97-AF65-F5344CB8AC3E}">
        <p14:creationId xmlns:p14="http://schemas.microsoft.com/office/powerpoint/2010/main" val="120921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348110" y="365125"/>
            <a:ext cx="8005690" cy="1325563"/>
          </a:xfrm>
        </p:spPr>
        <p:txBody>
          <a:bodyPr/>
          <a:lstStyle/>
          <a:p>
            <a:pPr algn="ctr"/>
            <a:r>
              <a:rPr lang="en-TT" b="1" dirty="0">
                <a:solidFill>
                  <a:schemeClr val="accent5">
                    <a:lumMod val="40000"/>
                    <a:lumOff val="60000"/>
                  </a:schemeClr>
                </a:solidFill>
              </a:rPr>
              <a:t>INDICATIONS OF FOOT AND CLAW SURGERY</a:t>
            </a:r>
            <a:endParaRPr lang="en-TT" b="1" dirty="0"/>
          </a:p>
        </p:txBody>
      </p:sp>
      <p:sp>
        <p:nvSpPr>
          <p:cNvPr id="3" name="Content Placeholder 2">
            <a:extLst>
              <a:ext uri="{FF2B5EF4-FFF2-40B4-BE49-F238E27FC236}">
                <a16:creationId xmlns:a16="http://schemas.microsoft.com/office/drawing/2014/main" id="{0EFAB31D-BDC1-464F-89A0-B5A234B7B926}"/>
              </a:ext>
            </a:extLst>
          </p:cNvPr>
          <p:cNvSpPr>
            <a:spLocks noGrp="1"/>
          </p:cNvSpPr>
          <p:nvPr>
            <p:ph idx="1"/>
          </p:nvPr>
        </p:nvSpPr>
        <p:spPr>
          <a:xfrm>
            <a:off x="3348110" y="1825625"/>
            <a:ext cx="8005689" cy="4351338"/>
          </a:xfrm>
        </p:spPr>
        <p:txBody>
          <a:bodyPr>
            <a:normAutofit/>
          </a:bodyPr>
          <a:lstStyle/>
          <a:p>
            <a:pPr marL="457200" lvl="1" indent="0">
              <a:buNone/>
            </a:pPr>
            <a:r>
              <a:rPr lang="en-TT" dirty="0">
                <a:solidFill>
                  <a:schemeClr val="bg1"/>
                </a:solidFill>
              </a:rPr>
              <a:t>Surgical digital diseases include:</a:t>
            </a:r>
          </a:p>
          <a:p>
            <a:pPr lvl="1"/>
            <a:r>
              <a:rPr lang="en-TT" dirty="0">
                <a:solidFill>
                  <a:schemeClr val="bg1"/>
                </a:solidFill>
              </a:rPr>
              <a:t>	vertical cracks</a:t>
            </a:r>
          </a:p>
          <a:p>
            <a:pPr lvl="1"/>
            <a:r>
              <a:rPr lang="en-TT" dirty="0">
                <a:solidFill>
                  <a:schemeClr val="bg1"/>
                </a:solidFill>
              </a:rPr>
              <a:t>	Septic arthritis of the distal and proximal 	interphalangeal joints</a:t>
            </a:r>
          </a:p>
          <a:p>
            <a:pPr lvl="1"/>
            <a:r>
              <a:rPr lang="en-TT" dirty="0">
                <a:solidFill>
                  <a:schemeClr val="bg1"/>
                </a:solidFill>
              </a:rPr>
              <a:t>	Tenosynovitis and flexor tendon necrosis</a:t>
            </a:r>
          </a:p>
          <a:p>
            <a:pPr lvl="1"/>
            <a:r>
              <a:rPr lang="en-TT" dirty="0">
                <a:solidFill>
                  <a:schemeClr val="bg1"/>
                </a:solidFill>
              </a:rPr>
              <a:t>	Pedal osteomyelitis</a:t>
            </a:r>
          </a:p>
          <a:p>
            <a:pPr lvl="1"/>
            <a:r>
              <a:rPr lang="en-TT" dirty="0">
                <a:solidFill>
                  <a:schemeClr val="bg1"/>
                </a:solidFill>
              </a:rPr>
              <a:t>	Interdigital hyperplasia</a:t>
            </a:r>
          </a:p>
          <a:p>
            <a:pPr lvl="1"/>
            <a:r>
              <a:rPr lang="en-TT" dirty="0">
                <a:solidFill>
                  <a:schemeClr val="bg1"/>
                </a:solidFill>
              </a:rPr>
              <a:t>	Phalangeal luxation</a:t>
            </a:r>
          </a:p>
          <a:p>
            <a:pPr lvl="1"/>
            <a:r>
              <a:rPr lang="en-TT" dirty="0">
                <a:solidFill>
                  <a:schemeClr val="bg1"/>
                </a:solidFill>
              </a:rPr>
              <a:t>	Distal phalanx fracture</a:t>
            </a:r>
          </a:p>
          <a:p>
            <a:pPr lvl="1"/>
            <a:r>
              <a:rPr lang="en-TT" dirty="0">
                <a:solidFill>
                  <a:schemeClr val="bg1"/>
                </a:solidFill>
              </a:rPr>
              <a:t>	Degenerative joint diseases of the coffin joint</a:t>
            </a:r>
          </a:p>
        </p:txBody>
      </p:sp>
    </p:spTree>
    <p:extLst>
      <p:ext uri="{BB962C8B-B14F-4D97-AF65-F5344CB8AC3E}">
        <p14:creationId xmlns:p14="http://schemas.microsoft.com/office/powerpoint/2010/main" val="1678641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84-89F4-4FCE-9CEC-62A162BEF2CE}"/>
              </a:ext>
            </a:extLst>
          </p:cNvPr>
          <p:cNvSpPr>
            <a:spLocks noGrp="1"/>
          </p:cNvSpPr>
          <p:nvPr>
            <p:ph type="title"/>
          </p:nvPr>
        </p:nvSpPr>
        <p:spPr>
          <a:xfrm>
            <a:off x="3334858" y="471143"/>
            <a:ext cx="8005690" cy="72196"/>
          </a:xfrm>
        </p:spPr>
        <p:txBody>
          <a:bodyPr>
            <a:normAutofit fontScale="90000"/>
          </a:bodyPr>
          <a:lstStyle/>
          <a:p>
            <a:pPr algn="ctr"/>
            <a:r>
              <a:rPr lang="en-TT" b="1" dirty="0">
                <a:solidFill>
                  <a:schemeClr val="accent5">
                    <a:lumMod val="40000"/>
                    <a:lumOff val="60000"/>
                  </a:schemeClr>
                </a:solidFill>
              </a:rPr>
              <a:t>INDICATIONS OF FOOT AND CLAW SURGERY</a:t>
            </a:r>
            <a:endParaRPr lang="en-TT" b="1" dirty="0"/>
          </a:p>
        </p:txBody>
      </p:sp>
      <p:pic>
        <p:nvPicPr>
          <p:cNvPr id="8" name="Picture 7">
            <a:extLst>
              <a:ext uri="{FF2B5EF4-FFF2-40B4-BE49-F238E27FC236}">
                <a16:creationId xmlns:a16="http://schemas.microsoft.com/office/drawing/2014/main" id="{9D5B7BC6-3B81-4078-A450-2010E3A7D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826" y="1145061"/>
            <a:ext cx="2747890" cy="3130017"/>
          </a:xfrm>
          <a:prstGeom prst="rect">
            <a:avLst/>
          </a:prstGeom>
        </p:spPr>
      </p:pic>
      <p:sp>
        <p:nvSpPr>
          <p:cNvPr id="9" name="TextBox 8">
            <a:extLst>
              <a:ext uri="{FF2B5EF4-FFF2-40B4-BE49-F238E27FC236}">
                <a16:creationId xmlns:a16="http://schemas.microsoft.com/office/drawing/2014/main" id="{9BEEA8F6-2ADA-43BD-882A-D1523A2036CD}"/>
              </a:ext>
            </a:extLst>
          </p:cNvPr>
          <p:cNvSpPr txBox="1"/>
          <p:nvPr/>
        </p:nvSpPr>
        <p:spPr>
          <a:xfrm>
            <a:off x="3511826" y="4275078"/>
            <a:ext cx="2054087" cy="307777"/>
          </a:xfrm>
          <a:prstGeom prst="rect">
            <a:avLst/>
          </a:prstGeom>
          <a:noFill/>
        </p:spPr>
        <p:txBody>
          <a:bodyPr wrap="square" rtlCol="0">
            <a:spAutoFit/>
          </a:bodyPr>
          <a:lstStyle/>
          <a:p>
            <a:r>
              <a:rPr lang="en-TT" sz="1400" dirty="0">
                <a:solidFill>
                  <a:schemeClr val="bg1"/>
                </a:solidFill>
              </a:rPr>
              <a:t>Interdigital Hyperplasia</a:t>
            </a:r>
          </a:p>
        </p:txBody>
      </p:sp>
      <p:pic>
        <p:nvPicPr>
          <p:cNvPr id="13" name="Picture 12">
            <a:extLst>
              <a:ext uri="{FF2B5EF4-FFF2-40B4-BE49-F238E27FC236}">
                <a16:creationId xmlns:a16="http://schemas.microsoft.com/office/drawing/2014/main" id="{4EBBE943-6403-474E-A3D6-5AF605133AE0}"/>
              </a:ext>
            </a:extLst>
          </p:cNvPr>
          <p:cNvPicPr>
            <a:picLocks noChangeAspect="1"/>
          </p:cNvPicPr>
          <p:nvPr/>
        </p:nvPicPr>
        <p:blipFill rotWithShape="1">
          <a:blip r:embed="rId4">
            <a:extLst>
              <a:ext uri="{28A0092B-C50C-407E-A947-70E740481C1C}">
                <a14:useLocalDpi xmlns:a14="http://schemas.microsoft.com/office/drawing/2010/main" val="0"/>
              </a:ext>
            </a:extLst>
          </a:blip>
          <a:srcRect l="5109" t="4613" r="5109" b="4613"/>
          <a:stretch/>
        </p:blipFill>
        <p:spPr>
          <a:xfrm>
            <a:off x="6824870" y="1145061"/>
            <a:ext cx="4890054" cy="3130017"/>
          </a:xfrm>
          <a:prstGeom prst="rect">
            <a:avLst/>
          </a:prstGeom>
        </p:spPr>
      </p:pic>
    </p:spTree>
    <p:extLst>
      <p:ext uri="{BB962C8B-B14F-4D97-AF65-F5344CB8AC3E}">
        <p14:creationId xmlns:p14="http://schemas.microsoft.com/office/powerpoint/2010/main" val="22823087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1129</Words>
  <Application>Microsoft Office PowerPoint</Application>
  <PresentationFormat>Widescreen</PresentationFormat>
  <Paragraphs>116</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Bell MT</vt:lpstr>
      <vt:lpstr>Calibri</vt:lpstr>
      <vt:lpstr>Calibri Light</vt:lpstr>
      <vt:lpstr>Copperplate Gothic Light</vt:lpstr>
      <vt:lpstr>Gill Sans Ultra Bold</vt:lpstr>
      <vt:lpstr>Times New Roman</vt:lpstr>
      <vt:lpstr>Office Theme</vt:lpstr>
      <vt:lpstr>PowerPoint Presentation</vt:lpstr>
      <vt:lpstr>SIGNALMENT</vt:lpstr>
      <vt:lpstr>PowerPoint Presentation</vt:lpstr>
      <vt:lpstr>DISTANCE EXAMINATION OF THE LAME COW- HISTORY</vt:lpstr>
      <vt:lpstr>PHYSICAL EXAMINATION OF THE LAME COW</vt:lpstr>
      <vt:lpstr>INDICATIONS OF HOOF TRIMMING</vt:lpstr>
      <vt:lpstr>PowerPoint Presentation</vt:lpstr>
      <vt:lpstr>INDICATIONS OF FOOT AND CLAW SURGERY</vt:lpstr>
      <vt:lpstr>INDICATIONS OF FOOT AND CLAW SURGERY</vt:lpstr>
      <vt:lpstr>FASTING</vt:lpstr>
      <vt:lpstr>MANUAL RESTRAINT OF PATIENT</vt:lpstr>
      <vt:lpstr>CHEMICAL RESTRAINT OF PATIENT</vt:lpstr>
      <vt:lpstr>PHYSICAL RESTRAINT OF PATIENT-  HALTER</vt:lpstr>
      <vt:lpstr>PHYSICAL RESTRAINT OF PATIENT-  STANCHIONS</vt:lpstr>
      <vt:lpstr>PHYSICAL RESTRAINT OF PATIENT-  TILT TABLES</vt:lpstr>
      <vt:lpstr>PHYSICAL RESTRAINT OF PATIENT-  LEG ROPE TIE</vt:lpstr>
      <vt:lpstr>PHYSICAL RESTRAINT OF PATIENT-  LEG LIFT IN SMALL RUMINANTS</vt:lpstr>
      <vt:lpstr>PHYSICAL RESTRAINT OF PATIENT-  CASTING</vt:lpstr>
      <vt:lpstr>PHYSICAL RESTRAINT OF PATIENT-  TAIL TIE</vt:lpstr>
      <vt:lpstr>MANUAL EQUIPMENT USED IN HOOF TRIMMING</vt:lpstr>
      <vt:lpstr>ELECTRICAL EQUIPMENT USED IN HOOF TRIMMING</vt:lpstr>
      <vt:lpstr>SAFETY EQUIPMENT USED IN HOOF TRIMMING</vt:lpstr>
      <vt:lpstr>DRUGS REQUIRED FOR FOOT AND CLAW PROCEDURES</vt:lpstr>
      <vt:lpstr>DRUGS REQUIRED FOR FOOT AND CLAW PROCEDURES-  REVERSAL DRUGS</vt:lpstr>
      <vt:lpstr>EQUIPMENT REQUIRED FOR SURGERY</vt:lpstr>
      <vt:lpstr>IV REGIONAL NERVE BLOCKS</vt:lpstr>
      <vt:lpstr>IV REGIONAL NERVE BLOCKS</vt:lpstr>
      <vt:lpstr>IV REGIONAL NERVE BLOCKS</vt:lpstr>
      <vt:lpstr>BANDAGE LAYERS AND THEIR FUNCTIONS</vt:lpstr>
      <vt:lpstr>BANDAGE LAYERS AND THEIR FUNCTIONS- PRIMARY LAYER</vt:lpstr>
      <vt:lpstr>BANDAGE LAYERS AND THEIR FUNCTIONS- SECONDARY LAYER</vt:lpstr>
      <vt:lpstr>BANDAGE LAYERS AND THEIR FUNCTIONS- TERTIARY LAYER</vt:lpstr>
      <vt:lpstr>SURGICAL SITE PREPARATION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aliyyah.khan</dc:creator>
  <cp:lastModifiedBy>aliyyah.khan</cp:lastModifiedBy>
  <cp:revision>43</cp:revision>
  <dcterms:created xsi:type="dcterms:W3CDTF">2017-11-25T12:00:38Z</dcterms:created>
  <dcterms:modified xsi:type="dcterms:W3CDTF">2017-11-26T13:20:02Z</dcterms:modified>
</cp:coreProperties>
</file>