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8" r:id="rId2"/>
    <p:sldId id="269" r:id="rId3"/>
    <p:sldId id="270" r:id="rId4"/>
    <p:sldId id="258" r:id="rId5"/>
    <p:sldId id="271" r:id="rId6"/>
    <p:sldId id="272" r:id="rId7"/>
    <p:sldId id="273" r:id="rId8"/>
    <p:sldId id="274" r:id="rId9"/>
    <p:sldId id="276" r:id="rId10"/>
    <p:sldId id="275" r:id="rId11"/>
    <p:sldId id="277" r:id="rId12"/>
    <p:sldId id="278" r:id="rId13"/>
    <p:sldId id="280" r:id="rId14"/>
    <p:sldId id="279" r:id="rId15"/>
    <p:sldId id="281" r:id="rId16"/>
    <p:sldId id="282" r:id="rId17"/>
    <p:sldId id="283" r:id="rId18"/>
    <p:sldId id="284" r:id="rId19"/>
    <p:sldId id="285" r:id="rId20"/>
    <p:sldId id="288" r:id="rId21"/>
    <p:sldId id="286" r:id="rId22"/>
    <p:sldId id="287" r:id="rId23"/>
    <p:sldId id="289" r:id="rId24"/>
    <p:sldId id="290" r:id="rId25"/>
    <p:sldId id="293" r:id="rId26"/>
    <p:sldId id="294" r:id="rId27"/>
    <p:sldId id="291" r:id="rId28"/>
    <p:sldId id="292" r:id="rId29"/>
    <p:sldId id="295" r:id="rId30"/>
    <p:sldId id="296" r:id="rId31"/>
    <p:sldId id="297" r:id="rId32"/>
    <p:sldId id="299" r:id="rId33"/>
    <p:sldId id="298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11" r:id="rId43"/>
    <p:sldId id="310" r:id="rId44"/>
    <p:sldId id="308" r:id="rId45"/>
    <p:sldId id="309" r:id="rId46"/>
    <p:sldId id="312" r:id="rId47"/>
    <p:sldId id="313" r:id="rId48"/>
    <p:sldId id="314" r:id="rId49"/>
    <p:sldId id="31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028" y="4487091"/>
            <a:ext cx="8686800" cy="1464906"/>
          </a:xfrm>
        </p:spPr>
        <p:txBody>
          <a:bodyPr/>
          <a:lstStyle/>
          <a:p>
            <a:r>
              <a:rPr lang="en-US" dirty="0"/>
              <a:t>Cattle Hoof and Digit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028" y="5847910"/>
            <a:ext cx="8686800" cy="440405"/>
          </a:xfrm>
        </p:spPr>
        <p:txBody>
          <a:bodyPr/>
          <a:lstStyle/>
          <a:p>
            <a:r>
              <a:rPr lang="en-US" dirty="0"/>
              <a:t>A visual flow of the procedure </a:t>
            </a: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9267A-36AC-43F5-8EB7-FC8DFE00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97861"/>
            <a:ext cx="5783943" cy="1922825"/>
          </a:xfrm>
        </p:spPr>
        <p:txBody>
          <a:bodyPr>
            <a:normAutofit/>
          </a:bodyPr>
          <a:lstStyle/>
          <a:p>
            <a:r>
              <a:rPr lang="en-TT" dirty="0"/>
              <a:t>Manual Hoof Trimming- Using hoof knife assessing potential lesions Video</a:t>
            </a:r>
          </a:p>
        </p:txBody>
      </p:sp>
      <p:pic>
        <p:nvPicPr>
          <p:cNvPr id="3" name="Manual Hoof Trimming- Using hoof knife assessing potential lesions Video">
            <a:hlinkClick r:id="" action="ppaction://media"/>
            <a:extLst>
              <a:ext uri="{FF2B5EF4-FFF2-40B4-BE49-F238E27FC236}">
                <a16:creationId xmlns:a16="http://schemas.microsoft.com/office/drawing/2014/main" id="{3802E3FB-C211-40F2-919C-12939F78B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2116" y="119471"/>
            <a:ext cx="3386818" cy="60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991E5-9FB4-4F1D-AEAA-161B35747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9" y="-653145"/>
            <a:ext cx="6466115" cy="3312887"/>
          </a:xfrm>
        </p:spPr>
        <p:txBody>
          <a:bodyPr>
            <a:normAutofit/>
          </a:bodyPr>
          <a:lstStyle/>
          <a:p>
            <a:r>
              <a:rPr lang="en-TT" dirty="0"/>
              <a:t>Manual Hoof Trimming- </a:t>
            </a:r>
            <a:br>
              <a:rPr lang="en-TT" dirty="0"/>
            </a:br>
            <a:r>
              <a:rPr lang="en-TT" dirty="0"/>
              <a:t>At end, looking good, </a:t>
            </a:r>
            <a:br>
              <a:rPr lang="en-TT" dirty="0"/>
            </a:br>
            <a:r>
              <a:rPr lang="en-TT" dirty="0"/>
              <a:t>Observe the curve of the Hoof knife</a:t>
            </a:r>
          </a:p>
        </p:txBody>
      </p:sp>
      <p:pic>
        <p:nvPicPr>
          <p:cNvPr id="4" name="Picture 3" descr="A picture containing person, ground, dog, holding&#10;&#10;Description generated with very high confidence">
            <a:extLst>
              <a:ext uri="{FF2B5EF4-FFF2-40B4-BE49-F238E27FC236}">
                <a16:creationId xmlns:a16="http://schemas.microsoft.com/office/drawing/2014/main" id="{792560CA-FF23-4EDC-AE1D-77B80CE63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9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DB92-CE87-4F84-ACD6-47FE64A7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3629"/>
            <a:ext cx="6262914" cy="1992086"/>
          </a:xfrm>
        </p:spPr>
        <p:txBody>
          <a:bodyPr/>
          <a:lstStyle/>
          <a:p>
            <a:r>
              <a:rPr lang="en-TT" dirty="0"/>
              <a:t>Manual Hoof Trimming- </a:t>
            </a:r>
            <a:br>
              <a:rPr lang="en-TT" dirty="0"/>
            </a:br>
            <a:r>
              <a:rPr lang="en-TT" dirty="0"/>
              <a:t>A bit too much removed at toe through the white line</a:t>
            </a:r>
          </a:p>
        </p:txBody>
      </p:sp>
      <p:pic>
        <p:nvPicPr>
          <p:cNvPr id="6" name="Picture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F52C40A-D850-4359-826E-6FD969336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58E5FF-D001-4FED-93B4-4E4EF4F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5" y="4027720"/>
            <a:ext cx="6881585" cy="1464906"/>
          </a:xfrm>
        </p:spPr>
        <p:txBody>
          <a:bodyPr>
            <a:normAutofit fontScale="90000"/>
          </a:bodyPr>
          <a:lstStyle/>
          <a:p>
            <a:r>
              <a:rPr lang="en-TT" dirty="0"/>
              <a:t>Power tool Hoof trimming- Tool and Protective wear</a:t>
            </a:r>
          </a:p>
        </p:txBody>
      </p:sp>
      <p:pic>
        <p:nvPicPr>
          <p:cNvPr id="6" name="Picture 5" descr="A group of people standing next to a person&#10;&#10;Description generated with high confidence">
            <a:extLst>
              <a:ext uri="{FF2B5EF4-FFF2-40B4-BE49-F238E27FC236}">
                <a16:creationId xmlns:a16="http://schemas.microsoft.com/office/drawing/2014/main" id="{828E81F2-90A7-4F05-941E-55BFC7270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083D-B312-4272-B9C9-BB0A3F2E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07" y="304800"/>
            <a:ext cx="6055179" cy="1799772"/>
          </a:xfrm>
        </p:spPr>
        <p:txBody>
          <a:bodyPr>
            <a:normAutofit/>
          </a:bodyPr>
          <a:lstStyle/>
          <a:p>
            <a:r>
              <a:rPr lang="en-TT" dirty="0"/>
              <a:t>Power tool Hoof trimming- </a:t>
            </a:r>
            <a:br>
              <a:rPr lang="en-TT" dirty="0"/>
            </a:br>
            <a:r>
              <a:rPr lang="en-TT" dirty="0"/>
              <a:t>4-sided blade Tool which requires slight pressure</a:t>
            </a:r>
          </a:p>
        </p:txBody>
      </p:sp>
      <p:pic>
        <p:nvPicPr>
          <p:cNvPr id="4" name="Picture 3" descr="A picture containing person, woman, ground&#10;&#10;Description generated with high confidence">
            <a:extLst>
              <a:ext uri="{FF2B5EF4-FFF2-40B4-BE49-F238E27FC236}">
                <a16:creationId xmlns:a16="http://schemas.microsoft.com/office/drawing/2014/main" id="{06A57857-AD7F-4AF4-8E10-91321518B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9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83FE-90BC-455C-904F-05ED94A0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0"/>
            <a:ext cx="6277429" cy="1843314"/>
          </a:xfrm>
        </p:spPr>
        <p:txBody>
          <a:bodyPr>
            <a:normAutofit/>
          </a:bodyPr>
          <a:lstStyle/>
          <a:p>
            <a:r>
              <a:rPr lang="en-TT" dirty="0"/>
              <a:t>Power tool Hoof trimming- </a:t>
            </a:r>
            <a:br>
              <a:rPr lang="en-TT" dirty="0"/>
            </a:br>
            <a:r>
              <a:rPr lang="en-TT" dirty="0"/>
              <a:t>4 sided Blade uses part 1 Video</a:t>
            </a:r>
          </a:p>
        </p:txBody>
      </p:sp>
      <p:pic>
        <p:nvPicPr>
          <p:cNvPr id="3" name="Power tool Hoof triming- 4 sided Blade uses Video">
            <a:hlinkClick r:id="" action="ppaction://media"/>
            <a:extLst>
              <a:ext uri="{FF2B5EF4-FFF2-40B4-BE49-F238E27FC236}">
                <a16:creationId xmlns:a16="http://schemas.microsoft.com/office/drawing/2014/main" id="{0DBFA44A-CC2C-4510-8696-466A08E34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3371" y="0"/>
            <a:ext cx="3459390" cy="62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6411-292C-4D13-BD07-46436ED7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82" y="-1"/>
            <a:ext cx="5752647" cy="1756229"/>
          </a:xfrm>
        </p:spPr>
        <p:txBody>
          <a:bodyPr>
            <a:normAutofit/>
          </a:bodyPr>
          <a:lstStyle/>
          <a:p>
            <a:r>
              <a:rPr lang="en-TT" dirty="0"/>
              <a:t>Power tool Hoof trimming- </a:t>
            </a:r>
            <a:br>
              <a:rPr lang="en-TT" dirty="0"/>
            </a:br>
            <a:r>
              <a:rPr lang="en-TT" dirty="0"/>
              <a:t>4 sided Blade uses part 2 Video</a:t>
            </a:r>
          </a:p>
        </p:txBody>
      </p:sp>
      <p:pic>
        <p:nvPicPr>
          <p:cNvPr id="3" name="Power tool Hoof triming- 4 sided Blade uses 2 Video">
            <a:hlinkClick r:id="" action="ppaction://media"/>
            <a:extLst>
              <a:ext uri="{FF2B5EF4-FFF2-40B4-BE49-F238E27FC236}">
                <a16:creationId xmlns:a16="http://schemas.microsoft.com/office/drawing/2014/main" id="{E231D095-CC44-4ACE-AFE9-698965A32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020" y="0"/>
            <a:ext cx="3457778" cy="6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A7FD-2012-414A-BC71-3780CFE9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5" y="21817"/>
            <a:ext cx="6611257" cy="1799771"/>
          </a:xfrm>
        </p:spPr>
        <p:txBody>
          <a:bodyPr>
            <a:normAutofit/>
          </a:bodyPr>
          <a:lstStyle/>
          <a:p>
            <a:r>
              <a:rPr lang="en-TT" dirty="0"/>
              <a:t>Power tool Hoof trimming- </a:t>
            </a:r>
            <a:br>
              <a:rPr lang="en-TT" dirty="0"/>
            </a:br>
            <a:r>
              <a:rPr lang="en-TT" dirty="0"/>
              <a:t>4 sided Blade uses part 3 Video</a:t>
            </a:r>
            <a:br>
              <a:rPr lang="en-TT" dirty="0"/>
            </a:br>
            <a:r>
              <a:rPr lang="en-TT" dirty="0"/>
              <a:t>-Do not go too steep</a:t>
            </a:r>
          </a:p>
        </p:txBody>
      </p:sp>
      <p:pic>
        <p:nvPicPr>
          <p:cNvPr id="3" name="Power tool Hoof triming- Do not go too steep Video">
            <a:hlinkClick r:id="" action="ppaction://media"/>
            <a:extLst>
              <a:ext uri="{FF2B5EF4-FFF2-40B4-BE49-F238E27FC236}">
                <a16:creationId xmlns:a16="http://schemas.microsoft.com/office/drawing/2014/main" id="{37C6C273-AE27-4235-814F-864BE06D7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9087" y="21817"/>
            <a:ext cx="3386818" cy="609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3EF1-4D42-45C3-B476-20BB83AE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67" y="210775"/>
            <a:ext cx="5508171" cy="1414825"/>
          </a:xfrm>
        </p:spPr>
        <p:txBody>
          <a:bodyPr/>
          <a:lstStyle/>
          <a:p>
            <a:r>
              <a:rPr lang="en-TT" dirty="0"/>
              <a:t>Power tool Hoof trimming- Merlin uses part 1 Video</a:t>
            </a:r>
          </a:p>
        </p:txBody>
      </p:sp>
      <p:pic>
        <p:nvPicPr>
          <p:cNvPr id="3" name="Power tool Hoof triming- Merlin uses 1 Video">
            <a:hlinkClick r:id="" action="ppaction://media"/>
            <a:extLst>
              <a:ext uri="{FF2B5EF4-FFF2-40B4-BE49-F238E27FC236}">
                <a16:creationId xmlns:a16="http://schemas.microsoft.com/office/drawing/2014/main" id="{C11F7140-BD27-4936-8997-5FB1F2C55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0" y="0"/>
            <a:ext cx="3386818" cy="60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422D-0335-4062-9733-F867A7A48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46536"/>
            <a:ext cx="10058400" cy="1188720"/>
          </a:xfrm>
        </p:spPr>
        <p:txBody>
          <a:bodyPr/>
          <a:lstStyle/>
          <a:p>
            <a:pPr algn="ctr"/>
            <a:r>
              <a:rPr lang="en-TT" dirty="0"/>
              <a:t>Power tool Hoof trimming- Merlin in use part 2 Video</a:t>
            </a:r>
          </a:p>
        </p:txBody>
      </p:sp>
      <p:pic>
        <p:nvPicPr>
          <p:cNvPr id="3" name="Power tool Hoof triming- Merlin in use 2 Video">
            <a:hlinkClick r:id="" action="ppaction://media"/>
            <a:extLst>
              <a:ext uri="{FF2B5EF4-FFF2-40B4-BE49-F238E27FC236}">
                <a16:creationId xmlns:a16="http://schemas.microsoft.com/office/drawing/2014/main" id="{9453AC1A-5FF2-42F5-9E3C-6582A6B2E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704" y="1349830"/>
            <a:ext cx="8656592" cy="48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8945-06A0-4A80-8080-7C8D09D6C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58" y="4666348"/>
            <a:ext cx="5392057" cy="1464906"/>
          </a:xfrm>
        </p:spPr>
        <p:txBody>
          <a:bodyPr/>
          <a:lstStyle/>
          <a:p>
            <a:r>
              <a:rPr lang="en-TT" dirty="0"/>
              <a:t>Manual Hoof Trimming</a:t>
            </a:r>
          </a:p>
        </p:txBody>
      </p:sp>
      <p:pic>
        <p:nvPicPr>
          <p:cNvPr id="7" name="Picture 6" descr="A picture containing indoor, doughnut, building&#10;&#10;Description generated with high confidence">
            <a:extLst>
              <a:ext uri="{FF2B5EF4-FFF2-40B4-BE49-F238E27FC236}">
                <a16:creationId xmlns:a16="http://schemas.microsoft.com/office/drawing/2014/main" id="{C701D680-8CB0-4185-A9B4-AE90FF237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23" y="90714"/>
            <a:ext cx="5007429" cy="66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712D-109E-47E0-94DA-60A21424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57787"/>
            <a:ext cx="10058400" cy="921339"/>
          </a:xfrm>
        </p:spPr>
        <p:txBody>
          <a:bodyPr/>
          <a:lstStyle/>
          <a:p>
            <a:pPr algn="ctr"/>
            <a:r>
              <a:rPr lang="en-TT" dirty="0"/>
              <a:t>Power tool Hoof trimming- Merlin</a:t>
            </a:r>
          </a:p>
        </p:txBody>
      </p:sp>
      <p:pic>
        <p:nvPicPr>
          <p:cNvPr id="4" name="Picture 3" descr="A picture containing person, ground, man&#10;&#10;Description generated with very high confidence">
            <a:extLst>
              <a:ext uri="{FF2B5EF4-FFF2-40B4-BE49-F238E27FC236}">
                <a16:creationId xmlns:a16="http://schemas.microsoft.com/office/drawing/2014/main" id="{C2A2E1AC-7B0E-4957-A89E-D2F6E8FE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747" b="37989"/>
          <a:stretch/>
        </p:blipFill>
        <p:spPr>
          <a:xfrm>
            <a:off x="2518228" y="1886857"/>
            <a:ext cx="7155543" cy="4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4BE1-21A2-4487-B210-4489E042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15" y="0"/>
            <a:ext cx="3998685" cy="2249714"/>
          </a:xfrm>
        </p:spPr>
        <p:txBody>
          <a:bodyPr/>
          <a:lstStyle/>
          <a:p>
            <a:r>
              <a:rPr lang="en-TT" dirty="0"/>
              <a:t>Power tool Hoof trimming- Assessing Flat soles</a:t>
            </a:r>
          </a:p>
        </p:txBody>
      </p:sp>
      <p:pic>
        <p:nvPicPr>
          <p:cNvPr id="4" name="Picture 3" descr="A picture containing person, wall, indoor&#10;&#10;Description generated with very high confidence">
            <a:extLst>
              <a:ext uri="{FF2B5EF4-FFF2-40B4-BE49-F238E27FC236}">
                <a16:creationId xmlns:a16="http://schemas.microsoft.com/office/drawing/2014/main" id="{50A0809F-24CC-4647-8DB2-CF65F742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37619"/>
          <a:stretch/>
        </p:blipFill>
        <p:spPr>
          <a:xfrm rot="16200000">
            <a:off x="5403653" y="-6868"/>
            <a:ext cx="5822443" cy="699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782B-71F3-434C-A5AC-818D5E54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0" y="109174"/>
            <a:ext cx="4419600" cy="2430826"/>
          </a:xfrm>
        </p:spPr>
        <p:txBody>
          <a:bodyPr>
            <a:normAutofit/>
          </a:bodyPr>
          <a:lstStyle/>
          <a:p>
            <a:r>
              <a:rPr lang="en-TT" dirty="0"/>
              <a:t>Power tool Hoof trimming- </a:t>
            </a:r>
            <a:br>
              <a:rPr lang="en-TT" dirty="0"/>
            </a:br>
            <a:r>
              <a:rPr lang="en-TT" dirty="0"/>
              <a:t>On border of heel, sole and horn of heel</a:t>
            </a:r>
          </a:p>
        </p:txBody>
      </p:sp>
      <p:pic>
        <p:nvPicPr>
          <p:cNvPr id="4" name="Picture 3" descr="A picture containing indoor, ground, animal&#10;&#10;Description generated with high confidence">
            <a:extLst>
              <a:ext uri="{FF2B5EF4-FFF2-40B4-BE49-F238E27FC236}">
                <a16:creationId xmlns:a16="http://schemas.microsoft.com/office/drawing/2014/main" id="{818501C4-E066-4EBC-9E00-9C55E4A46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/>
          <a:stretch/>
        </p:blipFill>
        <p:spPr>
          <a:xfrm>
            <a:off x="4644570" y="0"/>
            <a:ext cx="754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AA540-DA98-467E-8584-FC14FFE90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86" y="4296229"/>
            <a:ext cx="7495360" cy="1734457"/>
          </a:xfrm>
        </p:spPr>
        <p:txBody>
          <a:bodyPr>
            <a:normAutofit/>
          </a:bodyPr>
          <a:lstStyle/>
          <a:p>
            <a:r>
              <a:rPr lang="en-TT" dirty="0"/>
              <a:t>Disarticulation of Proximal Interphalangeal joint</a:t>
            </a:r>
          </a:p>
        </p:txBody>
      </p:sp>
      <p:pic>
        <p:nvPicPr>
          <p:cNvPr id="8" name="Picture 7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1FA9913F-A026-49FC-A8FE-3ED82898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0" t="8410" r="13555" b="55334"/>
          <a:stretch/>
        </p:blipFill>
        <p:spPr>
          <a:xfrm>
            <a:off x="6996358" y="670253"/>
            <a:ext cx="5195642" cy="4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906D-81B6-4894-B8F6-3D3BEE45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0774"/>
            <a:ext cx="6103257" cy="1937339"/>
          </a:xfrm>
        </p:spPr>
        <p:txBody>
          <a:bodyPr/>
          <a:lstStyle/>
          <a:p>
            <a:r>
              <a:rPr lang="en-TT" dirty="0"/>
              <a:t>Disarticulation of Proximal Interphalangeal joint- Location Video</a:t>
            </a:r>
          </a:p>
        </p:txBody>
      </p:sp>
      <p:pic>
        <p:nvPicPr>
          <p:cNvPr id="4" name="Disarticulation of Proximal Interphalangeal joint- Location Video">
            <a:hlinkClick r:id="" action="ppaction://media"/>
            <a:extLst>
              <a:ext uri="{FF2B5EF4-FFF2-40B4-BE49-F238E27FC236}">
                <a16:creationId xmlns:a16="http://schemas.microsoft.com/office/drawing/2014/main" id="{08B417FA-0175-427B-873E-68968819FD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5143" y="93718"/>
            <a:ext cx="3360057" cy="6049454"/>
          </a:xfrm>
        </p:spPr>
      </p:pic>
    </p:spTree>
    <p:extLst>
      <p:ext uri="{BB962C8B-B14F-4D97-AF65-F5344CB8AC3E}">
        <p14:creationId xmlns:p14="http://schemas.microsoft.com/office/powerpoint/2010/main" val="42896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6EE99-CFA5-4AA7-AD63-12B85A7D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14" y="0"/>
            <a:ext cx="5827486" cy="2365828"/>
          </a:xfrm>
        </p:spPr>
        <p:txBody>
          <a:bodyPr/>
          <a:lstStyle/>
          <a:p>
            <a:r>
              <a:rPr lang="en-TT" dirty="0"/>
              <a:t>Disarticulation of Proximal Interphalangeal joint- Cutting through Digital Flexor tendon</a:t>
            </a:r>
          </a:p>
        </p:txBody>
      </p:sp>
      <p:pic>
        <p:nvPicPr>
          <p:cNvPr id="7" name="Picture 6" descr="A picture containing indoor, cat, bed, laying&#10;&#10;Description generated with very high confidence">
            <a:extLst>
              <a:ext uri="{FF2B5EF4-FFF2-40B4-BE49-F238E27FC236}">
                <a16:creationId xmlns:a16="http://schemas.microsoft.com/office/drawing/2014/main" id="{F81A4B62-DE99-4574-823D-7AD95B104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C7D8-BE47-40FE-A299-BEE8DBB9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57" y="109174"/>
            <a:ext cx="5029200" cy="2343739"/>
          </a:xfrm>
        </p:spPr>
        <p:txBody>
          <a:bodyPr/>
          <a:lstStyle/>
          <a:p>
            <a:r>
              <a:rPr lang="en-TT" dirty="0"/>
              <a:t>Disarticulation of Proximal Interphalangeal joint-Through joint capsule</a:t>
            </a:r>
          </a:p>
        </p:txBody>
      </p:sp>
      <p:pic>
        <p:nvPicPr>
          <p:cNvPr id="5" name="Content Placeholder 4" descr="A picture containing animal, food&#10;&#10;Description generated with high confidence">
            <a:extLst>
              <a:ext uri="{FF2B5EF4-FFF2-40B4-BE49-F238E27FC236}">
                <a16:creationId xmlns:a16="http://schemas.microsoft.com/office/drawing/2014/main" id="{6A7F9A82-655B-4D15-AB07-97E23AB69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8"/>
          <a:stretch/>
        </p:blipFill>
        <p:spPr>
          <a:xfrm>
            <a:off x="5239657" y="116552"/>
            <a:ext cx="6850743" cy="6632274"/>
          </a:xfrm>
        </p:spPr>
      </p:pic>
    </p:spTree>
    <p:extLst>
      <p:ext uri="{BB962C8B-B14F-4D97-AF65-F5344CB8AC3E}">
        <p14:creationId xmlns:p14="http://schemas.microsoft.com/office/powerpoint/2010/main" val="23490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E455-F5AF-4876-AE73-16F604AE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188720"/>
          </a:xfrm>
        </p:spPr>
        <p:txBody>
          <a:bodyPr/>
          <a:lstStyle/>
          <a:p>
            <a:pPr algn="ctr"/>
            <a:r>
              <a:rPr lang="en-TT" dirty="0"/>
              <a:t>Disarticulation of Proximal Interphalangeal joint-Cutting along Coronary band laterally </a:t>
            </a:r>
          </a:p>
        </p:txBody>
      </p:sp>
      <p:pic>
        <p:nvPicPr>
          <p:cNvPr id="5" name="Content Placeholder 4" descr="A picture containing person, ground&#10;&#10;Description generated with very high confidence">
            <a:extLst>
              <a:ext uri="{FF2B5EF4-FFF2-40B4-BE49-F238E27FC236}">
                <a16:creationId xmlns:a16="http://schemas.microsoft.com/office/drawing/2014/main" id="{FF618210-B797-4686-B269-6EEA267B5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5"/>
          <a:stretch/>
        </p:blipFill>
        <p:spPr>
          <a:xfrm>
            <a:off x="7121572" y="1614713"/>
            <a:ext cx="4595085" cy="4477157"/>
          </a:xfrm>
        </p:spPr>
      </p:pic>
      <p:pic>
        <p:nvPicPr>
          <p:cNvPr id="7" name="Picture 6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37D3149C-35E7-4022-93FC-50AA0439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0"/>
          <a:stretch/>
        </p:blipFill>
        <p:spPr>
          <a:xfrm>
            <a:off x="475343" y="1614713"/>
            <a:ext cx="6346371" cy="44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96DF-97A4-4577-955D-270E685E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3" y="167231"/>
            <a:ext cx="4521200" cy="2256653"/>
          </a:xfrm>
        </p:spPr>
        <p:txBody>
          <a:bodyPr/>
          <a:lstStyle/>
          <a:p>
            <a:r>
              <a:rPr lang="en-TT" dirty="0"/>
              <a:t>Disarticulation of Proximal Interphalangeal joint-Through joint </a:t>
            </a:r>
          </a:p>
        </p:txBody>
      </p:sp>
      <p:pic>
        <p:nvPicPr>
          <p:cNvPr id="5" name="Content Placeholder 4" descr="A picture containing food, indoor, person&#10;&#10;Description generated with high confidence">
            <a:extLst>
              <a:ext uri="{FF2B5EF4-FFF2-40B4-BE49-F238E27FC236}">
                <a16:creationId xmlns:a16="http://schemas.microsoft.com/office/drawing/2014/main" id="{0F348BCD-D7CB-4BC6-96E0-B6643D3D8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32657"/>
            <a:ext cx="5094514" cy="6792685"/>
          </a:xfrm>
        </p:spPr>
      </p:pic>
    </p:spTree>
    <p:extLst>
      <p:ext uri="{BB962C8B-B14F-4D97-AF65-F5344CB8AC3E}">
        <p14:creationId xmlns:p14="http://schemas.microsoft.com/office/powerpoint/2010/main" val="19439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E13C-BA47-4116-9AFC-A7424B4E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0"/>
            <a:ext cx="10501086" cy="1553028"/>
          </a:xfrm>
        </p:spPr>
        <p:txBody>
          <a:bodyPr/>
          <a:lstStyle/>
          <a:p>
            <a:pPr algn="ctr"/>
            <a:r>
              <a:rPr lang="en-TT" dirty="0"/>
              <a:t>Disarticulation of Proximal Interphalangeal joint- Articulating surface of distal P 1</a:t>
            </a:r>
          </a:p>
        </p:txBody>
      </p:sp>
      <p:pic>
        <p:nvPicPr>
          <p:cNvPr id="5" name="Content Placeholder 4" descr="A picture containing indoor, food&#10;&#10;Description generated with high confidence">
            <a:extLst>
              <a:ext uri="{FF2B5EF4-FFF2-40B4-BE49-F238E27FC236}">
                <a16:creationId xmlns:a16="http://schemas.microsoft.com/office/drawing/2014/main" id="{7B2846AF-EC27-4AC4-9B3F-0875BF1E2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9"/>
          <a:stretch/>
        </p:blipFill>
        <p:spPr>
          <a:xfrm>
            <a:off x="1785257" y="1799772"/>
            <a:ext cx="8621486" cy="4777273"/>
          </a:xfrm>
        </p:spPr>
      </p:pic>
    </p:spTree>
    <p:extLst>
      <p:ext uri="{BB962C8B-B14F-4D97-AF65-F5344CB8AC3E}">
        <p14:creationId xmlns:p14="http://schemas.microsoft.com/office/powerpoint/2010/main" val="10449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0502-92FC-4C3D-9F6F-382F761D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3" y="0"/>
            <a:ext cx="10827657" cy="1463040"/>
          </a:xfrm>
        </p:spPr>
        <p:txBody>
          <a:bodyPr/>
          <a:lstStyle/>
          <a:p>
            <a:pPr algn="ctr"/>
            <a:r>
              <a:rPr lang="en-TT" dirty="0"/>
              <a:t>Manual Hoof Trimming- Complete Guide Video</a:t>
            </a:r>
          </a:p>
        </p:txBody>
      </p:sp>
      <p:pic>
        <p:nvPicPr>
          <p:cNvPr id="5" name="Manual Hoof Trimming- Guide 2 Video">
            <a:hlinkClick r:id="" action="ppaction://media"/>
            <a:extLst>
              <a:ext uri="{FF2B5EF4-FFF2-40B4-BE49-F238E27FC236}">
                <a16:creationId xmlns:a16="http://schemas.microsoft.com/office/drawing/2014/main" id="{5153D896-DE2E-4E89-80A7-63F2A455F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351" y="1463040"/>
            <a:ext cx="8115298" cy="45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597CD-8A75-49FA-9C3A-0C5C78E1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302"/>
            <a:ext cx="11125200" cy="1080996"/>
          </a:xfrm>
        </p:spPr>
        <p:txBody>
          <a:bodyPr/>
          <a:lstStyle/>
          <a:p>
            <a:pPr algn="ctr"/>
            <a:r>
              <a:rPr lang="en-TT" dirty="0"/>
              <a:t>Disarticulation of Proximal Interphalangeal joint- Articulating surface of Digit removed, proximal P 2 </a:t>
            </a:r>
          </a:p>
        </p:txBody>
      </p:sp>
      <p:pic>
        <p:nvPicPr>
          <p:cNvPr id="5" name="Content Placeholder 4" descr="A picture containing food, person, indoor, sitting&#10;&#10;Description generated with high confidence">
            <a:extLst>
              <a:ext uri="{FF2B5EF4-FFF2-40B4-BE49-F238E27FC236}">
                <a16:creationId xmlns:a16="http://schemas.microsoft.com/office/drawing/2014/main" id="{1DDABBCB-C962-43C7-BC1D-645916B7C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38" y="1233555"/>
            <a:ext cx="7305523" cy="5479143"/>
          </a:xfrm>
        </p:spPr>
      </p:pic>
    </p:spTree>
    <p:extLst>
      <p:ext uri="{BB962C8B-B14F-4D97-AF65-F5344CB8AC3E}">
        <p14:creationId xmlns:p14="http://schemas.microsoft.com/office/powerpoint/2010/main" val="21445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EB28-47C4-47BD-93BD-00A939A2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23689"/>
            <a:ext cx="10058400" cy="1188720"/>
          </a:xfrm>
        </p:spPr>
        <p:txBody>
          <a:bodyPr/>
          <a:lstStyle/>
          <a:p>
            <a:pPr algn="ctr"/>
            <a:r>
              <a:rPr lang="en-TT" dirty="0"/>
              <a:t>Disarticulation of Proximal Interphalangeal joint-Digit removed</a:t>
            </a:r>
          </a:p>
        </p:txBody>
      </p:sp>
      <p:pic>
        <p:nvPicPr>
          <p:cNvPr id="5" name="Content Placeholder 4" descr="A picture containing person, indoor, clothing&#10;&#10;Description generated with high confidence">
            <a:extLst>
              <a:ext uri="{FF2B5EF4-FFF2-40B4-BE49-F238E27FC236}">
                <a16:creationId xmlns:a16="http://schemas.microsoft.com/office/drawing/2014/main" id="{5C098D40-4255-4DA2-8272-B420EFD7C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0119" r="18113" b="32058"/>
          <a:stretch/>
        </p:blipFill>
        <p:spPr>
          <a:xfrm>
            <a:off x="2576284" y="1559152"/>
            <a:ext cx="7039429" cy="4884503"/>
          </a:xfrm>
        </p:spPr>
      </p:pic>
    </p:spTree>
    <p:extLst>
      <p:ext uri="{BB962C8B-B14F-4D97-AF65-F5344CB8AC3E}">
        <p14:creationId xmlns:p14="http://schemas.microsoft.com/office/powerpoint/2010/main" val="18268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C6DB6E-B7A7-4B98-A8E1-54317C21D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543" y="4521205"/>
            <a:ext cx="8686800" cy="1464906"/>
          </a:xfrm>
        </p:spPr>
        <p:txBody>
          <a:bodyPr>
            <a:normAutofit/>
          </a:bodyPr>
          <a:lstStyle/>
          <a:p>
            <a:r>
              <a:rPr lang="en-TT" dirty="0"/>
              <a:t>Digital Flexor Tendon Removal</a:t>
            </a:r>
          </a:p>
        </p:txBody>
      </p:sp>
      <p:pic>
        <p:nvPicPr>
          <p:cNvPr id="7" name="Picture 6" descr="A picture containing person, ground, outdoor&#10;&#10;Description generated with very high confidence">
            <a:extLst>
              <a:ext uri="{FF2B5EF4-FFF2-40B4-BE49-F238E27FC236}">
                <a16:creationId xmlns:a16="http://schemas.microsoft.com/office/drawing/2014/main" id="{21CCAA77-F3EF-4CEE-A174-0CBD5636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6391" r="43533" b="25303"/>
          <a:stretch/>
        </p:blipFill>
        <p:spPr>
          <a:xfrm rot="10800000">
            <a:off x="7692570" y="0"/>
            <a:ext cx="4499428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E75A-DD2E-454A-A5C8-028C6763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61" y="0"/>
            <a:ext cx="6887029" cy="2024425"/>
          </a:xfrm>
        </p:spPr>
        <p:txBody>
          <a:bodyPr>
            <a:normAutofit/>
          </a:bodyPr>
          <a:lstStyle/>
          <a:p>
            <a:r>
              <a:rPr lang="en-TT" dirty="0"/>
              <a:t>Digital Flexor tendon removal- Location, from mid dew claw towards mid metatarsal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A8AA5-BBA3-49AE-A47A-D5FFFAB29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6" t="37331" r="45218" b="21492"/>
          <a:stretch/>
        </p:blipFill>
        <p:spPr>
          <a:xfrm>
            <a:off x="8348025" y="0"/>
            <a:ext cx="384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9145-2247-4E24-B3E2-5F89108D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1" y="24138"/>
            <a:ext cx="6770914" cy="2067968"/>
          </a:xfrm>
        </p:spPr>
        <p:txBody>
          <a:bodyPr>
            <a:normAutofit/>
          </a:bodyPr>
          <a:lstStyle/>
          <a:p>
            <a:r>
              <a:rPr lang="en-TT" dirty="0"/>
              <a:t>Digital Flexor tendon removal- Push distally to isolate Deep Digital flexor tendon Video</a:t>
            </a:r>
          </a:p>
        </p:txBody>
      </p:sp>
      <p:pic>
        <p:nvPicPr>
          <p:cNvPr id="4" name="Digital Flexor tendon removal- Push distally to isolate Deept Digital flexor tendon Video">
            <a:hlinkClick r:id="" action="ppaction://media"/>
            <a:extLst>
              <a:ext uri="{FF2B5EF4-FFF2-40B4-BE49-F238E27FC236}">
                <a16:creationId xmlns:a16="http://schemas.microsoft.com/office/drawing/2014/main" id="{81A85BFB-9FC5-497D-AC7B-A938FB8E4A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9943" y="24138"/>
            <a:ext cx="3666219" cy="6600669"/>
          </a:xfrm>
        </p:spPr>
      </p:pic>
    </p:spTree>
    <p:extLst>
      <p:ext uri="{BB962C8B-B14F-4D97-AF65-F5344CB8AC3E}">
        <p14:creationId xmlns:p14="http://schemas.microsoft.com/office/powerpoint/2010/main" val="10293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F0D6D-0ACC-4B05-8D50-B46CA3D3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2" y="196260"/>
            <a:ext cx="6524172" cy="1777683"/>
          </a:xfrm>
        </p:spPr>
        <p:txBody>
          <a:bodyPr/>
          <a:lstStyle/>
          <a:p>
            <a:r>
              <a:rPr lang="en-TT" dirty="0"/>
              <a:t>Digital Flexor tendon removal- Tying and inserting Drain using Buhner needle part 1 Video</a:t>
            </a:r>
          </a:p>
        </p:txBody>
      </p:sp>
      <p:pic>
        <p:nvPicPr>
          <p:cNvPr id="4" name="Digital Flexor tendon removal- Tieing and lnserting Drain using beaumer needle Video">
            <a:hlinkClick r:id="" action="ppaction://media"/>
            <a:extLst>
              <a:ext uri="{FF2B5EF4-FFF2-40B4-BE49-F238E27FC236}">
                <a16:creationId xmlns:a16="http://schemas.microsoft.com/office/drawing/2014/main" id="{4514E654-DF19-47E6-ABD8-C1484ABCEF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8343" y="63338"/>
            <a:ext cx="3738789" cy="6731324"/>
          </a:xfrm>
        </p:spPr>
      </p:pic>
    </p:spTree>
    <p:extLst>
      <p:ext uri="{BB962C8B-B14F-4D97-AF65-F5344CB8AC3E}">
        <p14:creationId xmlns:p14="http://schemas.microsoft.com/office/powerpoint/2010/main" val="22491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CE83-25E7-4A6D-8E49-FB031F65B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57" y="181746"/>
            <a:ext cx="6828971" cy="1777682"/>
          </a:xfrm>
        </p:spPr>
        <p:txBody>
          <a:bodyPr/>
          <a:lstStyle/>
          <a:p>
            <a:r>
              <a:rPr lang="en-TT" dirty="0"/>
              <a:t>Digital Flexor tendon removal- inserting Drain using Buhner needle part 2 Video</a:t>
            </a:r>
          </a:p>
        </p:txBody>
      </p:sp>
      <p:pic>
        <p:nvPicPr>
          <p:cNvPr id="4" name="Digital Flexor tendon removal- lnserting Drain using beaumer needle Video">
            <a:hlinkClick r:id="" action="ppaction://media"/>
            <a:extLst>
              <a:ext uri="{FF2B5EF4-FFF2-40B4-BE49-F238E27FC236}">
                <a16:creationId xmlns:a16="http://schemas.microsoft.com/office/drawing/2014/main" id="{80A78890-D64F-4458-9E20-CD194A76B6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3486" y="9947"/>
            <a:ext cx="3463017" cy="6234824"/>
          </a:xfrm>
        </p:spPr>
      </p:pic>
    </p:spTree>
    <p:extLst>
      <p:ext uri="{BB962C8B-B14F-4D97-AF65-F5344CB8AC3E}">
        <p14:creationId xmlns:p14="http://schemas.microsoft.com/office/powerpoint/2010/main" val="4555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54DE-5CA8-43E0-8178-FE33DD10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9" y="1"/>
            <a:ext cx="6451600" cy="2554514"/>
          </a:xfrm>
        </p:spPr>
        <p:txBody>
          <a:bodyPr/>
          <a:lstStyle/>
          <a:p>
            <a:r>
              <a:rPr lang="en-TT" dirty="0"/>
              <a:t>Digital Flexor tendon removal- inserting Drain using Buhner needle and rubber tubing (ideally)</a:t>
            </a:r>
          </a:p>
        </p:txBody>
      </p:sp>
      <p:pic>
        <p:nvPicPr>
          <p:cNvPr id="5" name="Content Placeholder 4" descr="A picture containing person, ground, outdoor&#10;&#10;Description generated with very high confidence">
            <a:extLst>
              <a:ext uri="{FF2B5EF4-FFF2-40B4-BE49-F238E27FC236}">
                <a16:creationId xmlns:a16="http://schemas.microsoft.com/office/drawing/2014/main" id="{985A2BAA-642E-43AC-88CA-6F9C45277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r="29252" b="26020"/>
          <a:stretch/>
        </p:blipFill>
        <p:spPr>
          <a:xfrm rot="10800000">
            <a:off x="6633029" y="0"/>
            <a:ext cx="5558971" cy="6806184"/>
          </a:xfrm>
        </p:spPr>
      </p:pic>
    </p:spTree>
    <p:extLst>
      <p:ext uri="{BB962C8B-B14F-4D97-AF65-F5344CB8AC3E}">
        <p14:creationId xmlns:p14="http://schemas.microsoft.com/office/powerpoint/2010/main" val="17865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2CF-6FDE-41F3-A308-1718A188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" y="145143"/>
            <a:ext cx="5689599" cy="3283857"/>
          </a:xfrm>
        </p:spPr>
        <p:txBody>
          <a:bodyPr>
            <a:normAutofit fontScale="90000"/>
          </a:bodyPr>
          <a:lstStyle/>
          <a:p>
            <a:r>
              <a:rPr lang="en-TT" dirty="0"/>
              <a:t>Digital Flexor tendon removal- Tied Drain</a:t>
            </a:r>
            <a:br>
              <a:rPr lang="en-TT" dirty="0"/>
            </a:br>
            <a:br>
              <a:rPr lang="en-TT" dirty="0"/>
            </a:br>
            <a:r>
              <a:rPr lang="en-TT" dirty="0"/>
              <a:t>Typically the Digital Flexor Tendon is cut off/resected before the needle is inserted and tubing tied. </a:t>
            </a:r>
          </a:p>
        </p:txBody>
      </p:sp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DC641B88-8AB7-4B31-AC64-8B5DF6434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1" t="16844" r="3175" b="33921"/>
          <a:stretch/>
        </p:blipFill>
        <p:spPr>
          <a:xfrm rot="10800000">
            <a:off x="5965371" y="-9084"/>
            <a:ext cx="6226629" cy="6867083"/>
          </a:xfrm>
        </p:spPr>
      </p:pic>
    </p:spTree>
    <p:extLst>
      <p:ext uri="{BB962C8B-B14F-4D97-AF65-F5344CB8AC3E}">
        <p14:creationId xmlns:p14="http://schemas.microsoft.com/office/powerpoint/2010/main" val="5879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90BFAE-04C5-46BE-838C-5C2E93AB7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172" y="4738919"/>
            <a:ext cx="7612742" cy="1531251"/>
          </a:xfrm>
        </p:spPr>
        <p:txBody>
          <a:bodyPr/>
          <a:lstStyle/>
          <a:p>
            <a:r>
              <a:rPr lang="en-TT" dirty="0"/>
              <a:t>Gigli Digit amputation of Distal P 1</a:t>
            </a:r>
          </a:p>
        </p:txBody>
      </p:sp>
      <p:pic>
        <p:nvPicPr>
          <p:cNvPr id="7" name="Picture 6" descr="A picture containing person, food, indoor, eating&#10;&#10;Description generated with high confidence">
            <a:extLst>
              <a:ext uri="{FF2B5EF4-FFF2-40B4-BE49-F238E27FC236}">
                <a16:creationId xmlns:a16="http://schemas.microsoft.com/office/drawing/2014/main" id="{15982D64-1DDD-4710-87F2-61AF70C09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10000" r="4850" b="6243"/>
          <a:stretch/>
        </p:blipFill>
        <p:spPr>
          <a:xfrm rot="10800000">
            <a:off x="8215084" y="-12234"/>
            <a:ext cx="3976916" cy="57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0"/>
            <a:ext cx="5653314" cy="2459855"/>
          </a:xfrm>
        </p:spPr>
        <p:txBody>
          <a:bodyPr>
            <a:normAutofit/>
          </a:bodyPr>
          <a:lstStyle/>
          <a:p>
            <a:r>
              <a:rPr lang="en-US" dirty="0"/>
              <a:t>Manual Hoof Trimming</a:t>
            </a:r>
            <a:r>
              <a:rPr lang="en-TT" dirty="0">
                <a:solidFill>
                  <a:srgbClr val="C44475">
                    <a:lumMod val="75000"/>
                  </a:srgbClr>
                </a:solidFill>
              </a:rPr>
              <a:t>- Using Hoof Nippers to cut toe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picture containing indoor, floor, ground, person&#10;&#10;Description generated with very high confidence">
            <a:extLst>
              <a:ext uri="{FF2B5EF4-FFF2-40B4-BE49-F238E27FC236}">
                <a16:creationId xmlns:a16="http://schemas.microsoft.com/office/drawing/2014/main" id="{957B78B0-DC44-4899-8A88-7BDE817F3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57" y="0"/>
            <a:ext cx="4120243" cy="5493657"/>
          </a:xfrm>
          <a:prstGeom prst="rect">
            <a:avLst/>
          </a:prstGeom>
        </p:spPr>
      </p:pic>
      <p:pic>
        <p:nvPicPr>
          <p:cNvPr id="8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C8CE56F2-919E-4ABC-88FB-E02ACDC53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71" y="1494970"/>
            <a:ext cx="4022272" cy="53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2373-0E20-4628-9E51-8BED1DA02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2" y="0"/>
            <a:ext cx="6132286" cy="1501912"/>
          </a:xfrm>
        </p:spPr>
        <p:txBody>
          <a:bodyPr/>
          <a:lstStyle/>
          <a:p>
            <a:r>
              <a:rPr lang="en-TT" dirty="0"/>
              <a:t>Gigli Digit amputation-Location Distal third P 1 Video</a:t>
            </a:r>
          </a:p>
        </p:txBody>
      </p:sp>
      <p:pic>
        <p:nvPicPr>
          <p:cNvPr id="4" name="Gigli Digit amputation-Location Distal third P1 Video">
            <a:hlinkClick r:id="" action="ppaction://media"/>
            <a:extLst>
              <a:ext uri="{FF2B5EF4-FFF2-40B4-BE49-F238E27FC236}">
                <a16:creationId xmlns:a16="http://schemas.microsoft.com/office/drawing/2014/main" id="{BDA9E01B-C5D0-42F8-861A-EF22FB6C4E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6115" y="41453"/>
            <a:ext cx="3389086" cy="6101718"/>
          </a:xfrm>
        </p:spPr>
      </p:pic>
    </p:spTree>
    <p:extLst>
      <p:ext uri="{BB962C8B-B14F-4D97-AF65-F5344CB8AC3E}">
        <p14:creationId xmlns:p14="http://schemas.microsoft.com/office/powerpoint/2010/main" val="22519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8B57-ED2D-4116-AAA3-BD328C54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62" y="-464457"/>
            <a:ext cx="7075714" cy="2844800"/>
          </a:xfrm>
        </p:spPr>
        <p:txBody>
          <a:bodyPr>
            <a:normAutofit/>
          </a:bodyPr>
          <a:lstStyle/>
          <a:p>
            <a:r>
              <a:rPr lang="en-TT" dirty="0"/>
              <a:t>Gigli Digit amputation of Distal P 1-</a:t>
            </a:r>
            <a:br>
              <a:rPr lang="en-TT" dirty="0"/>
            </a:br>
            <a:r>
              <a:rPr lang="en-TT" dirty="0"/>
              <a:t>Cutting above the coronary band leaving skin for suturing after the procedure, Video</a:t>
            </a:r>
          </a:p>
        </p:txBody>
      </p:sp>
      <p:pic>
        <p:nvPicPr>
          <p:cNvPr id="4" name="Gigli Digit amputation-Cutting above the coronary band leaving skin for suturing after Video">
            <a:hlinkClick r:id="" action="ppaction://media"/>
            <a:extLst>
              <a:ext uri="{FF2B5EF4-FFF2-40B4-BE49-F238E27FC236}">
                <a16:creationId xmlns:a16="http://schemas.microsoft.com/office/drawing/2014/main" id="{ECCEEA7E-9D16-4C57-97BC-DD885308F8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8838" y="0"/>
            <a:ext cx="3429620" cy="6174695"/>
          </a:xfrm>
        </p:spPr>
      </p:pic>
    </p:spTree>
    <p:extLst>
      <p:ext uri="{BB962C8B-B14F-4D97-AF65-F5344CB8AC3E}">
        <p14:creationId xmlns:p14="http://schemas.microsoft.com/office/powerpoint/2010/main" val="27632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C92C-EACB-4649-89DF-3D31B8C9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75"/>
            <a:ext cx="7503887" cy="2365829"/>
          </a:xfrm>
        </p:spPr>
        <p:txBody>
          <a:bodyPr>
            <a:normAutofit/>
          </a:bodyPr>
          <a:lstStyle/>
          <a:p>
            <a:r>
              <a:rPr lang="en-TT" dirty="0"/>
              <a:t>Gigli Digit amputation of Distal </a:t>
            </a:r>
            <a:r>
              <a:rPr lang="en-TT" dirty="0" err="1"/>
              <a:t>P1</a:t>
            </a:r>
            <a:r>
              <a:rPr lang="en-TT" dirty="0"/>
              <a:t>–</a:t>
            </a:r>
            <a:br>
              <a:rPr lang="en-TT" dirty="0"/>
            </a:br>
            <a:r>
              <a:rPr lang="en-TT" dirty="0"/>
              <a:t>Undermining to the dewclaw and </a:t>
            </a:r>
            <a:br>
              <a:rPr lang="en-TT" dirty="0"/>
            </a:br>
            <a:r>
              <a:rPr lang="en-TT" dirty="0"/>
              <a:t>Cutting above the coronary band leaving skin for suturing after, Video</a:t>
            </a:r>
          </a:p>
        </p:txBody>
      </p:sp>
      <p:pic>
        <p:nvPicPr>
          <p:cNvPr id="4" name="Gigli Digit amputation-Undermining to the dewclaw and Cutting above the coronary band leaving skin for suturing after Video">
            <a:hlinkClick r:id="" action="ppaction://media"/>
            <a:extLst>
              <a:ext uri="{FF2B5EF4-FFF2-40B4-BE49-F238E27FC236}">
                <a16:creationId xmlns:a16="http://schemas.microsoft.com/office/drawing/2014/main" id="{66D638E5-5836-48BF-8CA1-427B797EB7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3887" y="12875"/>
            <a:ext cx="3404960" cy="6130298"/>
          </a:xfrm>
        </p:spPr>
      </p:pic>
    </p:spTree>
    <p:extLst>
      <p:ext uri="{BB962C8B-B14F-4D97-AF65-F5344CB8AC3E}">
        <p14:creationId xmlns:p14="http://schemas.microsoft.com/office/powerpoint/2010/main" val="25381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A8C3-D3F7-444D-9953-D69D585AF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097486" cy="1440542"/>
          </a:xfrm>
        </p:spPr>
        <p:txBody>
          <a:bodyPr>
            <a:normAutofit/>
          </a:bodyPr>
          <a:lstStyle/>
          <a:p>
            <a:r>
              <a:rPr lang="en-TT" dirty="0"/>
              <a:t>Gigli Digit amputation of Distal P 1-</a:t>
            </a:r>
            <a:br>
              <a:rPr lang="en-TT" dirty="0"/>
            </a:br>
            <a:r>
              <a:rPr lang="en-TT" dirty="0"/>
              <a:t>Undermining skin for suturing</a:t>
            </a:r>
          </a:p>
        </p:txBody>
      </p:sp>
      <p:pic>
        <p:nvPicPr>
          <p:cNvPr id="5" name="Content Placeholder 4" descr="A picture containing indoor, person, food&#10;&#10;Description generated with high confidence">
            <a:extLst>
              <a:ext uri="{FF2B5EF4-FFF2-40B4-BE49-F238E27FC236}">
                <a16:creationId xmlns:a16="http://schemas.microsoft.com/office/drawing/2014/main" id="{589AF595-1C3C-41EB-B74F-A87B0A5D0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25401"/>
            <a:ext cx="5094514" cy="6792685"/>
          </a:xfrm>
        </p:spPr>
      </p:pic>
    </p:spTree>
    <p:extLst>
      <p:ext uri="{BB962C8B-B14F-4D97-AF65-F5344CB8AC3E}">
        <p14:creationId xmlns:p14="http://schemas.microsoft.com/office/powerpoint/2010/main" val="32282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606B-62B0-4185-84E4-90A71573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57" y="15769"/>
            <a:ext cx="7235372" cy="1900117"/>
          </a:xfrm>
        </p:spPr>
        <p:txBody>
          <a:bodyPr/>
          <a:lstStyle/>
          <a:p>
            <a:r>
              <a:rPr lang="en-TT" dirty="0"/>
              <a:t>Gigli Digit amputation of Distal P 1-Location and setting Gigli wire Video</a:t>
            </a:r>
          </a:p>
        </p:txBody>
      </p:sp>
      <p:pic>
        <p:nvPicPr>
          <p:cNvPr id="4" name="Gigli Digit amputation-Location and setting gigli wire Video">
            <a:hlinkClick r:id="" action="ppaction://media"/>
            <a:extLst>
              <a:ext uri="{FF2B5EF4-FFF2-40B4-BE49-F238E27FC236}">
                <a16:creationId xmlns:a16="http://schemas.microsoft.com/office/drawing/2014/main" id="{9813E4D0-92AC-42CB-84EB-E9DE8C0854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829" y="15769"/>
            <a:ext cx="3419475" cy="6156431"/>
          </a:xfrm>
        </p:spPr>
      </p:pic>
    </p:spTree>
    <p:extLst>
      <p:ext uri="{BB962C8B-B14F-4D97-AF65-F5344CB8AC3E}">
        <p14:creationId xmlns:p14="http://schemas.microsoft.com/office/powerpoint/2010/main" val="3764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ACFB5-B2C3-4D46-ACC7-E3A32F2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-1"/>
            <a:ext cx="6945085" cy="1422401"/>
          </a:xfrm>
        </p:spPr>
        <p:txBody>
          <a:bodyPr/>
          <a:lstStyle/>
          <a:p>
            <a:r>
              <a:rPr lang="en-TT" dirty="0"/>
              <a:t>Gigli Digit amputation of Distal </a:t>
            </a:r>
            <a:r>
              <a:rPr lang="en-TT" dirty="0" err="1"/>
              <a:t>P1</a:t>
            </a:r>
            <a:r>
              <a:rPr lang="en-TT" dirty="0"/>
              <a:t>-</a:t>
            </a:r>
            <a:br>
              <a:rPr lang="en-TT" dirty="0"/>
            </a:br>
            <a:r>
              <a:rPr lang="en-TT" dirty="0"/>
              <a:t>Using Gigli wire Video</a:t>
            </a:r>
          </a:p>
        </p:txBody>
      </p:sp>
      <p:pic>
        <p:nvPicPr>
          <p:cNvPr id="4" name="Gigli Digit amputation-Using gigli wire Video">
            <a:hlinkClick r:id="" action="ppaction://media"/>
            <a:extLst>
              <a:ext uri="{FF2B5EF4-FFF2-40B4-BE49-F238E27FC236}">
                <a16:creationId xmlns:a16="http://schemas.microsoft.com/office/drawing/2014/main" id="{BEFCB37F-C6CD-4439-A866-48E3346E97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4229" y="155147"/>
            <a:ext cx="3317875" cy="5973510"/>
          </a:xfrm>
        </p:spPr>
      </p:pic>
    </p:spTree>
    <p:extLst>
      <p:ext uri="{BB962C8B-B14F-4D97-AF65-F5344CB8AC3E}">
        <p14:creationId xmlns:p14="http://schemas.microsoft.com/office/powerpoint/2010/main" val="15177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4CD1-9463-46A7-9BED-11284BEC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6146800" cy="1727200"/>
          </a:xfrm>
        </p:spPr>
        <p:txBody>
          <a:bodyPr/>
          <a:lstStyle/>
          <a:p>
            <a:r>
              <a:rPr lang="en-TT" dirty="0"/>
              <a:t>Gigli Digit amputation of Distal P 1-Using Gigli wire</a:t>
            </a:r>
          </a:p>
        </p:txBody>
      </p:sp>
      <p:pic>
        <p:nvPicPr>
          <p:cNvPr id="5" name="Content Placeholder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0705F562-5AF3-4F1C-8D22-F3C21A8D8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5756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BC00-E9C5-41B4-8EA0-E99431D2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" y="-10887"/>
            <a:ext cx="6770914" cy="3653973"/>
          </a:xfrm>
        </p:spPr>
        <p:txBody>
          <a:bodyPr>
            <a:normAutofit fontScale="90000"/>
          </a:bodyPr>
          <a:lstStyle/>
          <a:p>
            <a:r>
              <a:rPr lang="en-TT" dirty="0"/>
              <a:t>Gigli Digit amputation of Distal P 1-</a:t>
            </a:r>
            <a:br>
              <a:rPr lang="en-TT" dirty="0"/>
            </a:br>
            <a:r>
              <a:rPr lang="en-TT" dirty="0"/>
              <a:t>Using Gigli wire with Adjusted position</a:t>
            </a:r>
            <a:br>
              <a:rPr lang="en-TT" dirty="0"/>
            </a:br>
            <a:br>
              <a:rPr lang="en-TT" dirty="0"/>
            </a:br>
            <a:r>
              <a:rPr lang="en-TT" dirty="0"/>
              <a:t>This was necessary as the angle was not initially 45 degrees to the proximal digit abaxially but was directed towards the dew claws.</a:t>
            </a:r>
          </a:p>
        </p:txBody>
      </p:sp>
      <p:pic>
        <p:nvPicPr>
          <p:cNvPr id="5" name="Content Placeholder 4" descr="A picture containing person, indoor, woman, dog&#10;&#10;Description generated with high confidence">
            <a:extLst>
              <a:ext uri="{FF2B5EF4-FFF2-40B4-BE49-F238E27FC236}">
                <a16:creationId xmlns:a16="http://schemas.microsoft.com/office/drawing/2014/main" id="{E5FA8507-03B1-46A0-A450-7C565B666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7257"/>
            <a:ext cx="5138057" cy="6850743"/>
          </a:xfrm>
        </p:spPr>
      </p:pic>
    </p:spTree>
    <p:extLst>
      <p:ext uri="{BB962C8B-B14F-4D97-AF65-F5344CB8AC3E}">
        <p14:creationId xmlns:p14="http://schemas.microsoft.com/office/powerpoint/2010/main" val="7166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85CF-8E84-4FA5-A6D8-917AE91F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123689"/>
            <a:ext cx="4753429" cy="1443854"/>
          </a:xfrm>
        </p:spPr>
        <p:txBody>
          <a:bodyPr/>
          <a:lstStyle/>
          <a:p>
            <a:r>
              <a:rPr lang="en-TT" dirty="0"/>
              <a:t>Gigli Digit amputation-Cut through P 1</a:t>
            </a:r>
          </a:p>
        </p:txBody>
      </p:sp>
      <p:pic>
        <p:nvPicPr>
          <p:cNvPr id="5" name="Content Placeholder 4" descr="A picture containing person, food, indoor, eating&#10;&#10;Description generated with high confidence">
            <a:extLst>
              <a:ext uri="{FF2B5EF4-FFF2-40B4-BE49-F238E27FC236}">
                <a16:creationId xmlns:a16="http://schemas.microsoft.com/office/drawing/2014/main" id="{70F71174-A39A-454C-BBBF-BBC411314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10911" r="8192" b="6673"/>
          <a:stretch/>
        </p:blipFill>
        <p:spPr>
          <a:xfrm rot="10800000">
            <a:off x="7438570" y="0"/>
            <a:ext cx="4753430" cy="6798101"/>
          </a:xfrm>
        </p:spPr>
      </p:pic>
    </p:spTree>
    <p:extLst>
      <p:ext uri="{BB962C8B-B14F-4D97-AF65-F5344CB8AC3E}">
        <p14:creationId xmlns:p14="http://schemas.microsoft.com/office/powerpoint/2010/main" val="6917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6187A9-EA1E-4074-8485-B02A90CB65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/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9577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6A2E-1A6C-43BB-836B-44CD20BB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174171"/>
            <a:ext cx="5900057" cy="1988457"/>
          </a:xfrm>
        </p:spPr>
        <p:txBody>
          <a:bodyPr>
            <a:normAutofit/>
          </a:bodyPr>
          <a:lstStyle/>
          <a:p>
            <a:r>
              <a:rPr lang="en-TT" dirty="0"/>
              <a:t>Manual Hoof Trimming- Using ruler to measure toe height of 5-8 mm ideally</a:t>
            </a:r>
          </a:p>
        </p:txBody>
      </p:sp>
      <p:pic>
        <p:nvPicPr>
          <p:cNvPr id="4" name="Picture 3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6AFA7135-655F-4A8B-89AB-D748033EE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736-E039-4910-81D4-8111C95C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5" y="261257"/>
            <a:ext cx="6357258" cy="2162629"/>
          </a:xfrm>
        </p:spPr>
        <p:txBody>
          <a:bodyPr>
            <a:normAutofit/>
          </a:bodyPr>
          <a:lstStyle/>
          <a:p>
            <a:r>
              <a:rPr lang="en-TT" dirty="0"/>
              <a:t>Manual Hoof Trimming- </a:t>
            </a:r>
            <a:br>
              <a:rPr lang="en-TT" dirty="0"/>
            </a:br>
            <a:r>
              <a:rPr lang="en-TT" dirty="0"/>
              <a:t>Using ruler to measure Dorsal hoof wall length of 6-7 cm ideally</a:t>
            </a:r>
          </a:p>
        </p:txBody>
      </p:sp>
      <p:pic>
        <p:nvPicPr>
          <p:cNvPr id="4" name="Picture 3" descr="A picture containing person, indoor&#10;&#10;Description generated with high confidence">
            <a:extLst>
              <a:ext uri="{FF2B5EF4-FFF2-40B4-BE49-F238E27FC236}">
                <a16:creationId xmlns:a16="http://schemas.microsoft.com/office/drawing/2014/main" id="{636B4A94-F35A-44A0-9131-91EF3C2A3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4230-A0DF-4BD5-949D-6321F7DB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2" y="-776197"/>
            <a:ext cx="5290457" cy="2082482"/>
          </a:xfrm>
        </p:spPr>
        <p:txBody>
          <a:bodyPr/>
          <a:lstStyle/>
          <a:p>
            <a:r>
              <a:rPr lang="en-TT" dirty="0"/>
              <a:t>Manual Hoof Trimming- Using hoof knife</a:t>
            </a:r>
          </a:p>
        </p:txBody>
      </p:sp>
      <p:pic>
        <p:nvPicPr>
          <p:cNvPr id="6" name="Picture 5" descr="A picture containing person, ground, woman, outdoor&#10;&#10;Description generated with very high confidence">
            <a:extLst>
              <a:ext uri="{FF2B5EF4-FFF2-40B4-BE49-F238E27FC236}">
                <a16:creationId xmlns:a16="http://schemas.microsoft.com/office/drawing/2014/main" id="{E3E74219-32C8-4F6F-A673-75B705F7C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0" r="10952"/>
          <a:stretch/>
        </p:blipFill>
        <p:spPr>
          <a:xfrm>
            <a:off x="6676572" y="0"/>
            <a:ext cx="5515428" cy="6858000"/>
          </a:xfrm>
          <a:prstGeom prst="rect">
            <a:avLst/>
          </a:prstGeom>
        </p:spPr>
      </p:pic>
      <p:pic>
        <p:nvPicPr>
          <p:cNvPr id="8" name="Picture 7" descr="A picture containing indoor, ground&#10;&#10;Description generated with high confidence">
            <a:extLst>
              <a:ext uri="{FF2B5EF4-FFF2-40B4-BE49-F238E27FC236}">
                <a16:creationId xmlns:a16="http://schemas.microsoft.com/office/drawing/2014/main" id="{0BCED808-F91B-47C7-B02F-2ADA1140F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14392" r="31375" b="7936"/>
          <a:stretch/>
        </p:blipFill>
        <p:spPr>
          <a:xfrm>
            <a:off x="4571999" y="1531256"/>
            <a:ext cx="2104573" cy="53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92F6-567B-4688-820A-8DC4AB5F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57" y="0"/>
            <a:ext cx="5981700" cy="2764653"/>
          </a:xfrm>
        </p:spPr>
        <p:txBody>
          <a:bodyPr/>
          <a:lstStyle/>
          <a:p>
            <a:r>
              <a:rPr lang="en-TT" dirty="0"/>
              <a:t>Manual Hoof Trimming- Using hoof knife of Middle Inner claw, should be done last</a:t>
            </a:r>
          </a:p>
        </p:txBody>
      </p:sp>
      <p:pic>
        <p:nvPicPr>
          <p:cNvPr id="4" name="Picture 3" descr="A picture containing indoor, person&#10;&#10;Description generated with very high confidence">
            <a:extLst>
              <a:ext uri="{FF2B5EF4-FFF2-40B4-BE49-F238E27FC236}">
                <a16:creationId xmlns:a16="http://schemas.microsoft.com/office/drawing/2014/main" id="{9B07DE5C-37A4-434E-B71E-5A14152B7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094E-3632-4F4F-91E1-625B20F2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" y="0"/>
            <a:ext cx="5435600" cy="1472882"/>
          </a:xfrm>
        </p:spPr>
        <p:txBody>
          <a:bodyPr/>
          <a:lstStyle/>
          <a:p>
            <a:r>
              <a:rPr lang="en-TT" dirty="0"/>
              <a:t>Manual Hoof Trimming- Rasping</a:t>
            </a:r>
          </a:p>
        </p:txBody>
      </p:sp>
      <p:pic>
        <p:nvPicPr>
          <p:cNvPr id="6" name="Picture 5" descr="A picture containing person, clothing, indoor, wall&#10;&#10;Description generated with high confidence">
            <a:extLst>
              <a:ext uri="{FF2B5EF4-FFF2-40B4-BE49-F238E27FC236}">
                <a16:creationId xmlns:a16="http://schemas.microsoft.com/office/drawing/2014/main" id="{0D2A2354-36F3-4970-9312-0AA193BFA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0F0F0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17.potx" id="{A8D831F9-2DA4-4700-B230-431725864604}" vid="{ED9A2A59-32A4-4461-8593-D9E87F204B18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0F0F0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0F0F0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nature presentation (widescreen)</Template>
  <TotalTime>257</TotalTime>
  <Words>377</Words>
  <Application>Microsoft Office PowerPoint</Application>
  <PresentationFormat>Widescreen</PresentationFormat>
  <Paragraphs>50</Paragraphs>
  <Slides>49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Cambria</vt:lpstr>
      <vt:lpstr>Cherry Blossom 16x9</vt:lpstr>
      <vt:lpstr>Cattle Hoof and Digit Care</vt:lpstr>
      <vt:lpstr>Manual Hoof Trimming</vt:lpstr>
      <vt:lpstr>Manual Hoof Trimming- Complete Guide Video</vt:lpstr>
      <vt:lpstr>Manual Hoof Trimming- Using Hoof Nippers to cut toe </vt:lpstr>
      <vt:lpstr>Manual Hoof Trimming- Using ruler to measure toe height of 5-8 mm ideally</vt:lpstr>
      <vt:lpstr>Manual Hoof Trimming-  Using ruler to measure Dorsal hoof wall length of 6-7 cm ideally</vt:lpstr>
      <vt:lpstr>Manual Hoof Trimming- Using hoof knife</vt:lpstr>
      <vt:lpstr>Manual Hoof Trimming- Using hoof knife of Middle Inner claw, should be done last</vt:lpstr>
      <vt:lpstr>Manual Hoof Trimming- Rasping</vt:lpstr>
      <vt:lpstr>Manual Hoof Trimming- Using hoof knife assessing potential lesions Video</vt:lpstr>
      <vt:lpstr>Manual Hoof Trimming-  At end, looking good,  Observe the curve of the Hoof knife</vt:lpstr>
      <vt:lpstr>Manual Hoof Trimming-  A bit too much removed at toe through the white line</vt:lpstr>
      <vt:lpstr>Power tool Hoof trimming- Tool and Protective wear</vt:lpstr>
      <vt:lpstr>Power tool Hoof trimming-  4-sided blade Tool which requires slight pressure</vt:lpstr>
      <vt:lpstr>Power tool Hoof trimming-  4 sided Blade uses part 1 Video</vt:lpstr>
      <vt:lpstr>Power tool Hoof trimming-  4 sided Blade uses part 2 Video</vt:lpstr>
      <vt:lpstr>Power tool Hoof trimming-  4 sided Blade uses part 3 Video -Do not go too steep</vt:lpstr>
      <vt:lpstr>Power tool Hoof trimming- Merlin uses part 1 Video</vt:lpstr>
      <vt:lpstr>Power tool Hoof trimming- Merlin in use part 2 Video</vt:lpstr>
      <vt:lpstr>Power tool Hoof trimming- Merlin</vt:lpstr>
      <vt:lpstr>Power tool Hoof trimming- Assessing Flat soles</vt:lpstr>
      <vt:lpstr>Power tool Hoof trimming-  On border of heel, sole and horn of heel</vt:lpstr>
      <vt:lpstr>Disarticulation of Proximal Interphalangeal joint</vt:lpstr>
      <vt:lpstr>Disarticulation of Proximal Interphalangeal joint- Location Video</vt:lpstr>
      <vt:lpstr>Disarticulation of Proximal Interphalangeal joint- Cutting through Digital Flexor tendon</vt:lpstr>
      <vt:lpstr>Disarticulation of Proximal Interphalangeal joint-Through joint capsule</vt:lpstr>
      <vt:lpstr>Disarticulation of Proximal Interphalangeal joint-Cutting along Coronary band laterally </vt:lpstr>
      <vt:lpstr>Disarticulation of Proximal Interphalangeal joint-Through joint </vt:lpstr>
      <vt:lpstr>Disarticulation of Proximal Interphalangeal joint- Articulating surface of distal P 1</vt:lpstr>
      <vt:lpstr>Disarticulation of Proximal Interphalangeal joint- Articulating surface of Digit removed, proximal P 2 </vt:lpstr>
      <vt:lpstr>Disarticulation of Proximal Interphalangeal joint-Digit removed</vt:lpstr>
      <vt:lpstr>Digital Flexor Tendon Removal</vt:lpstr>
      <vt:lpstr>Digital Flexor tendon removal- Location, from mid dew claw towards mid metatarsal</vt:lpstr>
      <vt:lpstr>Digital Flexor tendon removal- Push distally to isolate Deep Digital flexor tendon Video</vt:lpstr>
      <vt:lpstr>Digital Flexor tendon removal- Tying and inserting Drain using Buhner needle part 1 Video</vt:lpstr>
      <vt:lpstr>Digital Flexor tendon removal- inserting Drain using Buhner needle part 2 Video</vt:lpstr>
      <vt:lpstr>Digital Flexor tendon removal- inserting Drain using Buhner needle and rubber tubing (ideally)</vt:lpstr>
      <vt:lpstr>Digital Flexor tendon removal- Tied Drain  Typically the Digital Flexor Tendon is cut off/resected before the needle is inserted and tubing tied. </vt:lpstr>
      <vt:lpstr>Gigli Digit amputation of Distal P 1</vt:lpstr>
      <vt:lpstr>Gigli Digit amputation-Location Distal third P 1 Video</vt:lpstr>
      <vt:lpstr>Gigli Digit amputation of Distal P 1- Cutting above the coronary band leaving skin for suturing after the procedure, Video</vt:lpstr>
      <vt:lpstr>Gigli Digit amputation of Distal P1– Undermining to the dewclaw and  Cutting above the coronary band leaving skin for suturing after, Video</vt:lpstr>
      <vt:lpstr>Gigli Digit amputation of Distal P 1- Undermining skin for suturing</vt:lpstr>
      <vt:lpstr>Gigli Digit amputation of Distal P 1-Location and setting Gigli wire Video</vt:lpstr>
      <vt:lpstr>Gigli Digit amputation of Distal P1- Using Gigli wire Video</vt:lpstr>
      <vt:lpstr>Gigli Digit amputation of Distal P 1-Using Gigli wire</vt:lpstr>
      <vt:lpstr>Gigli Digit amputation of Distal P 1- Using Gigli wire with Adjusted position  This was necessary as the angle was not initially 45 degrees to the proximal digit abaxially but was directed towards the dew claws.</vt:lpstr>
      <vt:lpstr>Gigli Digit amputation-Cut through P 1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Cattle Hoof and Digit Care</dc:title>
  <dc:creator>Sunita Ramoutarsingh</dc:creator>
  <cp:lastModifiedBy>Sunita Ramoutarsingh</cp:lastModifiedBy>
  <cp:revision>32</cp:revision>
  <dcterms:created xsi:type="dcterms:W3CDTF">2017-11-25T00:41:24Z</dcterms:created>
  <dcterms:modified xsi:type="dcterms:W3CDTF">2017-11-25T04:59:09Z</dcterms:modified>
</cp:coreProperties>
</file>