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362" r:id="rId2"/>
    <p:sldId id="539" r:id="rId3"/>
    <p:sldId id="560" r:id="rId4"/>
    <p:sldId id="544" r:id="rId5"/>
    <p:sldId id="562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3A3"/>
    <a:srgbClr val="7A787C"/>
    <a:srgbClr val="887288"/>
    <a:srgbClr val="CC66FF"/>
    <a:srgbClr val="AF07C1"/>
    <a:srgbClr val="490971"/>
    <a:srgbClr val="DB2942"/>
    <a:srgbClr val="4C0A70"/>
    <a:srgbClr val="A11DEB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2" autoAdjust="0"/>
    <p:restoredTop sz="94406" autoAdjust="0"/>
  </p:normalViewPr>
  <p:slideViewPr>
    <p:cSldViewPr snapToGrid="0" snapToObjects="1">
      <p:cViewPr varScale="1">
        <p:scale>
          <a:sx n="70" d="100"/>
          <a:sy n="70" d="100"/>
        </p:scale>
        <p:origin x="522" y="72"/>
      </p:cViewPr>
      <p:guideLst>
        <p:guide orient="horz" pos="2205"/>
        <p:guide pos="3817"/>
      </p:guideLst>
    </p:cSldViewPr>
  </p:slideViewPr>
  <p:outlineViewPr>
    <p:cViewPr>
      <p:scale>
        <a:sx n="65" d="100"/>
        <a:sy n="65" d="100"/>
      </p:scale>
      <p:origin x="0" y="-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E79CD-D7B5-44BC-AAA9-C55E4802ACA6}" type="datetimeFigureOut">
              <a:rPr lang="es-PA" smtClean="0"/>
              <a:t>26/04/18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46F3C-CF7D-4C4D-A93F-81D3C5F99D4E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53709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5A1A3-9E9F-E94B-B65C-AD02A9418499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2A316-B1A4-ED43-BC3F-8E8589AB8C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SP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" y="-319088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67" y="4598007"/>
            <a:ext cx="3498501" cy="19679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061" y="211814"/>
            <a:ext cx="9144000" cy="13150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6061" y="158083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          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539" y="4920146"/>
            <a:ext cx="1603714" cy="10032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70" y="4959365"/>
            <a:ext cx="1028700" cy="101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1" name="Rectángulo redondeado 10"/>
          <p:cNvSpPr/>
          <p:nvPr userDrawn="1"/>
        </p:nvSpPr>
        <p:spPr>
          <a:xfrm>
            <a:off x="4483" y="-30162"/>
            <a:ext cx="12191999" cy="283369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4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07491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2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0" name="Rectángulo redondeado 9"/>
          <p:cNvSpPr/>
          <p:nvPr userDrawn="1"/>
        </p:nvSpPr>
        <p:spPr>
          <a:xfrm>
            <a:off x="4483" y="-30162"/>
            <a:ext cx="12191999" cy="283369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198" y="163166"/>
            <a:ext cx="10515600" cy="1334737"/>
          </a:xfrm>
        </p:spPr>
        <p:txBody>
          <a:bodyPr/>
          <a:lstStyle>
            <a:lvl1pPr>
              <a:defRPr baseline="0"/>
            </a:lvl1pPr>
          </a:lstStyle>
          <a:p>
            <a:endParaRPr lang="es-ES_tradnl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198" y="163166"/>
            <a:ext cx="10515600" cy="1334737"/>
          </a:xfrm>
        </p:spPr>
        <p:txBody>
          <a:bodyPr/>
          <a:lstStyle>
            <a:lvl1pPr>
              <a:defRPr baseline="0"/>
            </a:lvl1pPr>
          </a:lstStyle>
          <a:p>
            <a:endParaRPr lang="es-ES_tradnl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198" y="163166"/>
            <a:ext cx="10515600" cy="1334737"/>
          </a:xfrm>
        </p:spPr>
        <p:txBody>
          <a:bodyPr/>
          <a:lstStyle>
            <a:lvl1pPr>
              <a:defRPr baseline="0"/>
            </a:lvl1pPr>
          </a:lstStyle>
          <a:p>
            <a:endParaRPr lang="es-ES_tradnl" dirty="0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PSP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" y="-319088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64" y="3290875"/>
            <a:ext cx="5449736" cy="30654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061" y="211814"/>
            <a:ext cx="9144000" cy="131501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6061" y="158083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          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27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52879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10" name="Rectángulo redondeado 9"/>
          <p:cNvSpPr/>
          <p:nvPr userDrawn="1"/>
        </p:nvSpPr>
        <p:spPr>
          <a:xfrm>
            <a:off x="4483" y="-30162"/>
            <a:ext cx="12191999" cy="283369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5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07491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8" name="Rectángulo redondeado 7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3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Rectángulo redondeado 9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5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98871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6" name="Rectángulo redondeado 5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6" name="Rectángulo redondeado 5"/>
          <p:cNvSpPr/>
          <p:nvPr userDrawn="1"/>
        </p:nvSpPr>
        <p:spPr>
          <a:xfrm>
            <a:off x="0" y="1224345"/>
            <a:ext cx="12191999" cy="106914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0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  <p:sp>
        <p:nvSpPr>
          <p:cNvPr id="9" name="Rectángulo redondeado 8"/>
          <p:cNvSpPr/>
          <p:nvPr userDrawn="1"/>
        </p:nvSpPr>
        <p:spPr>
          <a:xfrm>
            <a:off x="4483" y="-30162"/>
            <a:ext cx="12191999" cy="283369"/>
          </a:xfrm>
          <a:prstGeom prst="roundRect">
            <a:avLst/>
          </a:prstGeom>
          <a:solidFill>
            <a:srgbClr val="000E67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482" y="4488872"/>
            <a:ext cx="12192000" cy="2369127"/>
          </a:xfrm>
          <a:prstGeom prst="rect">
            <a:avLst/>
          </a:prstGeom>
        </p:spPr>
      </p:pic>
      <p:pic>
        <p:nvPicPr>
          <p:cNvPr id="13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62" y="0"/>
            <a:ext cx="2984938" cy="16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F143-4087-4143-9649-B06E09A483B1}" type="datetimeFigureOut">
              <a:rPr lang="es-ES_tradnl" smtClean="0"/>
              <a:t>26/04/2018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52C73-B0FB-CB49-9B05-44CBE08A82FE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720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6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55" r:id="rId13"/>
    <p:sldLayoutId id="2147483697" r:id="rId14"/>
    <p:sldLayoutId id="214748369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86061" y="648542"/>
            <a:ext cx="9144000" cy="1315016"/>
          </a:xfrm>
        </p:spPr>
        <p:txBody>
          <a:bodyPr>
            <a:noAutofit/>
          </a:bodyPr>
          <a:lstStyle/>
          <a:p>
            <a:r>
              <a:rPr lang="es-ES_tradnl" sz="5400" dirty="0" smtClean="0">
                <a:latin typeface="Calibri" charset="0"/>
                <a:ea typeface="Calibri" charset="0"/>
                <a:cs typeface="Calibri" charset="0"/>
              </a:rPr>
              <a:t>Programa Saneamiento de Panamá</a:t>
            </a:r>
            <a:endParaRPr lang="es-ES_tradnl" sz="5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615" y="138352"/>
            <a:ext cx="10515600" cy="1325563"/>
          </a:xfrm>
        </p:spPr>
        <p:txBody>
          <a:bodyPr>
            <a:normAutofit/>
          </a:bodyPr>
          <a:lstStyle/>
          <a:p>
            <a:r>
              <a:rPr lang="es-PA" sz="3600" b="1" dirty="0" smtClean="0"/>
              <a:t>ARRAIJÁN ESTE Y ARRAIJÁN OESTE Y LA CHORRERA</a:t>
            </a:r>
            <a:endParaRPr lang="es-PA" sz="3600" dirty="0"/>
          </a:p>
        </p:txBody>
      </p:sp>
      <p:pic>
        <p:nvPicPr>
          <p:cNvPr id="9" name="Picture 2" descr="Resultado de imagen de panama oest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57"/>
          <a:stretch/>
        </p:blipFill>
        <p:spPr bwMode="auto">
          <a:xfrm>
            <a:off x="1341439" y="1825625"/>
            <a:ext cx="95091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100" y="2022384"/>
            <a:ext cx="2808481" cy="3234486"/>
          </a:xfrm>
          <a:prstGeom prst="rect">
            <a:avLst/>
          </a:prstGeom>
        </p:spPr>
      </p:pic>
      <p:grpSp>
        <p:nvGrpSpPr>
          <p:cNvPr id="12" name="Agrupar 5"/>
          <p:cNvGrpSpPr>
            <a:grpSpLocks/>
          </p:cNvGrpSpPr>
          <p:nvPr/>
        </p:nvGrpSpPr>
        <p:grpSpPr bwMode="auto">
          <a:xfrm flipH="1">
            <a:off x="6632812" y="3553402"/>
            <a:ext cx="6175072" cy="2729167"/>
            <a:chOff x="-985932" y="1595438"/>
            <a:chExt cx="6576702" cy="2165193"/>
          </a:xfrm>
        </p:grpSpPr>
        <p:pic>
          <p:nvPicPr>
            <p:cNvPr id="13" name="Imagen 1" descr="SANEMIANETO PPT 2016-57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6087" y="1595438"/>
              <a:ext cx="6046857" cy="216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CuadroTexto 2"/>
            <p:cNvSpPr txBox="1">
              <a:spLocks noChangeArrowheads="1"/>
            </p:cNvSpPr>
            <p:nvPr/>
          </p:nvSpPr>
          <p:spPr bwMode="auto">
            <a:xfrm>
              <a:off x="-985932" y="2778639"/>
              <a:ext cx="5822899" cy="634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1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7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50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50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50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506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PA" sz="2300" b="1" dirty="0">
                  <a:solidFill>
                    <a:schemeClr val="bg1"/>
                  </a:solidFill>
                </a:rPr>
                <a:t>El Proyecto Beneficiará </a:t>
              </a:r>
              <a:r>
                <a:rPr lang="es-ES" altLang="es-PA" sz="2300" b="1" dirty="0" smtClean="0">
                  <a:solidFill>
                    <a:schemeClr val="bg1"/>
                  </a:solidFill>
                </a:rPr>
                <a:t>alrededor </a:t>
              </a:r>
              <a:r>
                <a:rPr lang="es-ES" altLang="es-PA" sz="2300" b="1" dirty="0">
                  <a:solidFill>
                    <a:schemeClr val="bg1"/>
                  </a:solidFill>
                </a:rPr>
                <a:t>de 7</a:t>
              </a:r>
              <a:r>
                <a:rPr lang="es-ES" altLang="es-PA" sz="2300" b="1" dirty="0" smtClean="0">
                  <a:solidFill>
                    <a:schemeClr val="bg1"/>
                  </a:solidFill>
                </a:rPr>
                <a:t>00,000 </a:t>
              </a:r>
              <a:r>
                <a:rPr lang="es-ES" altLang="es-PA" sz="2300" b="1" dirty="0" smtClean="0">
                  <a:solidFill>
                    <a:srgbClr val="FFFF00"/>
                  </a:solidFill>
                </a:rPr>
                <a:t>habitantes al </a:t>
              </a:r>
              <a:r>
                <a:rPr lang="es-ES" altLang="es-PA" sz="2300" b="1" dirty="0">
                  <a:solidFill>
                    <a:srgbClr val="FFFF00"/>
                  </a:solidFill>
                </a:rPr>
                <a:t>2050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3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27"/>
          <p:cNvPicPr>
            <a:picLocks noChangeAspect="1"/>
          </p:cNvPicPr>
          <p:nvPr/>
        </p:nvPicPr>
        <p:blipFill rotWithShape="1">
          <a:blip r:embed="rId2"/>
          <a:srcRect l="8125" t="15105" r="4759" b="12239"/>
          <a:stretch/>
        </p:blipFill>
        <p:spPr>
          <a:xfrm>
            <a:off x="0" y="1371600"/>
            <a:ext cx="12192000" cy="5605203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21254" y="358034"/>
            <a:ext cx="8641103" cy="1065133"/>
          </a:xfrm>
        </p:spPr>
        <p:txBody>
          <a:bodyPr/>
          <a:lstStyle/>
          <a:p>
            <a:r>
              <a:rPr lang="es-PA" b="1" dirty="0" smtClean="0"/>
              <a:t>SANEAMIENTO EN PANAMÁ OESTE</a:t>
            </a:r>
            <a:endParaRPr lang="es-PA" b="1" dirty="0"/>
          </a:p>
        </p:txBody>
      </p:sp>
      <p:pic>
        <p:nvPicPr>
          <p:cNvPr id="16" name="Imagen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 l="11365" t="2151" r="19098" b="3147"/>
          <a:stretch/>
        </p:blipFill>
        <p:spPr>
          <a:xfrm rot="21352994">
            <a:off x="5222145" y="2683803"/>
            <a:ext cx="4389223" cy="3453877"/>
          </a:xfrm>
          <a:prstGeom prst="rect">
            <a:avLst/>
          </a:prstGeom>
        </p:spPr>
      </p:pic>
      <p:pic>
        <p:nvPicPr>
          <p:cNvPr id="17" name="Imagen 30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5129" r="3557"/>
          <a:stretch/>
        </p:blipFill>
        <p:spPr>
          <a:xfrm rot="319159">
            <a:off x="7509954" y="2400814"/>
            <a:ext cx="2467189" cy="2125177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</a:effectLst>
        </p:spPr>
      </p:pic>
      <p:sp>
        <p:nvSpPr>
          <p:cNvPr id="18" name="Combinar 29"/>
          <p:cNvSpPr/>
          <p:nvPr/>
        </p:nvSpPr>
        <p:spPr>
          <a:xfrm>
            <a:off x="8093122" y="3214048"/>
            <a:ext cx="341194" cy="614149"/>
          </a:xfrm>
          <a:prstGeom prst="flowChartMerg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accent2"/>
              </a:solidFill>
            </a:endParaRPr>
          </a:p>
        </p:txBody>
      </p:sp>
      <p:sp>
        <p:nvSpPr>
          <p:cNvPr id="19" name="Combinar 35"/>
          <p:cNvSpPr/>
          <p:nvPr/>
        </p:nvSpPr>
        <p:spPr>
          <a:xfrm>
            <a:off x="8013510" y="4118343"/>
            <a:ext cx="341194" cy="614149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0" name="CuadroTexto 32"/>
          <p:cNvSpPr txBox="1"/>
          <p:nvPr/>
        </p:nvSpPr>
        <p:spPr>
          <a:xfrm>
            <a:off x="8434316" y="2646822"/>
            <a:ext cx="19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rgbClr val="FFFF00"/>
                </a:solidFill>
              </a:rPr>
              <a:t>PTAR Arraiján Este</a:t>
            </a:r>
            <a:endParaRPr lang="es-PA" b="1" dirty="0">
              <a:solidFill>
                <a:srgbClr val="FFFF00"/>
              </a:solidFill>
            </a:endParaRPr>
          </a:p>
        </p:txBody>
      </p:sp>
      <p:sp>
        <p:nvSpPr>
          <p:cNvPr id="21" name="CuadroTexto 37"/>
          <p:cNvSpPr txBox="1"/>
          <p:nvPr/>
        </p:nvSpPr>
        <p:spPr>
          <a:xfrm>
            <a:off x="8586716" y="4451111"/>
            <a:ext cx="19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rgbClr val="FF0000"/>
                </a:solidFill>
              </a:rPr>
              <a:t>PTAR Caimito</a:t>
            </a:r>
            <a:endParaRPr lang="es-PA" b="1" dirty="0">
              <a:solidFill>
                <a:srgbClr val="FF0000"/>
              </a:solidFill>
            </a:endParaRPr>
          </a:p>
        </p:txBody>
      </p:sp>
      <p:sp>
        <p:nvSpPr>
          <p:cNvPr id="22" name="CuadroTexto 38"/>
          <p:cNvSpPr txBox="1"/>
          <p:nvPr/>
        </p:nvSpPr>
        <p:spPr>
          <a:xfrm>
            <a:off x="5865153" y="1676341"/>
            <a:ext cx="590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 smtClean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PROYECTO DE ARRAIJÁN ESTE</a:t>
            </a:r>
            <a:endParaRPr lang="es-PA" sz="3600" b="1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23" name="CuadroTexto 39"/>
          <p:cNvSpPr txBox="1"/>
          <p:nvPr/>
        </p:nvSpPr>
        <p:spPr>
          <a:xfrm>
            <a:off x="302436" y="4634369"/>
            <a:ext cx="5562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PROYECTO DE ARRAIJÁN OESTE Y LA CHORRERA</a:t>
            </a:r>
            <a:endParaRPr lang="es-PA" sz="3200" b="1" dirty="0">
              <a:solidFill>
                <a:srgbClr val="FF00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385473"/>
              </p:ext>
            </p:extLst>
          </p:nvPr>
        </p:nvGraphicFramePr>
        <p:xfrm>
          <a:off x="298988" y="1576630"/>
          <a:ext cx="5103830" cy="980796"/>
        </p:xfrm>
        <a:graphic>
          <a:graphicData uri="http://schemas.openxmlformats.org/drawingml/2006/table">
            <a:tbl>
              <a:tblPr/>
              <a:tblGrid>
                <a:gridCol w="2636380"/>
                <a:gridCol w="1244136"/>
                <a:gridCol w="1223314"/>
              </a:tblGrid>
              <a:tr h="306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POBLACIÓN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8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Arraiján</a:t>
                      </a:r>
                      <a:r>
                        <a:rPr lang="es-PA" sz="1400" b="0" i="0" u="none" strike="noStrike" baseline="0" dirty="0" smtClean="0">
                          <a:solidFill>
                            <a:srgbClr val="000000"/>
                          </a:solidFill>
                          <a:latin typeface="Corbel"/>
                        </a:rPr>
                        <a:t> Este</a:t>
                      </a:r>
                      <a:endParaRPr lang="es-PA" sz="1400" b="0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96,809</a:t>
                      </a:r>
                      <a:endParaRPr lang="es-PA" sz="1400" b="0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000000"/>
                          </a:solidFill>
                          <a:latin typeface="Corbel"/>
                        </a:rPr>
                        <a:t>139,822</a:t>
                      </a:r>
                      <a:endParaRPr lang="es-PA" sz="1400" b="0" i="0" u="none" strike="noStrike" dirty="0">
                        <a:solidFill>
                          <a:srgbClr val="000000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Arraiján</a:t>
                      </a:r>
                      <a:r>
                        <a:rPr lang="es-PA" sz="1400" b="0" i="0" u="none" strike="noStrike" baseline="0" dirty="0" smtClean="0">
                          <a:solidFill>
                            <a:srgbClr val="FFFFFF"/>
                          </a:solidFill>
                          <a:latin typeface="Corbel"/>
                        </a:rPr>
                        <a:t> Oeste y La Chorrera</a:t>
                      </a:r>
                      <a:endParaRPr lang="es-PA" sz="14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317,902</a:t>
                      </a:r>
                      <a:endParaRPr lang="es-PA" sz="14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605,770</a:t>
                      </a:r>
                      <a:endParaRPr lang="es-PA" sz="14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</a:tr>
              <a:tr h="247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ESTIMADO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414,711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745,592</a:t>
                      </a:r>
                      <a:endParaRPr lang="es-P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2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4652" r="3133" b="4474"/>
          <a:stretch/>
        </p:blipFill>
        <p:spPr>
          <a:xfrm>
            <a:off x="-72000" y="1349829"/>
            <a:ext cx="12240943" cy="4990011"/>
          </a:xfrm>
          <a:prstGeom prst="rect">
            <a:avLst/>
          </a:prstGeom>
        </p:spPr>
      </p:pic>
      <p:sp>
        <p:nvSpPr>
          <p:cNvPr id="10" name="TextBox 7"/>
          <p:cNvSpPr txBox="1"/>
          <p:nvPr/>
        </p:nvSpPr>
        <p:spPr>
          <a:xfrm>
            <a:off x="7934400" y="4382174"/>
            <a:ext cx="4234543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sz="2400" dirty="0" smtClean="0"/>
              <a:t>Ampliación PTAR (1.35m3/s)</a:t>
            </a:r>
          </a:p>
          <a:p>
            <a:pPr>
              <a:buFont typeface="Arial" pitchFamily="34" charset="0"/>
              <a:buChar char="•"/>
            </a:pPr>
            <a:r>
              <a:rPr lang="es-PA" sz="2400" dirty="0" smtClean="0"/>
              <a:t>409.9 Km de redes</a:t>
            </a:r>
          </a:p>
          <a:p>
            <a:pPr>
              <a:buFont typeface="Arial" pitchFamily="34" charset="0"/>
              <a:buChar char="•"/>
            </a:pPr>
            <a:r>
              <a:rPr lang="es-PA" sz="2400" dirty="0" smtClean="0"/>
              <a:t>59.1 Km de colectoras</a:t>
            </a:r>
          </a:p>
          <a:p>
            <a:pPr>
              <a:buFont typeface="Arial" pitchFamily="34" charset="0"/>
              <a:buChar char="•"/>
            </a:pPr>
            <a:r>
              <a:rPr lang="es-PA" sz="2400" dirty="0" smtClean="0"/>
              <a:t>3 EBAR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Estatus: Evaluación</a:t>
            </a:r>
            <a:endParaRPr lang="es-PA" sz="2400" dirty="0" smtClean="0"/>
          </a:p>
        </p:txBody>
      </p:sp>
      <p:sp>
        <p:nvSpPr>
          <p:cNvPr id="8" name="Espaço Reservado para Título 1"/>
          <p:cNvSpPr txBox="1">
            <a:spLocks/>
          </p:cNvSpPr>
          <p:nvPr/>
        </p:nvSpPr>
        <p:spPr>
          <a:xfrm>
            <a:off x="156411" y="445777"/>
            <a:ext cx="10597389" cy="6130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 spc="-50" baseline="0">
                <a:solidFill>
                  <a:schemeClr val="bg1"/>
                </a:solidFill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es-PA" sz="3600" b="1" dirty="0" smtClean="0">
                <a:solidFill>
                  <a:schemeClr val="tx1"/>
                </a:solidFill>
                <a:latin typeface="+mj-lt"/>
                <a:cs typeface="tahoma" panose="020B0604030504040204" pitchFamily="34" charset="0"/>
              </a:rPr>
              <a:t>ARRAIJÁN OESTE Y LA CHORRERA – FASE 2 </a:t>
            </a:r>
            <a:endParaRPr lang="es-PA" sz="3600" dirty="0">
              <a:solidFill>
                <a:schemeClr val="tx1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7" name="Combinar 6"/>
          <p:cNvSpPr/>
          <p:nvPr/>
        </p:nvSpPr>
        <p:spPr>
          <a:xfrm>
            <a:off x="6837631" y="3766511"/>
            <a:ext cx="373210" cy="493684"/>
          </a:xfrm>
          <a:prstGeom prst="flowChartMerge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accent2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210841" y="3835255"/>
            <a:ext cx="2604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PTAR Caimito</a:t>
            </a:r>
            <a:endParaRPr lang="es-PA" sz="2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65650"/>
              </p:ext>
            </p:extLst>
          </p:nvPr>
        </p:nvGraphicFramePr>
        <p:xfrm>
          <a:off x="156411" y="1656015"/>
          <a:ext cx="4203510" cy="548640"/>
        </p:xfrm>
        <a:graphic>
          <a:graphicData uri="http://schemas.openxmlformats.org/drawingml/2006/table">
            <a:tbl>
              <a:tblPr/>
              <a:tblGrid>
                <a:gridCol w="1356404"/>
                <a:gridCol w="1262396"/>
                <a:gridCol w="1584710"/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POBLACIÓN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</a:t>
                      </a:r>
                      <a:endParaRPr lang="es-PA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FASE </a:t>
                      </a:r>
                      <a:r>
                        <a:rPr lang="es-PA" sz="18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129,403</a:t>
                      </a:r>
                      <a:endParaRPr lang="es-PA" sz="18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A" sz="1800" b="0" i="0" u="none" strike="noStrike" dirty="0" smtClean="0">
                          <a:solidFill>
                            <a:srgbClr val="FFFFFF"/>
                          </a:solidFill>
                          <a:latin typeface="Corbel"/>
                        </a:rPr>
                        <a:t>265,025</a:t>
                      </a:r>
                      <a:endParaRPr lang="es-PA" sz="1800" b="0" i="0" u="none" strike="noStrike" dirty="0">
                        <a:solidFill>
                          <a:srgbClr val="FFFFFF"/>
                        </a:solidFill>
                        <a:latin typeface="Corbe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22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hía aNTIGU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12418" r="-27" b="-319"/>
          <a:stretch/>
        </p:blipFill>
        <p:spPr bwMode="auto">
          <a:xfrm>
            <a:off x="0" y="0"/>
            <a:ext cx="12192000" cy="518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556" y="5186567"/>
            <a:ext cx="1693863" cy="1059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46735"/>
            <a:ext cx="947826" cy="939283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166669"/>
            <a:ext cx="12192000" cy="99957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760" y="5246735"/>
            <a:ext cx="1440465" cy="10799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51630" y="4166669"/>
            <a:ext cx="7847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www.saneamientodepanama.gob.pa</a:t>
            </a:r>
            <a:endParaRPr lang="en-US" b="1" u="sng" dirty="0">
              <a:solidFill>
                <a:schemeClr val="bg1"/>
              </a:solidFill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@</a:t>
            </a:r>
            <a:r>
              <a:rPr lang="es-ES" b="1" dirty="0" err="1" smtClean="0">
                <a:solidFill>
                  <a:schemeClr val="bg1"/>
                </a:solidFill>
              </a:rPr>
              <a:t>SaneamientoPma</a:t>
            </a:r>
            <a:r>
              <a:rPr lang="es-ES" b="1" dirty="0" smtClean="0">
                <a:solidFill>
                  <a:schemeClr val="bg1"/>
                </a:solidFill>
              </a:rPr>
              <a:t>  </a:t>
            </a:r>
            <a:r>
              <a:rPr lang="es-PA" dirty="0">
                <a:solidFill>
                  <a:schemeClr val="bg1"/>
                </a:solidFill>
              </a:rPr>
              <a:t> </a:t>
            </a:r>
            <a:r>
              <a:rPr lang="es-PA" dirty="0" smtClean="0">
                <a:solidFill>
                  <a:schemeClr val="bg1"/>
                </a:solidFill>
              </a:rPr>
              <a:t>    </a:t>
            </a:r>
            <a:r>
              <a:rPr lang="es-ES" b="1" dirty="0" smtClean="0">
                <a:solidFill>
                  <a:schemeClr val="bg1"/>
                </a:solidFill>
              </a:rPr>
              <a:t>@</a:t>
            </a:r>
            <a:r>
              <a:rPr lang="es-ES" b="1" dirty="0" err="1">
                <a:solidFill>
                  <a:schemeClr val="bg1"/>
                </a:solidFill>
              </a:rPr>
              <a:t>SaneamientoPma</a:t>
            </a:r>
            <a:r>
              <a:rPr lang="es-ES" b="1" dirty="0">
                <a:solidFill>
                  <a:schemeClr val="bg1"/>
                </a:solidFill>
              </a:rPr>
              <a:t>  </a:t>
            </a:r>
            <a:endParaRPr lang="es-PA" dirty="0">
              <a:solidFill>
                <a:schemeClr val="bg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Programa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Saneamiento</a:t>
            </a:r>
            <a:r>
              <a:rPr lang="en-US" b="1" dirty="0" smtClean="0">
                <a:solidFill>
                  <a:schemeClr val="bg1"/>
                </a:solidFill>
              </a:rPr>
              <a:t> de Panamá</a:t>
            </a:r>
          </a:p>
          <a:p>
            <a:endParaRPr lang="es-PA" dirty="0"/>
          </a:p>
        </p:txBody>
      </p:sp>
      <p:pic>
        <p:nvPicPr>
          <p:cNvPr id="10" name="Imagen 9"/>
          <p:cNvPicPr/>
          <p:nvPr/>
        </p:nvPicPr>
        <p:blipFill>
          <a:blip r:embed="rId6"/>
          <a:stretch>
            <a:fillRect/>
          </a:stretch>
        </p:blipFill>
        <p:spPr>
          <a:xfrm>
            <a:off x="3528884" y="4543811"/>
            <a:ext cx="278841" cy="2032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25" y="4833090"/>
            <a:ext cx="271364" cy="19106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623" y="4455713"/>
            <a:ext cx="377377" cy="3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8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13230</TotalTime>
  <Words>103</Words>
  <Application>Microsoft Office PowerPoint</Application>
  <PresentationFormat>Panorámica</PresentationFormat>
  <Paragraphs>37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MS PGothic</vt:lpstr>
      <vt:lpstr>Arial</vt:lpstr>
      <vt:lpstr>Calibri</vt:lpstr>
      <vt:lpstr>Calibri Light</vt:lpstr>
      <vt:lpstr>Corbel</vt:lpstr>
      <vt:lpstr>tahoma</vt:lpstr>
      <vt:lpstr>Tema de Office</vt:lpstr>
      <vt:lpstr>Programa Saneamiento de Panamá</vt:lpstr>
      <vt:lpstr>ARRAIJÁN ESTE Y ARRAIJÁN OESTE Y LA CHORRERA</vt:lpstr>
      <vt:lpstr>SANEAMIENTO EN PANAMÁ OESTE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Rosmery Rosas Hernández</cp:lastModifiedBy>
  <cp:revision>619</cp:revision>
  <dcterms:created xsi:type="dcterms:W3CDTF">2016-04-07T16:31:34Z</dcterms:created>
  <dcterms:modified xsi:type="dcterms:W3CDTF">2018-04-27T02:57:26Z</dcterms:modified>
</cp:coreProperties>
</file>