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1" r:id="rId6"/>
    <p:sldId id="262" r:id="rId7"/>
    <p:sldId id="263" r:id="rId8"/>
    <p:sldId id="264" r:id="rId9"/>
    <p:sldId id="265" r:id="rId10"/>
  </p:sldIdLst>
  <p:sldSz cx="12192000" cy="6858000"/>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snapToGrid="0">
      <p:cViewPr varScale="1">
        <p:scale>
          <a:sx n="85" d="100"/>
          <a:sy n="85" d="100"/>
        </p:scale>
        <p:origin x="9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CO"/>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CO"/>
          </a:p>
        </p:txBody>
      </p:sp>
      <p:sp>
        <p:nvSpPr>
          <p:cNvPr id="4" name="Marcador de fecha 3"/>
          <p:cNvSpPr>
            <a:spLocks noGrp="1"/>
          </p:cNvSpPr>
          <p:nvPr>
            <p:ph type="dt" sz="half" idx="10"/>
          </p:nvPr>
        </p:nvSpPr>
        <p:spPr/>
        <p:txBody>
          <a:bodyPr/>
          <a:lstStyle/>
          <a:p>
            <a:fld id="{3965DDEF-EA78-40C0-A8DE-82D95775E946}" type="datetimeFigureOut">
              <a:rPr lang="es-CO" smtClean="0"/>
              <a:t>15/06/2018</a:t>
            </a:fld>
            <a:endParaRPr lang="es-CO"/>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92216B0B-6AF6-419C-BC34-2C42A614366F}" type="slidenum">
              <a:rPr lang="es-CO" smtClean="0"/>
              <a:t>‹Nº›</a:t>
            </a:fld>
            <a:endParaRPr lang="es-CO"/>
          </a:p>
        </p:txBody>
      </p:sp>
    </p:spTree>
    <p:extLst>
      <p:ext uri="{BB962C8B-B14F-4D97-AF65-F5344CB8AC3E}">
        <p14:creationId xmlns:p14="http://schemas.microsoft.com/office/powerpoint/2010/main" val="37867575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O"/>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Marcador de fecha 3"/>
          <p:cNvSpPr>
            <a:spLocks noGrp="1"/>
          </p:cNvSpPr>
          <p:nvPr>
            <p:ph type="dt" sz="half" idx="10"/>
          </p:nvPr>
        </p:nvSpPr>
        <p:spPr/>
        <p:txBody>
          <a:bodyPr/>
          <a:lstStyle/>
          <a:p>
            <a:fld id="{3965DDEF-EA78-40C0-A8DE-82D95775E946}" type="datetimeFigureOut">
              <a:rPr lang="es-CO" smtClean="0"/>
              <a:t>15/06/2018</a:t>
            </a:fld>
            <a:endParaRPr lang="es-CO"/>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92216B0B-6AF6-419C-BC34-2C42A614366F}" type="slidenum">
              <a:rPr lang="es-CO" smtClean="0"/>
              <a:t>‹Nº›</a:t>
            </a:fld>
            <a:endParaRPr lang="es-CO"/>
          </a:p>
        </p:txBody>
      </p:sp>
    </p:spTree>
    <p:extLst>
      <p:ext uri="{BB962C8B-B14F-4D97-AF65-F5344CB8AC3E}">
        <p14:creationId xmlns:p14="http://schemas.microsoft.com/office/powerpoint/2010/main" val="28412343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CO"/>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Marcador de fecha 3"/>
          <p:cNvSpPr>
            <a:spLocks noGrp="1"/>
          </p:cNvSpPr>
          <p:nvPr>
            <p:ph type="dt" sz="half" idx="10"/>
          </p:nvPr>
        </p:nvSpPr>
        <p:spPr/>
        <p:txBody>
          <a:bodyPr/>
          <a:lstStyle/>
          <a:p>
            <a:fld id="{3965DDEF-EA78-40C0-A8DE-82D95775E946}" type="datetimeFigureOut">
              <a:rPr lang="es-CO" smtClean="0"/>
              <a:t>15/06/2018</a:t>
            </a:fld>
            <a:endParaRPr lang="es-CO"/>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92216B0B-6AF6-419C-BC34-2C42A614366F}" type="slidenum">
              <a:rPr lang="es-CO" smtClean="0"/>
              <a:t>‹Nº›</a:t>
            </a:fld>
            <a:endParaRPr lang="es-CO"/>
          </a:p>
        </p:txBody>
      </p:sp>
    </p:spTree>
    <p:extLst>
      <p:ext uri="{BB962C8B-B14F-4D97-AF65-F5344CB8AC3E}">
        <p14:creationId xmlns:p14="http://schemas.microsoft.com/office/powerpoint/2010/main" val="13433019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O"/>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Marcador de fecha 3"/>
          <p:cNvSpPr>
            <a:spLocks noGrp="1"/>
          </p:cNvSpPr>
          <p:nvPr>
            <p:ph type="dt" sz="half" idx="10"/>
          </p:nvPr>
        </p:nvSpPr>
        <p:spPr/>
        <p:txBody>
          <a:bodyPr/>
          <a:lstStyle/>
          <a:p>
            <a:fld id="{3965DDEF-EA78-40C0-A8DE-82D95775E946}" type="datetimeFigureOut">
              <a:rPr lang="es-CO" smtClean="0"/>
              <a:t>15/06/2018</a:t>
            </a:fld>
            <a:endParaRPr lang="es-CO"/>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92216B0B-6AF6-419C-BC34-2C42A614366F}" type="slidenum">
              <a:rPr lang="es-CO" smtClean="0"/>
              <a:t>‹Nº›</a:t>
            </a:fld>
            <a:endParaRPr lang="es-CO"/>
          </a:p>
        </p:txBody>
      </p:sp>
    </p:spTree>
    <p:extLst>
      <p:ext uri="{BB962C8B-B14F-4D97-AF65-F5344CB8AC3E}">
        <p14:creationId xmlns:p14="http://schemas.microsoft.com/office/powerpoint/2010/main" val="41288808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CO"/>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3965DDEF-EA78-40C0-A8DE-82D95775E946}" type="datetimeFigureOut">
              <a:rPr lang="es-CO" smtClean="0"/>
              <a:t>15/06/2018</a:t>
            </a:fld>
            <a:endParaRPr lang="es-CO"/>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92216B0B-6AF6-419C-BC34-2C42A614366F}" type="slidenum">
              <a:rPr lang="es-CO" smtClean="0"/>
              <a:t>‹Nº›</a:t>
            </a:fld>
            <a:endParaRPr lang="es-CO"/>
          </a:p>
        </p:txBody>
      </p:sp>
    </p:spTree>
    <p:extLst>
      <p:ext uri="{BB962C8B-B14F-4D97-AF65-F5344CB8AC3E}">
        <p14:creationId xmlns:p14="http://schemas.microsoft.com/office/powerpoint/2010/main" val="21037589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O"/>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Marcador de fecha 4"/>
          <p:cNvSpPr>
            <a:spLocks noGrp="1"/>
          </p:cNvSpPr>
          <p:nvPr>
            <p:ph type="dt" sz="half" idx="10"/>
          </p:nvPr>
        </p:nvSpPr>
        <p:spPr/>
        <p:txBody>
          <a:bodyPr/>
          <a:lstStyle/>
          <a:p>
            <a:fld id="{3965DDEF-EA78-40C0-A8DE-82D95775E946}" type="datetimeFigureOut">
              <a:rPr lang="es-CO" smtClean="0"/>
              <a:t>15/06/2018</a:t>
            </a:fld>
            <a:endParaRPr lang="es-CO"/>
          </a:p>
        </p:txBody>
      </p:sp>
      <p:sp>
        <p:nvSpPr>
          <p:cNvPr id="6" name="Marcador de pie de página 5"/>
          <p:cNvSpPr>
            <a:spLocks noGrp="1"/>
          </p:cNvSpPr>
          <p:nvPr>
            <p:ph type="ftr" sz="quarter" idx="11"/>
          </p:nvPr>
        </p:nvSpPr>
        <p:spPr/>
        <p:txBody>
          <a:bodyPr/>
          <a:lstStyle/>
          <a:p>
            <a:endParaRPr lang="es-CO"/>
          </a:p>
        </p:txBody>
      </p:sp>
      <p:sp>
        <p:nvSpPr>
          <p:cNvPr id="7" name="Marcador de número de diapositiva 6"/>
          <p:cNvSpPr>
            <a:spLocks noGrp="1"/>
          </p:cNvSpPr>
          <p:nvPr>
            <p:ph type="sldNum" sz="quarter" idx="12"/>
          </p:nvPr>
        </p:nvSpPr>
        <p:spPr/>
        <p:txBody>
          <a:bodyPr/>
          <a:lstStyle/>
          <a:p>
            <a:fld id="{92216B0B-6AF6-419C-BC34-2C42A614366F}" type="slidenum">
              <a:rPr lang="es-CO" smtClean="0"/>
              <a:t>‹Nº›</a:t>
            </a:fld>
            <a:endParaRPr lang="es-CO"/>
          </a:p>
        </p:txBody>
      </p:sp>
    </p:spTree>
    <p:extLst>
      <p:ext uri="{BB962C8B-B14F-4D97-AF65-F5344CB8AC3E}">
        <p14:creationId xmlns:p14="http://schemas.microsoft.com/office/powerpoint/2010/main" val="35858560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CO"/>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7" name="Marcador de fecha 6"/>
          <p:cNvSpPr>
            <a:spLocks noGrp="1"/>
          </p:cNvSpPr>
          <p:nvPr>
            <p:ph type="dt" sz="half" idx="10"/>
          </p:nvPr>
        </p:nvSpPr>
        <p:spPr/>
        <p:txBody>
          <a:bodyPr/>
          <a:lstStyle/>
          <a:p>
            <a:fld id="{3965DDEF-EA78-40C0-A8DE-82D95775E946}" type="datetimeFigureOut">
              <a:rPr lang="es-CO" smtClean="0"/>
              <a:t>15/06/2018</a:t>
            </a:fld>
            <a:endParaRPr lang="es-CO"/>
          </a:p>
        </p:txBody>
      </p:sp>
      <p:sp>
        <p:nvSpPr>
          <p:cNvPr id="8" name="Marcador de pie de página 7"/>
          <p:cNvSpPr>
            <a:spLocks noGrp="1"/>
          </p:cNvSpPr>
          <p:nvPr>
            <p:ph type="ftr" sz="quarter" idx="11"/>
          </p:nvPr>
        </p:nvSpPr>
        <p:spPr/>
        <p:txBody>
          <a:bodyPr/>
          <a:lstStyle/>
          <a:p>
            <a:endParaRPr lang="es-CO"/>
          </a:p>
        </p:txBody>
      </p:sp>
      <p:sp>
        <p:nvSpPr>
          <p:cNvPr id="9" name="Marcador de número de diapositiva 8"/>
          <p:cNvSpPr>
            <a:spLocks noGrp="1"/>
          </p:cNvSpPr>
          <p:nvPr>
            <p:ph type="sldNum" sz="quarter" idx="12"/>
          </p:nvPr>
        </p:nvSpPr>
        <p:spPr/>
        <p:txBody>
          <a:bodyPr/>
          <a:lstStyle/>
          <a:p>
            <a:fld id="{92216B0B-6AF6-419C-BC34-2C42A614366F}" type="slidenum">
              <a:rPr lang="es-CO" smtClean="0"/>
              <a:t>‹Nº›</a:t>
            </a:fld>
            <a:endParaRPr lang="es-CO"/>
          </a:p>
        </p:txBody>
      </p:sp>
    </p:spTree>
    <p:extLst>
      <p:ext uri="{BB962C8B-B14F-4D97-AF65-F5344CB8AC3E}">
        <p14:creationId xmlns:p14="http://schemas.microsoft.com/office/powerpoint/2010/main" val="13100252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O"/>
          </a:p>
        </p:txBody>
      </p:sp>
      <p:sp>
        <p:nvSpPr>
          <p:cNvPr id="3" name="Marcador de fecha 2"/>
          <p:cNvSpPr>
            <a:spLocks noGrp="1"/>
          </p:cNvSpPr>
          <p:nvPr>
            <p:ph type="dt" sz="half" idx="10"/>
          </p:nvPr>
        </p:nvSpPr>
        <p:spPr/>
        <p:txBody>
          <a:bodyPr/>
          <a:lstStyle/>
          <a:p>
            <a:fld id="{3965DDEF-EA78-40C0-A8DE-82D95775E946}" type="datetimeFigureOut">
              <a:rPr lang="es-CO" smtClean="0"/>
              <a:t>15/06/2018</a:t>
            </a:fld>
            <a:endParaRPr lang="es-CO"/>
          </a:p>
        </p:txBody>
      </p:sp>
      <p:sp>
        <p:nvSpPr>
          <p:cNvPr id="4" name="Marcador de pie de página 3"/>
          <p:cNvSpPr>
            <a:spLocks noGrp="1"/>
          </p:cNvSpPr>
          <p:nvPr>
            <p:ph type="ftr" sz="quarter" idx="11"/>
          </p:nvPr>
        </p:nvSpPr>
        <p:spPr/>
        <p:txBody>
          <a:bodyPr/>
          <a:lstStyle/>
          <a:p>
            <a:endParaRPr lang="es-CO"/>
          </a:p>
        </p:txBody>
      </p:sp>
      <p:sp>
        <p:nvSpPr>
          <p:cNvPr id="5" name="Marcador de número de diapositiva 4"/>
          <p:cNvSpPr>
            <a:spLocks noGrp="1"/>
          </p:cNvSpPr>
          <p:nvPr>
            <p:ph type="sldNum" sz="quarter" idx="12"/>
          </p:nvPr>
        </p:nvSpPr>
        <p:spPr/>
        <p:txBody>
          <a:bodyPr/>
          <a:lstStyle/>
          <a:p>
            <a:fld id="{92216B0B-6AF6-419C-BC34-2C42A614366F}" type="slidenum">
              <a:rPr lang="es-CO" smtClean="0"/>
              <a:t>‹Nº›</a:t>
            </a:fld>
            <a:endParaRPr lang="es-CO"/>
          </a:p>
        </p:txBody>
      </p:sp>
    </p:spTree>
    <p:extLst>
      <p:ext uri="{BB962C8B-B14F-4D97-AF65-F5344CB8AC3E}">
        <p14:creationId xmlns:p14="http://schemas.microsoft.com/office/powerpoint/2010/main" val="2823623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3965DDEF-EA78-40C0-A8DE-82D95775E946}" type="datetimeFigureOut">
              <a:rPr lang="es-CO" smtClean="0"/>
              <a:t>15/06/2018</a:t>
            </a:fld>
            <a:endParaRPr lang="es-CO"/>
          </a:p>
        </p:txBody>
      </p:sp>
      <p:sp>
        <p:nvSpPr>
          <p:cNvPr id="3" name="Marcador de pie de página 2"/>
          <p:cNvSpPr>
            <a:spLocks noGrp="1"/>
          </p:cNvSpPr>
          <p:nvPr>
            <p:ph type="ftr" sz="quarter" idx="11"/>
          </p:nvPr>
        </p:nvSpPr>
        <p:spPr/>
        <p:txBody>
          <a:bodyPr/>
          <a:lstStyle/>
          <a:p>
            <a:endParaRPr lang="es-CO"/>
          </a:p>
        </p:txBody>
      </p:sp>
      <p:sp>
        <p:nvSpPr>
          <p:cNvPr id="4" name="Marcador de número de diapositiva 3"/>
          <p:cNvSpPr>
            <a:spLocks noGrp="1"/>
          </p:cNvSpPr>
          <p:nvPr>
            <p:ph type="sldNum" sz="quarter" idx="12"/>
          </p:nvPr>
        </p:nvSpPr>
        <p:spPr/>
        <p:txBody>
          <a:bodyPr/>
          <a:lstStyle/>
          <a:p>
            <a:fld id="{92216B0B-6AF6-419C-BC34-2C42A614366F}" type="slidenum">
              <a:rPr lang="es-CO" smtClean="0"/>
              <a:t>‹Nº›</a:t>
            </a:fld>
            <a:endParaRPr lang="es-CO"/>
          </a:p>
        </p:txBody>
      </p:sp>
    </p:spTree>
    <p:extLst>
      <p:ext uri="{BB962C8B-B14F-4D97-AF65-F5344CB8AC3E}">
        <p14:creationId xmlns:p14="http://schemas.microsoft.com/office/powerpoint/2010/main" val="38415371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CO"/>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3965DDEF-EA78-40C0-A8DE-82D95775E946}" type="datetimeFigureOut">
              <a:rPr lang="es-CO" smtClean="0"/>
              <a:t>15/06/2018</a:t>
            </a:fld>
            <a:endParaRPr lang="es-CO"/>
          </a:p>
        </p:txBody>
      </p:sp>
      <p:sp>
        <p:nvSpPr>
          <p:cNvPr id="6" name="Marcador de pie de página 5"/>
          <p:cNvSpPr>
            <a:spLocks noGrp="1"/>
          </p:cNvSpPr>
          <p:nvPr>
            <p:ph type="ftr" sz="quarter" idx="11"/>
          </p:nvPr>
        </p:nvSpPr>
        <p:spPr/>
        <p:txBody>
          <a:bodyPr/>
          <a:lstStyle/>
          <a:p>
            <a:endParaRPr lang="es-CO"/>
          </a:p>
        </p:txBody>
      </p:sp>
      <p:sp>
        <p:nvSpPr>
          <p:cNvPr id="7" name="Marcador de número de diapositiva 6"/>
          <p:cNvSpPr>
            <a:spLocks noGrp="1"/>
          </p:cNvSpPr>
          <p:nvPr>
            <p:ph type="sldNum" sz="quarter" idx="12"/>
          </p:nvPr>
        </p:nvSpPr>
        <p:spPr/>
        <p:txBody>
          <a:bodyPr/>
          <a:lstStyle/>
          <a:p>
            <a:fld id="{92216B0B-6AF6-419C-BC34-2C42A614366F}" type="slidenum">
              <a:rPr lang="es-CO" smtClean="0"/>
              <a:t>‹Nº›</a:t>
            </a:fld>
            <a:endParaRPr lang="es-CO"/>
          </a:p>
        </p:txBody>
      </p:sp>
    </p:spTree>
    <p:extLst>
      <p:ext uri="{BB962C8B-B14F-4D97-AF65-F5344CB8AC3E}">
        <p14:creationId xmlns:p14="http://schemas.microsoft.com/office/powerpoint/2010/main" val="20541210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CO"/>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3965DDEF-EA78-40C0-A8DE-82D95775E946}" type="datetimeFigureOut">
              <a:rPr lang="es-CO" smtClean="0"/>
              <a:t>15/06/2018</a:t>
            </a:fld>
            <a:endParaRPr lang="es-CO"/>
          </a:p>
        </p:txBody>
      </p:sp>
      <p:sp>
        <p:nvSpPr>
          <p:cNvPr id="6" name="Marcador de pie de página 5"/>
          <p:cNvSpPr>
            <a:spLocks noGrp="1"/>
          </p:cNvSpPr>
          <p:nvPr>
            <p:ph type="ftr" sz="quarter" idx="11"/>
          </p:nvPr>
        </p:nvSpPr>
        <p:spPr/>
        <p:txBody>
          <a:bodyPr/>
          <a:lstStyle/>
          <a:p>
            <a:endParaRPr lang="es-CO"/>
          </a:p>
        </p:txBody>
      </p:sp>
      <p:sp>
        <p:nvSpPr>
          <p:cNvPr id="7" name="Marcador de número de diapositiva 6"/>
          <p:cNvSpPr>
            <a:spLocks noGrp="1"/>
          </p:cNvSpPr>
          <p:nvPr>
            <p:ph type="sldNum" sz="quarter" idx="12"/>
          </p:nvPr>
        </p:nvSpPr>
        <p:spPr/>
        <p:txBody>
          <a:bodyPr/>
          <a:lstStyle/>
          <a:p>
            <a:fld id="{92216B0B-6AF6-419C-BC34-2C42A614366F}" type="slidenum">
              <a:rPr lang="es-CO" smtClean="0"/>
              <a:t>‹Nº›</a:t>
            </a:fld>
            <a:endParaRPr lang="es-CO"/>
          </a:p>
        </p:txBody>
      </p:sp>
    </p:spTree>
    <p:extLst>
      <p:ext uri="{BB962C8B-B14F-4D97-AF65-F5344CB8AC3E}">
        <p14:creationId xmlns:p14="http://schemas.microsoft.com/office/powerpoint/2010/main" val="21782066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smConfetti">
          <a:fgClr>
            <a:schemeClr val="accent4">
              <a:lumMod val="60000"/>
              <a:lumOff val="40000"/>
            </a:schemeClr>
          </a:fgClr>
          <a:bgClr>
            <a:schemeClr val="bg1"/>
          </a:bgClr>
        </a:pattFill>
        <a:effectLst/>
      </p:bgPr>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CO"/>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965DDEF-EA78-40C0-A8DE-82D95775E946}" type="datetimeFigureOut">
              <a:rPr lang="es-CO" smtClean="0"/>
              <a:t>15/06/2018</a:t>
            </a:fld>
            <a:endParaRPr lang="es-CO"/>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216B0B-6AF6-419C-BC34-2C42A614366F}" type="slidenum">
              <a:rPr lang="es-CO" smtClean="0"/>
              <a:t>‹Nº›</a:t>
            </a:fld>
            <a:endParaRPr lang="es-CO"/>
          </a:p>
        </p:txBody>
      </p:sp>
    </p:spTree>
    <p:extLst>
      <p:ext uri="{BB962C8B-B14F-4D97-AF65-F5344CB8AC3E}">
        <p14:creationId xmlns:p14="http://schemas.microsoft.com/office/powerpoint/2010/main" val="7561188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definicion.de/persona" TargetMode="External"/><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s://definicion.de/hardware/" TargetMode="External"/><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hyperlink" Target="https://definicion.de/red"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p:cNvSpPr/>
          <p:nvPr/>
        </p:nvSpPr>
        <p:spPr>
          <a:xfrm>
            <a:off x="920213" y="595610"/>
            <a:ext cx="10408748" cy="707886"/>
          </a:xfrm>
          <a:prstGeom prst="rect">
            <a:avLst/>
          </a:prstGeom>
          <a:pattFill prst="wdDnDiag">
            <a:fgClr>
              <a:schemeClr val="accent4">
                <a:lumMod val="60000"/>
                <a:lumOff val="40000"/>
              </a:schemeClr>
            </a:fgClr>
            <a:bgClr>
              <a:schemeClr val="bg1"/>
            </a:bgClr>
          </a:pattFill>
        </p:spPr>
        <p:txBody>
          <a:bodyPr wrap="none" lIns="91440" tIns="45720" rIns="91440" bIns="45720">
            <a:spAutoFit/>
          </a:bodyPr>
          <a:lstStyle/>
          <a:p>
            <a:pPr algn="ctr"/>
            <a:r>
              <a:rPr lang="es-ES" sz="4000" b="1" dirty="0"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DISPOSITIVOS DE ENTRADA Y SALIDA “ MIXTOS”</a:t>
            </a:r>
            <a:endParaRPr lang="es-ES" sz="40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p:txBody>
      </p:sp>
      <p:sp>
        <p:nvSpPr>
          <p:cNvPr id="7" name="Rectángulo 6"/>
          <p:cNvSpPr/>
          <p:nvPr/>
        </p:nvSpPr>
        <p:spPr>
          <a:xfrm>
            <a:off x="1422177" y="2413338"/>
            <a:ext cx="9622061" cy="1477328"/>
          </a:xfrm>
          <a:prstGeom prst="rect">
            <a:avLst/>
          </a:prstGeom>
        </p:spPr>
        <p:txBody>
          <a:bodyPr wrap="square">
            <a:spAutoFit/>
          </a:bodyPr>
          <a:lstStyle/>
          <a:p>
            <a:r>
              <a:rPr lang="es-CO" b="1" smtClean="0"/>
              <a:t>son aquellos dispositivos electrónicos que operan como entrada y como salida de información, permitiendo introducir o extraer datos del sistema, ya sea como soporte rígido (físico, transportable) o no.</a:t>
            </a:r>
          </a:p>
          <a:p>
            <a:endParaRPr lang="es-CO" dirty="0" smtClean="0"/>
          </a:p>
          <a:p>
            <a:r>
              <a:rPr lang="es-CO" dirty="0" smtClean="0"/>
              <a:t>Fuente: http://www.ejemplos.co/20-ejemplos-de-perifericos-mixtos/#ixzz5GQLy8Ygv</a:t>
            </a:r>
            <a:endParaRPr lang="es-CO" dirty="0"/>
          </a:p>
        </p:txBody>
      </p:sp>
    </p:spTree>
    <p:extLst>
      <p:ext uri="{BB962C8B-B14F-4D97-AF65-F5344CB8AC3E}">
        <p14:creationId xmlns:p14="http://schemas.microsoft.com/office/powerpoint/2010/main" val="7950571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2965165" y="824210"/>
            <a:ext cx="5147243" cy="923330"/>
          </a:xfrm>
          <a:prstGeom prst="rect">
            <a:avLst/>
          </a:prstGeom>
          <a:noFill/>
        </p:spPr>
        <p:txBody>
          <a:bodyPr wrap="none" lIns="91440" tIns="45720" rIns="91440" bIns="45720">
            <a:spAutoFit/>
          </a:bodyPr>
          <a:lstStyle/>
          <a:p>
            <a:pPr algn="ctr"/>
            <a:r>
              <a:rPr lang="es-ES" sz="5400" b="1"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PANTALLA TÁCTIL</a:t>
            </a:r>
            <a:endParaRPr lang="es-ES" sz="5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pic>
        <p:nvPicPr>
          <p:cNvPr id="2" name="Imagen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85067" y="1978374"/>
            <a:ext cx="3802062" cy="1533525"/>
          </a:xfrm>
          <a:prstGeom prst="rect">
            <a:avLst/>
          </a:prstGeom>
        </p:spPr>
      </p:pic>
      <p:sp>
        <p:nvSpPr>
          <p:cNvPr id="4" name="Rectángulo 3"/>
          <p:cNvSpPr/>
          <p:nvPr/>
        </p:nvSpPr>
        <p:spPr>
          <a:xfrm>
            <a:off x="1333675" y="3955871"/>
            <a:ext cx="8410222" cy="923330"/>
          </a:xfrm>
          <a:prstGeom prst="rect">
            <a:avLst/>
          </a:prstGeom>
        </p:spPr>
        <p:txBody>
          <a:bodyPr wrap="square">
            <a:spAutoFit/>
          </a:bodyPr>
          <a:lstStyle/>
          <a:p>
            <a:r>
              <a:rPr lang="es-CO" dirty="0">
                <a:latin typeface="Arial" panose="020B0604020202020204" pitchFamily="34" charset="0"/>
                <a:cs typeface="Arial" panose="020B0604020202020204" pitchFamily="34" charset="0"/>
              </a:rPr>
              <a:t>La </a:t>
            </a:r>
            <a:r>
              <a:rPr lang="es-CO" b="1" dirty="0">
                <a:latin typeface="Arial" panose="020B0604020202020204" pitchFamily="34" charset="0"/>
                <a:cs typeface="Arial" panose="020B0604020202020204" pitchFamily="34" charset="0"/>
              </a:rPr>
              <a:t>pantalla táctil</a:t>
            </a:r>
            <a:r>
              <a:rPr lang="es-CO" dirty="0">
                <a:latin typeface="Arial" panose="020B0604020202020204" pitchFamily="34" charset="0"/>
                <a:cs typeface="Arial" panose="020B0604020202020204" pitchFamily="34" charset="0"/>
              </a:rPr>
              <a:t>, por lo tanto, es aquella que </a:t>
            </a:r>
            <a:r>
              <a:rPr lang="es-CO" b="1" dirty="0">
                <a:latin typeface="Arial" panose="020B0604020202020204" pitchFamily="34" charset="0"/>
                <a:cs typeface="Arial" panose="020B0604020202020204" pitchFamily="34" charset="0"/>
              </a:rPr>
              <a:t>permite la interacción a través de un toque por parte del usuario</a:t>
            </a:r>
            <a:r>
              <a:rPr lang="es-CO" dirty="0">
                <a:latin typeface="Arial" panose="020B0604020202020204" pitchFamily="34" charset="0"/>
                <a:cs typeface="Arial" panose="020B0604020202020204" pitchFamily="34" charset="0"/>
              </a:rPr>
              <a:t>. Esto quiere decir que las </a:t>
            </a:r>
            <a:r>
              <a:rPr lang="es-CO" b="1" u="sng" dirty="0">
                <a:latin typeface="Arial" panose="020B0604020202020204" pitchFamily="34" charset="0"/>
                <a:cs typeface="Arial" panose="020B0604020202020204" pitchFamily="34" charset="0"/>
                <a:hlinkClick r:id="rId3"/>
              </a:rPr>
              <a:t>personas</a:t>
            </a:r>
            <a:r>
              <a:rPr lang="es-CO" dirty="0">
                <a:latin typeface="Arial" panose="020B0604020202020204" pitchFamily="34" charset="0"/>
                <a:cs typeface="Arial" panose="020B0604020202020204" pitchFamily="34" charset="0"/>
              </a:rPr>
              <a:t> pueden tocar la superficie de la pantalla para interactuar con el aparato en cuestión.</a:t>
            </a:r>
          </a:p>
        </p:txBody>
      </p:sp>
    </p:spTree>
    <p:extLst>
      <p:ext uri="{BB962C8B-B14F-4D97-AF65-F5344CB8AC3E}">
        <p14:creationId xmlns:p14="http://schemas.microsoft.com/office/powerpoint/2010/main" val="7951417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4259586" y="824210"/>
            <a:ext cx="2558393" cy="923330"/>
          </a:xfrm>
          <a:prstGeom prst="rect">
            <a:avLst/>
          </a:prstGeom>
          <a:noFill/>
        </p:spPr>
        <p:txBody>
          <a:bodyPr wrap="none" lIns="91440" tIns="45720" rIns="91440" bIns="45720">
            <a:spAutoFit/>
          </a:bodyPr>
          <a:lstStyle/>
          <a:p>
            <a:pPr algn="ctr"/>
            <a:r>
              <a:rPr lang="es-ES" sz="5400" b="1"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ROUTER</a:t>
            </a:r>
            <a:endParaRPr lang="es-ES" sz="5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pic>
        <p:nvPicPr>
          <p:cNvPr id="5" name="Imagen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04445" y="1657526"/>
            <a:ext cx="4594578" cy="2143125"/>
          </a:xfrm>
          <a:prstGeom prst="rect">
            <a:avLst/>
          </a:prstGeom>
        </p:spPr>
      </p:pic>
      <p:sp>
        <p:nvSpPr>
          <p:cNvPr id="6" name="Rectángulo 5"/>
          <p:cNvSpPr/>
          <p:nvPr/>
        </p:nvSpPr>
        <p:spPr>
          <a:xfrm>
            <a:off x="2923822" y="3906504"/>
            <a:ext cx="6096000" cy="1754326"/>
          </a:xfrm>
          <a:prstGeom prst="rect">
            <a:avLst/>
          </a:prstGeom>
        </p:spPr>
        <p:txBody>
          <a:bodyPr>
            <a:spAutoFit/>
          </a:bodyPr>
          <a:lstStyle/>
          <a:p>
            <a:r>
              <a:rPr lang="es-CO" dirty="0">
                <a:latin typeface="Arial" panose="020B0604020202020204" pitchFamily="34" charset="0"/>
                <a:cs typeface="Arial" panose="020B0604020202020204" pitchFamily="34" charset="0"/>
              </a:rPr>
              <a:t>El término de origen inglés </a:t>
            </a:r>
            <a:r>
              <a:rPr lang="es-CO" b="1" dirty="0">
                <a:latin typeface="Arial" panose="020B0604020202020204" pitchFamily="34" charset="0"/>
                <a:cs typeface="Arial" panose="020B0604020202020204" pitchFamily="34" charset="0"/>
              </a:rPr>
              <a:t>router</a:t>
            </a:r>
            <a:r>
              <a:rPr lang="es-CO" dirty="0">
                <a:latin typeface="Arial" panose="020B0604020202020204" pitchFamily="34" charset="0"/>
                <a:cs typeface="Arial" panose="020B0604020202020204" pitchFamily="34" charset="0"/>
              </a:rPr>
              <a:t> puede ser traducido al español como </a:t>
            </a:r>
            <a:r>
              <a:rPr lang="es-CO" b="1" dirty="0">
                <a:latin typeface="Arial" panose="020B0604020202020204" pitchFamily="34" charset="0"/>
                <a:cs typeface="Arial" panose="020B0604020202020204" pitchFamily="34" charset="0"/>
              </a:rPr>
              <a:t>enrutador</a:t>
            </a:r>
            <a:r>
              <a:rPr lang="es-CO" dirty="0">
                <a:latin typeface="Arial" panose="020B0604020202020204" pitchFamily="34" charset="0"/>
                <a:cs typeface="Arial" panose="020B0604020202020204" pitchFamily="34" charset="0"/>
              </a:rPr>
              <a:t> o </a:t>
            </a:r>
            <a:r>
              <a:rPr lang="es-CO" b="1" dirty="0">
                <a:latin typeface="Arial" panose="020B0604020202020204" pitchFamily="34" charset="0"/>
                <a:cs typeface="Arial" panose="020B0604020202020204" pitchFamily="34" charset="0"/>
              </a:rPr>
              <a:t>ruteador</a:t>
            </a:r>
            <a:r>
              <a:rPr lang="es-CO" dirty="0">
                <a:latin typeface="Arial" panose="020B0604020202020204" pitchFamily="34" charset="0"/>
                <a:cs typeface="Arial" panose="020B0604020202020204" pitchFamily="34" charset="0"/>
              </a:rPr>
              <a:t>, aunque en ocasiones también se lo menciona como </a:t>
            </a:r>
            <a:r>
              <a:rPr lang="es-CO" b="1" dirty="0">
                <a:latin typeface="Arial" panose="020B0604020202020204" pitchFamily="34" charset="0"/>
                <a:cs typeface="Arial" panose="020B0604020202020204" pitchFamily="34" charset="0"/>
              </a:rPr>
              <a:t>direccionador</a:t>
            </a:r>
            <a:r>
              <a:rPr lang="es-CO" dirty="0">
                <a:latin typeface="Arial" panose="020B0604020202020204" pitchFamily="34" charset="0"/>
                <a:cs typeface="Arial" panose="020B0604020202020204" pitchFamily="34" charset="0"/>
              </a:rPr>
              <a:t>. Se trata de un producto de </a:t>
            </a:r>
            <a:r>
              <a:rPr lang="es-CO" b="1" u="sng" dirty="0">
                <a:latin typeface="Arial" panose="020B0604020202020204" pitchFamily="34" charset="0"/>
                <a:cs typeface="Arial" panose="020B0604020202020204" pitchFamily="34" charset="0"/>
                <a:hlinkClick r:id="rId3"/>
              </a:rPr>
              <a:t>hardware</a:t>
            </a:r>
            <a:r>
              <a:rPr lang="es-CO" dirty="0">
                <a:latin typeface="Arial" panose="020B0604020202020204" pitchFamily="34" charset="0"/>
                <a:cs typeface="Arial" panose="020B0604020202020204" pitchFamily="34" charset="0"/>
              </a:rPr>
              <a:t> que permite </a:t>
            </a:r>
            <a:r>
              <a:rPr lang="es-CO" b="1" dirty="0">
                <a:latin typeface="Arial" panose="020B0604020202020204" pitchFamily="34" charset="0"/>
                <a:cs typeface="Arial" panose="020B0604020202020204" pitchFamily="34" charset="0"/>
              </a:rPr>
              <a:t>interconectar computadoras</a:t>
            </a:r>
            <a:r>
              <a:rPr lang="es-CO" dirty="0">
                <a:latin typeface="Arial" panose="020B0604020202020204" pitchFamily="34" charset="0"/>
                <a:cs typeface="Arial" panose="020B0604020202020204" pitchFamily="34" charset="0"/>
              </a:rPr>
              <a:t> que funcionan en el marco de una </a:t>
            </a:r>
            <a:r>
              <a:rPr lang="es-CO" b="1" u="sng" dirty="0">
                <a:latin typeface="Arial" panose="020B0604020202020204" pitchFamily="34" charset="0"/>
                <a:cs typeface="Arial" panose="020B0604020202020204" pitchFamily="34" charset="0"/>
                <a:hlinkClick r:id="rId4"/>
              </a:rPr>
              <a:t>red</a:t>
            </a:r>
            <a:r>
              <a:rPr lang="es-CO"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29498497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2511096" y="824210"/>
            <a:ext cx="6055376" cy="923330"/>
          </a:xfrm>
          <a:prstGeom prst="rect">
            <a:avLst/>
          </a:prstGeom>
          <a:noFill/>
        </p:spPr>
        <p:txBody>
          <a:bodyPr wrap="none" lIns="91440" tIns="45720" rIns="91440" bIns="45720">
            <a:spAutoFit/>
          </a:bodyPr>
          <a:lstStyle/>
          <a:p>
            <a:pPr algn="ctr"/>
            <a:r>
              <a:rPr lang="es-ES" sz="5400" b="1"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REPRODUCTOR MP3</a:t>
            </a:r>
            <a:endParaRPr lang="es-ES" sz="5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pic>
        <p:nvPicPr>
          <p:cNvPr id="2" name="Imagen 1"/>
          <p:cNvPicPr>
            <a:picLocks noChangeAspect="1"/>
          </p:cNvPicPr>
          <p:nvPr/>
        </p:nvPicPr>
        <p:blipFill>
          <a:blip r:embed="rId2"/>
          <a:stretch>
            <a:fillRect/>
          </a:stretch>
        </p:blipFill>
        <p:spPr>
          <a:xfrm>
            <a:off x="2810933" y="1679260"/>
            <a:ext cx="5452534" cy="2295525"/>
          </a:xfrm>
          <a:prstGeom prst="rect">
            <a:avLst/>
          </a:prstGeom>
        </p:spPr>
      </p:pic>
      <p:sp>
        <p:nvSpPr>
          <p:cNvPr id="4" name="Rectángulo 3"/>
          <p:cNvSpPr/>
          <p:nvPr/>
        </p:nvSpPr>
        <p:spPr>
          <a:xfrm>
            <a:off x="2889955" y="4290326"/>
            <a:ext cx="6096000" cy="1754326"/>
          </a:xfrm>
          <a:prstGeom prst="rect">
            <a:avLst/>
          </a:prstGeom>
        </p:spPr>
        <p:txBody>
          <a:bodyPr>
            <a:spAutoFit/>
          </a:bodyPr>
          <a:lstStyle/>
          <a:p>
            <a:r>
              <a:rPr lang="es-CO" dirty="0">
                <a:solidFill>
                  <a:srgbClr val="222222"/>
                </a:solidFill>
                <a:latin typeface="arial" panose="020B0604020202020204" pitchFamily="34" charset="0"/>
              </a:rPr>
              <a:t>Un </a:t>
            </a:r>
            <a:r>
              <a:rPr lang="es-CO" b="1" dirty="0">
                <a:solidFill>
                  <a:srgbClr val="222222"/>
                </a:solidFill>
                <a:latin typeface="arial" panose="020B0604020202020204" pitchFamily="34" charset="0"/>
              </a:rPr>
              <a:t>reproductor Mp3</a:t>
            </a:r>
            <a:r>
              <a:rPr lang="es-CO" dirty="0">
                <a:solidFill>
                  <a:srgbClr val="222222"/>
                </a:solidFill>
                <a:latin typeface="arial" panose="020B0604020202020204" pitchFamily="34" charset="0"/>
              </a:rPr>
              <a:t> o </a:t>
            </a:r>
            <a:r>
              <a:rPr lang="es-CO" b="1" dirty="0">
                <a:solidFill>
                  <a:srgbClr val="222222"/>
                </a:solidFill>
                <a:latin typeface="arial" panose="020B0604020202020204" pitchFamily="34" charset="0"/>
              </a:rPr>
              <a:t>reproductor</a:t>
            </a:r>
            <a:r>
              <a:rPr lang="es-CO" dirty="0">
                <a:solidFill>
                  <a:srgbClr val="222222"/>
                </a:solidFill>
                <a:latin typeface="arial" panose="020B0604020202020204" pitchFamily="34" charset="0"/>
              </a:rPr>
              <a:t> de audio digital es un dispositivo que almacena, organiza y reproduce archivos de audio digital. Existen principalmente tres tipos de </a:t>
            </a:r>
            <a:r>
              <a:rPr lang="es-CO" b="1" dirty="0">
                <a:solidFill>
                  <a:srgbClr val="222222"/>
                </a:solidFill>
                <a:latin typeface="arial" panose="020B0604020202020204" pitchFamily="34" charset="0"/>
              </a:rPr>
              <a:t>reproductores Mp3</a:t>
            </a:r>
            <a:r>
              <a:rPr lang="es-CO" dirty="0">
                <a:solidFill>
                  <a:srgbClr val="222222"/>
                </a:solidFill>
                <a:latin typeface="arial" panose="020B0604020202020204" pitchFamily="34" charset="0"/>
              </a:rPr>
              <a:t> de audio digital: -</a:t>
            </a:r>
            <a:r>
              <a:rPr lang="es-CO" b="1" dirty="0">
                <a:solidFill>
                  <a:srgbClr val="222222"/>
                </a:solidFill>
                <a:latin typeface="arial" panose="020B0604020202020204" pitchFamily="34" charset="0"/>
              </a:rPr>
              <a:t>Reproductores</a:t>
            </a:r>
            <a:r>
              <a:rPr lang="es-CO" dirty="0">
                <a:solidFill>
                  <a:srgbClr val="222222"/>
                </a:solidFill>
                <a:latin typeface="arial" panose="020B0604020202020204" pitchFamily="34" charset="0"/>
              </a:rPr>
              <a:t> de CD </a:t>
            </a:r>
            <a:r>
              <a:rPr lang="es-CO" b="1" dirty="0">
                <a:solidFill>
                  <a:srgbClr val="222222"/>
                </a:solidFill>
                <a:latin typeface="arial" panose="020B0604020202020204" pitchFamily="34" charset="0"/>
              </a:rPr>
              <a:t>MP3</a:t>
            </a:r>
            <a:r>
              <a:rPr lang="es-CO" dirty="0">
                <a:solidFill>
                  <a:srgbClr val="222222"/>
                </a:solidFill>
                <a:latin typeface="arial" panose="020B0604020202020204" pitchFamily="34" charset="0"/>
              </a:rPr>
              <a:t>: dispositivos que reproducen CD</a:t>
            </a:r>
            <a:endParaRPr lang="es-CO" dirty="0"/>
          </a:p>
        </p:txBody>
      </p:sp>
    </p:spTree>
    <p:extLst>
      <p:ext uri="{BB962C8B-B14F-4D97-AF65-F5344CB8AC3E}">
        <p14:creationId xmlns:p14="http://schemas.microsoft.com/office/powerpoint/2010/main" val="41971878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876969" y="824210"/>
            <a:ext cx="9323642" cy="923330"/>
          </a:xfrm>
          <a:prstGeom prst="rect">
            <a:avLst/>
          </a:prstGeom>
          <a:noFill/>
        </p:spPr>
        <p:txBody>
          <a:bodyPr wrap="none" lIns="91440" tIns="45720" rIns="91440" bIns="45720">
            <a:spAutoFit/>
          </a:bodyPr>
          <a:lstStyle/>
          <a:p>
            <a:pPr algn="ctr"/>
            <a:r>
              <a:rPr lang="es-ES" sz="5400" b="1"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TRANSMISORES DE BLUETOOTH</a:t>
            </a:r>
            <a:endParaRPr lang="es-ES" sz="5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pic>
        <p:nvPicPr>
          <p:cNvPr id="2" name="Imagen 1"/>
          <p:cNvPicPr>
            <a:picLocks noChangeAspect="1"/>
          </p:cNvPicPr>
          <p:nvPr/>
        </p:nvPicPr>
        <p:blipFill>
          <a:blip r:embed="rId2"/>
          <a:stretch>
            <a:fillRect/>
          </a:stretch>
        </p:blipFill>
        <p:spPr>
          <a:xfrm>
            <a:off x="2810933" y="1679260"/>
            <a:ext cx="5452534" cy="2295525"/>
          </a:xfrm>
          <a:prstGeom prst="rect">
            <a:avLst/>
          </a:prstGeom>
        </p:spPr>
      </p:pic>
      <p:sp>
        <p:nvSpPr>
          <p:cNvPr id="5" name="Rectángulo 4"/>
          <p:cNvSpPr/>
          <p:nvPr/>
        </p:nvSpPr>
        <p:spPr>
          <a:xfrm>
            <a:off x="2810933" y="4176223"/>
            <a:ext cx="6096000" cy="1754326"/>
          </a:xfrm>
          <a:prstGeom prst="rect">
            <a:avLst/>
          </a:prstGeom>
        </p:spPr>
        <p:txBody>
          <a:bodyPr>
            <a:spAutoFit/>
          </a:bodyPr>
          <a:lstStyle/>
          <a:p>
            <a:r>
              <a:rPr lang="es-CO" dirty="0" smtClean="0"/>
              <a:t>Es </a:t>
            </a:r>
            <a:r>
              <a:rPr lang="es-CO" dirty="0"/>
              <a:t>una especificación tecnológica para redes inalámbricas que permite la transmisión de voz y datos entre distintos dispositivos mediante una radiofrecuencia segura (2,4 GHz). ... Existen tres clases de Bluetooth: Clase 1 (con un alcance aproximado de 100 metros), Clase 2 (10 metros) y Clase 3 (1 metro).</a:t>
            </a:r>
          </a:p>
        </p:txBody>
      </p:sp>
    </p:spTree>
    <p:extLst>
      <p:ext uri="{BB962C8B-B14F-4D97-AF65-F5344CB8AC3E}">
        <p14:creationId xmlns:p14="http://schemas.microsoft.com/office/powerpoint/2010/main" val="21535940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2490584" y="824210"/>
            <a:ext cx="6096413" cy="923330"/>
          </a:xfrm>
          <a:prstGeom prst="rect">
            <a:avLst/>
          </a:prstGeom>
          <a:noFill/>
        </p:spPr>
        <p:txBody>
          <a:bodyPr wrap="none" lIns="91440" tIns="45720" rIns="91440" bIns="45720">
            <a:spAutoFit/>
          </a:bodyPr>
          <a:lstStyle/>
          <a:p>
            <a:pPr algn="ctr"/>
            <a:r>
              <a:rPr lang="es-ES" sz="5400" b="1"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PLACAS DE RED WIFI</a:t>
            </a:r>
            <a:endParaRPr lang="es-ES" sz="5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pic>
        <p:nvPicPr>
          <p:cNvPr id="4" name="Imagen 3"/>
          <p:cNvPicPr>
            <a:picLocks noChangeAspect="1"/>
          </p:cNvPicPr>
          <p:nvPr/>
        </p:nvPicPr>
        <p:blipFill>
          <a:blip r:embed="rId2"/>
          <a:stretch>
            <a:fillRect/>
          </a:stretch>
        </p:blipFill>
        <p:spPr>
          <a:xfrm>
            <a:off x="2664178" y="1747540"/>
            <a:ext cx="5644444" cy="2090641"/>
          </a:xfrm>
          <a:prstGeom prst="rect">
            <a:avLst/>
          </a:prstGeom>
        </p:spPr>
      </p:pic>
      <p:sp>
        <p:nvSpPr>
          <p:cNvPr id="6" name="Rectángulo 5"/>
          <p:cNvSpPr/>
          <p:nvPr/>
        </p:nvSpPr>
        <p:spPr>
          <a:xfrm>
            <a:off x="2743200" y="4022847"/>
            <a:ext cx="6096000" cy="1477328"/>
          </a:xfrm>
          <a:prstGeom prst="rect">
            <a:avLst/>
          </a:prstGeom>
        </p:spPr>
        <p:txBody>
          <a:bodyPr>
            <a:spAutoFit/>
          </a:bodyPr>
          <a:lstStyle/>
          <a:p>
            <a:r>
              <a:rPr lang="es-CO" dirty="0" smtClean="0"/>
              <a:t>También </a:t>
            </a:r>
            <a:r>
              <a:rPr lang="es-CO" dirty="0"/>
              <a:t>llamadas tarjetas </a:t>
            </a:r>
            <a:r>
              <a:rPr lang="es-CO" dirty="0" smtClean="0"/>
              <a:t>Wii-Fi</a:t>
            </a:r>
            <a:r>
              <a:rPr lang="es-CO" dirty="0"/>
              <a:t>, son tarjetas para expansión de capacidades que sirven para enviar y recibir datos sin la necesidad de cables en las redes inalámbricas de área local ("W-LAN "Wireless Local </a:t>
            </a:r>
            <a:r>
              <a:rPr lang="es-CO" dirty="0" smtClean="0"/>
              <a:t>Área </a:t>
            </a:r>
            <a:r>
              <a:rPr lang="es-CO" dirty="0"/>
              <a:t>Network"), esto es entre redes inalámbricas de computadoras</a:t>
            </a:r>
          </a:p>
        </p:txBody>
      </p:sp>
    </p:spTree>
    <p:extLst>
      <p:ext uri="{BB962C8B-B14F-4D97-AF65-F5344CB8AC3E}">
        <p14:creationId xmlns:p14="http://schemas.microsoft.com/office/powerpoint/2010/main" val="21021133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4906627" y="824210"/>
            <a:ext cx="1264320" cy="923330"/>
          </a:xfrm>
          <a:prstGeom prst="rect">
            <a:avLst/>
          </a:prstGeom>
          <a:noFill/>
        </p:spPr>
        <p:txBody>
          <a:bodyPr wrap="none" lIns="91440" tIns="45720" rIns="91440" bIns="45720">
            <a:spAutoFit/>
          </a:bodyPr>
          <a:lstStyle/>
          <a:p>
            <a:pPr algn="ctr"/>
            <a:r>
              <a:rPr lang="es-ES" sz="5400" b="1"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FAX</a:t>
            </a:r>
            <a:endParaRPr lang="es-ES" sz="5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pic>
        <p:nvPicPr>
          <p:cNvPr id="2" name="Imagen 1"/>
          <p:cNvPicPr>
            <a:picLocks noChangeAspect="1"/>
          </p:cNvPicPr>
          <p:nvPr/>
        </p:nvPicPr>
        <p:blipFill>
          <a:blip r:embed="rId2"/>
          <a:stretch>
            <a:fillRect/>
          </a:stretch>
        </p:blipFill>
        <p:spPr>
          <a:xfrm>
            <a:off x="2878667" y="2027943"/>
            <a:ext cx="5260622" cy="1714500"/>
          </a:xfrm>
          <a:prstGeom prst="rect">
            <a:avLst/>
          </a:prstGeom>
        </p:spPr>
      </p:pic>
      <p:sp>
        <p:nvSpPr>
          <p:cNvPr id="5" name="Rectángulo 4"/>
          <p:cNvSpPr/>
          <p:nvPr/>
        </p:nvSpPr>
        <p:spPr>
          <a:xfrm>
            <a:off x="3014134" y="3951056"/>
            <a:ext cx="6096000" cy="1754326"/>
          </a:xfrm>
          <a:prstGeom prst="rect">
            <a:avLst/>
          </a:prstGeom>
        </p:spPr>
        <p:txBody>
          <a:bodyPr>
            <a:spAutoFit/>
          </a:bodyPr>
          <a:lstStyle/>
          <a:p>
            <a:endParaRPr lang="es-CO" dirty="0"/>
          </a:p>
          <a:p>
            <a:r>
              <a:rPr lang="es-CO" dirty="0"/>
              <a:t>Se llama fax o facsímil a un dispositivo tecnológico muy popular en las últimas décadas del siglo XX que permitía transmitir documentos, textos y otros datos a través de una línea telefónica generando una telecopia.</a:t>
            </a:r>
          </a:p>
          <a:p>
            <a:endParaRPr lang="es-CO" dirty="0"/>
          </a:p>
        </p:txBody>
      </p:sp>
    </p:spTree>
    <p:extLst>
      <p:ext uri="{BB962C8B-B14F-4D97-AF65-F5344CB8AC3E}">
        <p14:creationId xmlns:p14="http://schemas.microsoft.com/office/powerpoint/2010/main" val="12287434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3372329" y="459083"/>
            <a:ext cx="4332917" cy="923330"/>
          </a:xfrm>
          <a:prstGeom prst="rect">
            <a:avLst/>
          </a:prstGeom>
          <a:noFill/>
        </p:spPr>
        <p:txBody>
          <a:bodyPr wrap="none" lIns="91440" tIns="45720" rIns="91440" bIns="45720">
            <a:spAutoFit/>
          </a:bodyPr>
          <a:lstStyle/>
          <a:p>
            <a:pPr algn="ctr"/>
            <a:r>
              <a:rPr lang="es-ES" sz="5400" b="1"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SMARTPHONE</a:t>
            </a:r>
            <a:endParaRPr lang="es-ES" sz="5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
        <p:nvSpPr>
          <p:cNvPr id="5" name="Rectángulo 4"/>
          <p:cNvSpPr/>
          <p:nvPr/>
        </p:nvSpPr>
        <p:spPr>
          <a:xfrm>
            <a:off x="3014134" y="3951056"/>
            <a:ext cx="6096000" cy="646331"/>
          </a:xfrm>
          <a:prstGeom prst="rect">
            <a:avLst/>
          </a:prstGeom>
        </p:spPr>
        <p:txBody>
          <a:bodyPr>
            <a:spAutoFit/>
          </a:bodyPr>
          <a:lstStyle/>
          <a:p>
            <a:endParaRPr lang="es-CO" dirty="0"/>
          </a:p>
          <a:p>
            <a:endParaRPr lang="es-CO" dirty="0"/>
          </a:p>
        </p:txBody>
      </p:sp>
      <p:pic>
        <p:nvPicPr>
          <p:cNvPr id="4" name="Imagen 3"/>
          <p:cNvPicPr>
            <a:picLocks noChangeAspect="1"/>
          </p:cNvPicPr>
          <p:nvPr/>
        </p:nvPicPr>
        <p:blipFill>
          <a:blip r:embed="rId2"/>
          <a:stretch>
            <a:fillRect/>
          </a:stretch>
        </p:blipFill>
        <p:spPr>
          <a:xfrm>
            <a:off x="2885898" y="1306731"/>
            <a:ext cx="5305777" cy="2114550"/>
          </a:xfrm>
          <a:prstGeom prst="rect">
            <a:avLst/>
          </a:prstGeom>
        </p:spPr>
      </p:pic>
      <p:sp>
        <p:nvSpPr>
          <p:cNvPr id="6" name="Rectángulo 5"/>
          <p:cNvSpPr/>
          <p:nvPr/>
        </p:nvSpPr>
        <p:spPr>
          <a:xfrm>
            <a:off x="1772357" y="3421281"/>
            <a:ext cx="9414932" cy="2862322"/>
          </a:xfrm>
          <a:prstGeom prst="rect">
            <a:avLst/>
          </a:prstGeom>
        </p:spPr>
        <p:txBody>
          <a:bodyPr wrap="square">
            <a:spAutoFit/>
          </a:bodyPr>
          <a:lstStyle/>
          <a:p>
            <a:endParaRPr lang="es-CO" dirty="0"/>
          </a:p>
          <a:p>
            <a:r>
              <a:rPr lang="es-CO" dirty="0"/>
              <a:t>Un </a:t>
            </a:r>
            <a:r>
              <a:rPr lang="es-CO" dirty="0" smtClean="0"/>
              <a:t>Smartphone </a:t>
            </a:r>
            <a:r>
              <a:rPr lang="es-CO" dirty="0"/>
              <a:t>es un dispositivo que se utiliza como teléfono y que tiene una considerable capacidad de cómputo, hecho que posibilita la integración de aplicaciones orientadas a distintas tareas. Los </a:t>
            </a:r>
            <a:r>
              <a:rPr lang="es-CO" dirty="0" smtClean="0"/>
              <a:t>Smartphone </a:t>
            </a:r>
            <a:r>
              <a:rPr lang="es-CO" dirty="0"/>
              <a:t>pueden considerarse la evolución de la telefonía celular, evolución que todavía continúa y tiene mucho futuro hacia delante. En este sentido cabe mencionarse que la capacidad de cómputo se incrementa todos los años, haciendo que existan aplicaciones cada vez más complejas. Como aditivo, los </a:t>
            </a:r>
            <a:r>
              <a:rPr lang="es-CO" dirty="0" smtClean="0"/>
              <a:t>Smartphone </a:t>
            </a:r>
            <a:r>
              <a:rPr lang="es-CO" dirty="0"/>
              <a:t>también permiten sacar fotos y filmar video, haciendo que el dispositivo se constituya como una herramienta más que interesante para distintas actividades que se desarrollan cotidianamente.</a:t>
            </a:r>
          </a:p>
          <a:p>
            <a:endParaRPr lang="es-CO" dirty="0"/>
          </a:p>
        </p:txBody>
      </p:sp>
    </p:spTree>
    <p:extLst>
      <p:ext uri="{BB962C8B-B14F-4D97-AF65-F5344CB8AC3E}">
        <p14:creationId xmlns:p14="http://schemas.microsoft.com/office/powerpoint/2010/main" val="8549816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2102690" y="459083"/>
            <a:ext cx="6872201" cy="923330"/>
          </a:xfrm>
          <a:prstGeom prst="rect">
            <a:avLst/>
          </a:prstGeom>
          <a:noFill/>
        </p:spPr>
        <p:txBody>
          <a:bodyPr wrap="none" lIns="91440" tIns="45720" rIns="91440" bIns="45720">
            <a:spAutoFit/>
          </a:bodyPr>
          <a:lstStyle/>
          <a:p>
            <a:pPr algn="ctr"/>
            <a:r>
              <a:rPr lang="es-ES" sz="5400" b="1"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UNIDAD QUEMADORA</a:t>
            </a:r>
            <a:endParaRPr lang="es-ES" sz="5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
        <p:nvSpPr>
          <p:cNvPr id="5" name="Rectángulo 4"/>
          <p:cNvSpPr/>
          <p:nvPr/>
        </p:nvSpPr>
        <p:spPr>
          <a:xfrm>
            <a:off x="3014134" y="3951056"/>
            <a:ext cx="6096000" cy="646331"/>
          </a:xfrm>
          <a:prstGeom prst="rect">
            <a:avLst/>
          </a:prstGeom>
        </p:spPr>
        <p:txBody>
          <a:bodyPr>
            <a:spAutoFit/>
          </a:bodyPr>
          <a:lstStyle/>
          <a:p>
            <a:endParaRPr lang="es-CO" dirty="0"/>
          </a:p>
          <a:p>
            <a:endParaRPr lang="es-CO" dirty="0"/>
          </a:p>
        </p:txBody>
      </p:sp>
      <p:sp>
        <p:nvSpPr>
          <p:cNvPr id="6" name="Rectángulo 5"/>
          <p:cNvSpPr/>
          <p:nvPr/>
        </p:nvSpPr>
        <p:spPr>
          <a:xfrm>
            <a:off x="1772357" y="3421281"/>
            <a:ext cx="9414932" cy="646331"/>
          </a:xfrm>
          <a:prstGeom prst="rect">
            <a:avLst/>
          </a:prstGeom>
        </p:spPr>
        <p:txBody>
          <a:bodyPr wrap="square">
            <a:spAutoFit/>
          </a:bodyPr>
          <a:lstStyle/>
          <a:p>
            <a:endParaRPr lang="es-CO" dirty="0"/>
          </a:p>
          <a:p>
            <a:endParaRPr lang="es-CO" dirty="0"/>
          </a:p>
        </p:txBody>
      </p:sp>
      <p:pic>
        <p:nvPicPr>
          <p:cNvPr id="2" name="Imagen 1"/>
          <p:cNvPicPr>
            <a:picLocks noChangeAspect="1"/>
          </p:cNvPicPr>
          <p:nvPr/>
        </p:nvPicPr>
        <p:blipFill>
          <a:blip r:embed="rId2"/>
          <a:stretch>
            <a:fillRect/>
          </a:stretch>
        </p:blipFill>
        <p:spPr>
          <a:xfrm>
            <a:off x="2381956" y="1496972"/>
            <a:ext cx="6592935" cy="1809750"/>
          </a:xfrm>
          <a:prstGeom prst="rect">
            <a:avLst/>
          </a:prstGeom>
        </p:spPr>
      </p:pic>
      <p:sp>
        <p:nvSpPr>
          <p:cNvPr id="7" name="Rectángulo 6"/>
          <p:cNvSpPr/>
          <p:nvPr/>
        </p:nvSpPr>
        <p:spPr>
          <a:xfrm>
            <a:off x="1219200" y="3421281"/>
            <a:ext cx="9685867" cy="2585323"/>
          </a:xfrm>
          <a:prstGeom prst="rect">
            <a:avLst/>
          </a:prstGeom>
        </p:spPr>
        <p:txBody>
          <a:bodyPr wrap="square">
            <a:spAutoFit/>
          </a:bodyPr>
          <a:lstStyle/>
          <a:p>
            <a:endParaRPr lang="es-CO" dirty="0"/>
          </a:p>
          <a:p>
            <a:r>
              <a:rPr lang="es-CO" dirty="0"/>
              <a:t>El concepto de unidad es un concepto abstracto que se utiliza para designar a todo aquello que se encuentra de manera uniforme, unido y semejante en el mundo. La idea de unidad proviene justamente del término uno, es decir una sola cosa, un solo elemento. Así, por ejemplo la unidad de la materia se hace presente cuando diferentes partes se unen para convertirse en algo superior o más complejo que los engloba. En términos científicos la unidad representa orden, pero en términos sociales la unidad puede muchas veces ser entendida como algo negativo si se considera que la unidad representa la anulación de lo diferente o distinto.</a:t>
            </a:r>
          </a:p>
          <a:p>
            <a:endParaRPr lang="es-CO" dirty="0"/>
          </a:p>
        </p:txBody>
      </p:sp>
    </p:spTree>
    <p:extLst>
      <p:ext uri="{BB962C8B-B14F-4D97-AF65-F5344CB8AC3E}">
        <p14:creationId xmlns:p14="http://schemas.microsoft.com/office/powerpoint/2010/main" val="3674267004"/>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56</TotalTime>
  <Words>439</Words>
  <Application>Microsoft Office PowerPoint</Application>
  <PresentationFormat>Panorámica</PresentationFormat>
  <Paragraphs>23</Paragraphs>
  <Slides>9</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9</vt:i4>
      </vt:variant>
    </vt:vector>
  </HeadingPairs>
  <TitlesOfParts>
    <vt:vector size="14" baseType="lpstr">
      <vt:lpstr>Arial</vt:lpstr>
      <vt:lpstr>Arial</vt:lpstr>
      <vt:lpstr>Calibri</vt:lpstr>
      <vt:lpstr>Calibri Light</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Invitado</dc:creator>
  <cp:lastModifiedBy>Invitado</cp:lastModifiedBy>
  <cp:revision>7</cp:revision>
  <dcterms:created xsi:type="dcterms:W3CDTF">2018-05-24T12:47:54Z</dcterms:created>
  <dcterms:modified xsi:type="dcterms:W3CDTF">2018-06-15T16:15:20Z</dcterms:modified>
</cp:coreProperties>
</file>