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10/17/2020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10/17/2020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eteriankey.com/16-surgery-of-the-stallion-reproductive-tract/"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ucdavis.pure.elsevier.com/en/publications/equine-castration-a-review-of-techniques-complications-and-thei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1E5586-8BB5-40F6-96C3-2E87DD7CE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FD201-6937-4AB8-BE9E-CF61B870BB67}"/>
              </a:ext>
            </a:extLst>
          </p:cNvPr>
          <p:cNvSpPr>
            <a:spLocks noGrp="1"/>
          </p:cNvSpPr>
          <p:nvPr>
            <p:ph type="ctrTitle"/>
          </p:nvPr>
        </p:nvSpPr>
        <p:spPr>
          <a:xfrm>
            <a:off x="1993805" y="1354668"/>
            <a:ext cx="8204391" cy="2346475"/>
          </a:xfrm>
        </p:spPr>
        <p:txBody>
          <a:bodyPr>
            <a:normAutofit/>
          </a:bodyPr>
          <a:lstStyle/>
          <a:p>
            <a:pPr algn="ctr"/>
            <a:r>
              <a:rPr lang="en-US" sz="6000"/>
              <a:t>Semi-closed castration</a:t>
            </a:r>
          </a:p>
        </p:txBody>
      </p:sp>
      <p:sp>
        <p:nvSpPr>
          <p:cNvPr id="3" name="Subtitle 2">
            <a:extLst>
              <a:ext uri="{FF2B5EF4-FFF2-40B4-BE49-F238E27FC236}">
                <a16:creationId xmlns:a16="http://schemas.microsoft.com/office/drawing/2014/main" id="{07A90B6B-A11E-4322-804E-E298C9F84E41}"/>
              </a:ext>
            </a:extLst>
          </p:cNvPr>
          <p:cNvSpPr>
            <a:spLocks noGrp="1"/>
          </p:cNvSpPr>
          <p:nvPr>
            <p:ph type="subTitle" idx="1"/>
          </p:nvPr>
        </p:nvSpPr>
        <p:spPr>
          <a:xfrm>
            <a:off x="2497137" y="3940629"/>
            <a:ext cx="7197726" cy="1240970"/>
          </a:xfrm>
        </p:spPr>
        <p:txBody>
          <a:bodyPr>
            <a:normAutofit/>
          </a:bodyPr>
          <a:lstStyle/>
          <a:p>
            <a:pPr algn="ctr"/>
            <a:r>
              <a:rPr lang="en-US" dirty="0"/>
              <a:t>In a stallion</a:t>
            </a:r>
            <a:endParaRPr lang="en-US"/>
          </a:p>
        </p:txBody>
      </p:sp>
      <p:cxnSp>
        <p:nvCxnSpPr>
          <p:cNvPr id="10" name="Straight Connector 9">
            <a:extLst>
              <a:ext uri="{FF2B5EF4-FFF2-40B4-BE49-F238E27FC236}">
                <a16:creationId xmlns:a16="http://schemas.microsoft.com/office/drawing/2014/main" id="{8A832D40-B9E2-4CE7-9E0A-B35591EA20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3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D1E3B8-6507-4CC8-B40A-A26789A70B42}"/>
              </a:ext>
            </a:extLst>
          </p:cNvPr>
          <p:cNvSpPr>
            <a:spLocks noGrp="1"/>
          </p:cNvSpPr>
          <p:nvPr>
            <p:ph type="title"/>
          </p:nvPr>
        </p:nvSpPr>
        <p:spPr>
          <a:xfrm>
            <a:off x="685801" y="533400"/>
            <a:ext cx="10820400" cy="1177092"/>
          </a:xfrm>
        </p:spPr>
        <p:txBody>
          <a:bodyPr anchor="b">
            <a:normAutofit/>
          </a:bodyPr>
          <a:lstStyle/>
          <a:p>
            <a:pPr algn="ctr"/>
            <a:r>
              <a:rPr lang="en-US" sz="4400" dirty="0"/>
              <a:t>General information</a:t>
            </a:r>
          </a:p>
        </p:txBody>
      </p:sp>
      <p:cxnSp>
        <p:nvCxnSpPr>
          <p:cNvPr id="19" name="Straight Connector 18">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CFAF65-8619-4A27-8D76-4A0904CD6D46}"/>
              </a:ext>
            </a:extLst>
          </p:cNvPr>
          <p:cNvSpPr>
            <a:spLocks noGrp="1"/>
          </p:cNvSpPr>
          <p:nvPr>
            <p:ph idx="1"/>
          </p:nvPr>
        </p:nvSpPr>
        <p:spPr>
          <a:xfrm>
            <a:off x="685801" y="2243891"/>
            <a:ext cx="10820400" cy="3852107"/>
          </a:xfrm>
        </p:spPr>
        <p:txBody>
          <a:bodyPr anchor="t">
            <a:noAutofit/>
          </a:bodyPr>
          <a:lstStyle/>
          <a:p>
            <a:r>
              <a:rPr lang="en-US" sz="2000" dirty="0"/>
              <a:t>Semi-closed castration is also known as the modified closed castration method</a:t>
            </a:r>
          </a:p>
          <a:p>
            <a:r>
              <a:rPr lang="en-US" sz="2000" dirty="0"/>
              <a:t>It is done under general anesthesia</a:t>
            </a:r>
          </a:p>
          <a:p>
            <a:r>
              <a:rPr lang="en-US" sz="2000" dirty="0"/>
              <a:t>Opening of the vaginal tunic allows for observation of enclosed structures such as the spermatic vessels, epididymis and ductus deferens.</a:t>
            </a:r>
          </a:p>
          <a:p>
            <a:r>
              <a:rPr lang="en-US" sz="2000" dirty="0"/>
              <a:t>3 major ligaments (remnants of the Gubernaculum) need to be ruptured: </a:t>
            </a:r>
          </a:p>
          <a:p>
            <a:pPr lvl="1">
              <a:buFont typeface="Wingdings" panose="05000000000000000000" pitchFamily="2" charset="2"/>
              <a:buChar char="ü"/>
            </a:pPr>
            <a:r>
              <a:rPr lang="en-US" sz="2000" dirty="0"/>
              <a:t>The proper ligament of the testes</a:t>
            </a:r>
          </a:p>
          <a:p>
            <a:pPr lvl="1">
              <a:buFont typeface="Wingdings" panose="05000000000000000000" pitchFamily="2" charset="2"/>
              <a:buChar char="ü"/>
            </a:pPr>
            <a:r>
              <a:rPr lang="en-US" sz="2000" dirty="0"/>
              <a:t>The ligament of the tail of the epididymis</a:t>
            </a:r>
          </a:p>
          <a:p>
            <a:pPr lvl="1">
              <a:buFont typeface="Wingdings" panose="05000000000000000000" pitchFamily="2" charset="2"/>
              <a:buChar char="ü"/>
            </a:pPr>
            <a:r>
              <a:rPr lang="en-US" sz="2000" dirty="0"/>
              <a:t>Scrotal ligament</a:t>
            </a:r>
          </a:p>
          <a:p>
            <a:r>
              <a:rPr lang="en-US" sz="2000" dirty="0"/>
              <a:t>The use of ligatures can be applied for mature stallions</a:t>
            </a:r>
          </a:p>
        </p:txBody>
      </p:sp>
    </p:spTree>
    <p:extLst>
      <p:ext uri="{BB962C8B-B14F-4D97-AF65-F5344CB8AC3E}">
        <p14:creationId xmlns:p14="http://schemas.microsoft.com/office/powerpoint/2010/main" val="115615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344D3-0AE8-456B-8888-83BF61FAFA1E}"/>
              </a:ext>
            </a:extLst>
          </p:cNvPr>
          <p:cNvSpPr>
            <a:spLocks noGrp="1"/>
          </p:cNvSpPr>
          <p:nvPr>
            <p:ph type="title"/>
          </p:nvPr>
        </p:nvSpPr>
        <p:spPr>
          <a:xfrm>
            <a:off x="685801" y="609600"/>
            <a:ext cx="5219699" cy="1456267"/>
          </a:xfrm>
        </p:spPr>
        <p:txBody>
          <a:bodyPr>
            <a:normAutofit/>
          </a:bodyPr>
          <a:lstStyle/>
          <a:p>
            <a:r>
              <a:rPr lang="en-US" dirty="0"/>
              <a:t>Steps involved</a:t>
            </a:r>
          </a:p>
        </p:txBody>
      </p:sp>
      <p:sp>
        <p:nvSpPr>
          <p:cNvPr id="3" name="Content Placeholder 2">
            <a:extLst>
              <a:ext uri="{FF2B5EF4-FFF2-40B4-BE49-F238E27FC236}">
                <a16:creationId xmlns:a16="http://schemas.microsoft.com/office/drawing/2014/main" id="{05AC5429-B17F-49F5-948A-54B4C7F855D9}"/>
              </a:ext>
            </a:extLst>
          </p:cNvPr>
          <p:cNvSpPr>
            <a:spLocks noGrp="1"/>
          </p:cNvSpPr>
          <p:nvPr>
            <p:ph idx="1"/>
          </p:nvPr>
        </p:nvSpPr>
        <p:spPr>
          <a:xfrm>
            <a:off x="685801" y="2149523"/>
            <a:ext cx="5219699" cy="4098877"/>
          </a:xfrm>
        </p:spPr>
        <p:txBody>
          <a:bodyPr>
            <a:normAutofit fontScale="92500" lnSpcReduction="20000"/>
          </a:bodyPr>
          <a:lstStyle/>
          <a:p>
            <a:pPr>
              <a:lnSpc>
                <a:spcPct val="90000"/>
              </a:lnSpc>
            </a:pPr>
            <a:endParaRPr lang="en-US" sz="2200" dirty="0"/>
          </a:p>
          <a:p>
            <a:pPr>
              <a:lnSpc>
                <a:spcPct val="90000"/>
              </a:lnSpc>
            </a:pPr>
            <a:r>
              <a:rPr lang="en-US" sz="2200" dirty="0"/>
              <a:t>Blunt dissection  of the spermatic sac by cutting through the skin,  tunica dartos and the spermatic facia using a scalpel </a:t>
            </a:r>
          </a:p>
          <a:p>
            <a:pPr>
              <a:lnSpc>
                <a:spcPct val="90000"/>
              </a:lnSpc>
            </a:pPr>
            <a:r>
              <a:rPr lang="en-US" sz="2200" dirty="0"/>
              <a:t>Tense the median raphe and pull the cranial end of the sheath in a forward and upward direction.</a:t>
            </a:r>
          </a:p>
          <a:p>
            <a:pPr>
              <a:lnSpc>
                <a:spcPct val="90000"/>
              </a:lnSpc>
            </a:pPr>
            <a:r>
              <a:rPr lang="en-US" sz="2200" dirty="0"/>
              <a:t>A longitudinal incision is made roughly 4 cm from the median raphe</a:t>
            </a:r>
          </a:p>
          <a:p>
            <a:pPr>
              <a:lnSpc>
                <a:spcPct val="90000"/>
              </a:lnSpc>
            </a:pPr>
            <a:r>
              <a:rPr lang="en-US" sz="2200" dirty="0"/>
              <a:t>The vaginal process is separated from the skin by tearing the scrotal ligament using your fingers</a:t>
            </a:r>
          </a:p>
          <a:p>
            <a:pPr>
              <a:lnSpc>
                <a:spcPct val="90000"/>
              </a:lnSpc>
            </a:pPr>
            <a:r>
              <a:rPr lang="en-US" sz="2200" dirty="0"/>
              <a:t>The vaginal process is incised in a manner that is cranial to and just above the testicles</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p:txBody>
      </p:sp>
      <p:pic>
        <p:nvPicPr>
          <p:cNvPr id="1026" name="Picture 2">
            <a:extLst>
              <a:ext uri="{FF2B5EF4-FFF2-40B4-BE49-F238E27FC236}">
                <a16:creationId xmlns:a16="http://schemas.microsoft.com/office/drawing/2014/main" id="{A5683198-AF5D-4956-A084-69076FFF6B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9" b="-2"/>
          <a:stretch/>
        </p:blipFill>
        <p:spPr bwMode="auto">
          <a:xfrm>
            <a:off x="6096000" y="1337733"/>
            <a:ext cx="5827595" cy="436383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CB0EBC-AA34-47A3-8D16-B5CC27119CC2}"/>
              </a:ext>
            </a:extLst>
          </p:cNvPr>
          <p:cNvSpPr txBox="1"/>
          <p:nvPr/>
        </p:nvSpPr>
        <p:spPr>
          <a:xfrm>
            <a:off x="6887570" y="5701567"/>
            <a:ext cx="4244454" cy="369332"/>
          </a:xfrm>
          <a:prstGeom prst="rect">
            <a:avLst/>
          </a:prstGeom>
          <a:noFill/>
        </p:spPr>
        <p:txBody>
          <a:bodyPr wrap="square" rtlCol="0">
            <a:spAutoFit/>
          </a:bodyPr>
          <a:lstStyle/>
          <a:p>
            <a:r>
              <a:rPr lang="en-US" u="sng" dirty="0"/>
              <a:t>Image 1: Longitudinal incision being made</a:t>
            </a:r>
          </a:p>
        </p:txBody>
      </p:sp>
    </p:spTree>
    <p:extLst>
      <p:ext uri="{BB962C8B-B14F-4D97-AF65-F5344CB8AC3E}">
        <p14:creationId xmlns:p14="http://schemas.microsoft.com/office/powerpoint/2010/main" val="196925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3E17E0-A84C-440C-B908-AC9512789978}"/>
              </a:ext>
            </a:extLst>
          </p:cNvPr>
          <p:cNvPicPr>
            <a:picLocks noChangeAspect="1"/>
          </p:cNvPicPr>
          <p:nvPr/>
        </p:nvPicPr>
        <p:blipFill rotWithShape="1">
          <a:blip r:embed="rId3"/>
          <a:srcRect l="166" t="1380" r="-166"/>
          <a:stretch/>
        </p:blipFill>
        <p:spPr>
          <a:xfrm>
            <a:off x="20" y="1"/>
            <a:ext cx="4642416" cy="3428495"/>
          </a:xfrm>
          <a:prstGeom prst="rect">
            <a:avLst/>
          </a:prstGeom>
        </p:spPr>
      </p:pic>
      <p:pic>
        <p:nvPicPr>
          <p:cNvPr id="2050" name="Picture 2">
            <a:extLst>
              <a:ext uri="{FF2B5EF4-FFF2-40B4-BE49-F238E27FC236}">
                <a16:creationId xmlns:a16="http://schemas.microsoft.com/office/drawing/2014/main" id="{04F04E83-5038-4182-BB5A-5B0CDF98B8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52"/>
          <a:stretch/>
        </p:blipFill>
        <p:spPr bwMode="auto">
          <a:xfrm>
            <a:off x="6448" y="3428496"/>
            <a:ext cx="4635988" cy="3429016"/>
          </a:xfrm>
          <a:prstGeom prst="rect">
            <a:avLst/>
          </a:prstGeom>
          <a:noFill/>
          <a:extLst>
            <a:ext uri="{909E8E84-426E-40DD-AFC4-6F175D3DCCD1}">
              <a14:hiddenFill xmlns:a14="http://schemas.microsoft.com/office/drawing/2010/main">
                <a:solidFill>
                  <a:srgbClr val="FFFFFF"/>
                </a:solidFill>
              </a14:hiddenFill>
            </a:ext>
          </a:extLst>
        </p:spPr>
      </p:pic>
      <p:cxnSp>
        <p:nvCxnSpPr>
          <p:cNvPr id="2052" name="Straight Connector 134">
            <a:extLst>
              <a:ext uri="{FF2B5EF4-FFF2-40B4-BE49-F238E27FC236}">
                <a16:creationId xmlns:a16="http://schemas.microsoft.com/office/drawing/2014/main" id="{B4E57998-7D20-4BE8-9019-4A4122CE3E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0" y="3429000"/>
            <a:ext cx="4637598" cy="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B1CBF7BE-110E-431B-8251-260A88CA8661}"/>
              </a:ext>
            </a:extLst>
          </p:cNvPr>
          <p:cNvSpPr>
            <a:spLocks noGrp="1"/>
          </p:cNvSpPr>
          <p:nvPr>
            <p:ph idx="1"/>
          </p:nvPr>
        </p:nvSpPr>
        <p:spPr>
          <a:xfrm>
            <a:off x="4874970" y="596194"/>
            <a:ext cx="7092077" cy="4546810"/>
          </a:xfrm>
        </p:spPr>
        <p:txBody>
          <a:bodyPr>
            <a:normAutofit/>
          </a:bodyPr>
          <a:lstStyle/>
          <a:p>
            <a:pPr>
              <a:lnSpc>
                <a:spcPct val="90000"/>
              </a:lnSpc>
            </a:pPr>
            <a:r>
              <a:rPr lang="en-US" sz="2000" dirty="0"/>
              <a:t>Extrude the testicles and epididymis through the incision. The fundus becomes inverted and exits through the incision because the fundus of the vaginal tunic is affixed by the ligament of the tail of the epididymis to the epididymis and testis</a:t>
            </a:r>
          </a:p>
          <a:p>
            <a:pPr>
              <a:lnSpc>
                <a:spcPct val="90000"/>
              </a:lnSpc>
            </a:pPr>
            <a:r>
              <a:rPr lang="en-US" sz="2000" dirty="0"/>
              <a:t>Tension is maintained on the vaginal tunic while traction is applied to the spermatic cord using the thumb</a:t>
            </a:r>
          </a:p>
          <a:p>
            <a:pPr>
              <a:lnSpc>
                <a:spcPct val="90000"/>
              </a:lnSpc>
            </a:pPr>
            <a:r>
              <a:rPr lang="en-US" sz="2000" dirty="0"/>
              <a:t>The spermatic blood vessels are ligated and divided</a:t>
            </a:r>
          </a:p>
          <a:p>
            <a:pPr>
              <a:lnSpc>
                <a:spcPct val="90000"/>
              </a:lnSpc>
            </a:pPr>
            <a:r>
              <a:rPr lang="en-US" sz="2000" dirty="0"/>
              <a:t>The entire vaginal process is ligated</a:t>
            </a:r>
          </a:p>
          <a:p>
            <a:pPr>
              <a:lnSpc>
                <a:spcPct val="90000"/>
              </a:lnSpc>
            </a:pPr>
            <a:r>
              <a:rPr lang="en-US" sz="2000" dirty="0"/>
              <a:t>Blunt dissection of the spermatic cord and cremaster muscle from the scrotal facia is performed and transaction near the superficial inguinal ring is applied using an emasculator</a:t>
            </a:r>
          </a:p>
          <a:p>
            <a:pPr>
              <a:lnSpc>
                <a:spcPct val="90000"/>
              </a:lnSpc>
            </a:pPr>
            <a:endParaRPr lang="en-US" sz="1500" dirty="0"/>
          </a:p>
        </p:txBody>
      </p:sp>
      <p:cxnSp>
        <p:nvCxnSpPr>
          <p:cNvPr id="137" name="Straight Connector 136">
            <a:extLst>
              <a:ext uri="{FF2B5EF4-FFF2-40B4-BE49-F238E27FC236}">
                <a16:creationId xmlns:a16="http://schemas.microsoft.com/office/drawing/2014/main" id="{1EC01BF1-FEAA-4AF6-96A5-24556C1F6B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096" y="0"/>
            <a:ext cx="680" cy="685800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5" name="TextBox 4">
            <a:extLst>
              <a:ext uri="{FF2B5EF4-FFF2-40B4-BE49-F238E27FC236}">
                <a16:creationId xmlns:a16="http://schemas.microsoft.com/office/drawing/2014/main" id="{881A10B4-D0CF-4A5C-9667-578D70101329}"/>
              </a:ext>
            </a:extLst>
          </p:cNvPr>
          <p:cNvSpPr txBox="1"/>
          <p:nvPr/>
        </p:nvSpPr>
        <p:spPr>
          <a:xfrm>
            <a:off x="5022376" y="5290445"/>
            <a:ext cx="4745341" cy="646331"/>
          </a:xfrm>
          <a:prstGeom prst="rect">
            <a:avLst/>
          </a:prstGeom>
          <a:noFill/>
        </p:spPr>
        <p:txBody>
          <a:bodyPr wrap="square" rtlCol="0">
            <a:spAutoFit/>
          </a:bodyPr>
          <a:lstStyle/>
          <a:p>
            <a:r>
              <a:rPr lang="en-US" u="sng" dirty="0"/>
              <a:t>ABOVE: Image 2: Insertion of thumb into incision of the parietal tunic and into vaginal cavity</a:t>
            </a:r>
          </a:p>
        </p:txBody>
      </p:sp>
      <p:sp>
        <p:nvSpPr>
          <p:cNvPr id="6" name="TextBox 5">
            <a:extLst>
              <a:ext uri="{FF2B5EF4-FFF2-40B4-BE49-F238E27FC236}">
                <a16:creationId xmlns:a16="http://schemas.microsoft.com/office/drawing/2014/main" id="{FAECDEDC-188E-45E4-9E81-E82BB84D05BC}"/>
              </a:ext>
            </a:extLst>
          </p:cNvPr>
          <p:cNvSpPr txBox="1"/>
          <p:nvPr/>
        </p:nvSpPr>
        <p:spPr>
          <a:xfrm>
            <a:off x="5022376" y="5936776"/>
            <a:ext cx="4758988" cy="646331"/>
          </a:xfrm>
          <a:prstGeom prst="rect">
            <a:avLst/>
          </a:prstGeom>
          <a:noFill/>
        </p:spPr>
        <p:txBody>
          <a:bodyPr wrap="square" rtlCol="0">
            <a:spAutoFit/>
          </a:bodyPr>
          <a:lstStyle/>
          <a:p>
            <a:r>
              <a:rPr lang="en-US" u="sng" dirty="0"/>
              <a:t>BELOW: Image 3: Exteriorization of  parietal tunic (P) and testis (T)</a:t>
            </a:r>
          </a:p>
        </p:txBody>
      </p:sp>
    </p:spTree>
    <p:extLst>
      <p:ext uri="{BB962C8B-B14F-4D97-AF65-F5344CB8AC3E}">
        <p14:creationId xmlns:p14="http://schemas.microsoft.com/office/powerpoint/2010/main" val="1804942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91E667-1FF3-4E04-B648-168E692CD950}"/>
              </a:ext>
            </a:extLst>
          </p:cNvPr>
          <p:cNvSpPr>
            <a:spLocks noGrp="1"/>
          </p:cNvSpPr>
          <p:nvPr>
            <p:ph idx="1"/>
          </p:nvPr>
        </p:nvSpPr>
        <p:spPr>
          <a:xfrm>
            <a:off x="802178" y="895579"/>
            <a:ext cx="4002936" cy="5066842"/>
          </a:xfrm>
        </p:spPr>
        <p:txBody>
          <a:bodyPr>
            <a:normAutofit/>
          </a:bodyPr>
          <a:lstStyle/>
          <a:p>
            <a:pPr>
              <a:lnSpc>
                <a:spcPct val="90000"/>
              </a:lnSpc>
            </a:pPr>
            <a:r>
              <a:rPr lang="en-US" sz="2000" dirty="0"/>
              <a:t>Emasculation is performed to remove the distal vaginal process which contains the testicle and epididymis</a:t>
            </a:r>
          </a:p>
          <a:p>
            <a:pPr>
              <a:lnSpc>
                <a:spcPct val="90000"/>
              </a:lnSpc>
            </a:pPr>
            <a:r>
              <a:rPr lang="en-US" sz="2000" dirty="0"/>
              <a:t>The Emasculator is placed in a “nut to nut” position</a:t>
            </a:r>
          </a:p>
          <a:p>
            <a:pPr>
              <a:lnSpc>
                <a:spcPct val="90000"/>
              </a:lnSpc>
            </a:pPr>
            <a:r>
              <a:rPr lang="en-US" sz="2000" dirty="0"/>
              <a:t>It must be ensured that it is positioned in a transverse direction and reduce the entanglement of any skin between the emasculator</a:t>
            </a:r>
          </a:p>
          <a:p>
            <a:pPr>
              <a:lnSpc>
                <a:spcPct val="90000"/>
              </a:lnSpc>
            </a:pPr>
            <a:r>
              <a:rPr lang="en-US" sz="2000" dirty="0"/>
              <a:t>Once the emasculator is closed, crushing occurs for 30 seconds to 1 minute</a:t>
            </a:r>
          </a:p>
          <a:p>
            <a:pPr>
              <a:lnSpc>
                <a:spcPct val="90000"/>
              </a:lnSpc>
            </a:pPr>
            <a:endParaRPr lang="en-US" dirty="0"/>
          </a:p>
        </p:txBody>
      </p:sp>
      <p:pic>
        <p:nvPicPr>
          <p:cNvPr id="3074" name="Picture 2">
            <a:extLst>
              <a:ext uri="{FF2B5EF4-FFF2-40B4-BE49-F238E27FC236}">
                <a16:creationId xmlns:a16="http://schemas.microsoft.com/office/drawing/2014/main" id="{E3E7A217-B8FB-499D-A277-8079A129E8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4229" y="1126553"/>
            <a:ext cx="6095593" cy="457169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E4C7AD-9142-4A24-8360-EC5B8B24CC74}"/>
              </a:ext>
            </a:extLst>
          </p:cNvPr>
          <p:cNvSpPr txBox="1"/>
          <p:nvPr/>
        </p:nvSpPr>
        <p:spPr>
          <a:xfrm>
            <a:off x="6340557" y="5731447"/>
            <a:ext cx="4002936" cy="369332"/>
          </a:xfrm>
          <a:prstGeom prst="rect">
            <a:avLst/>
          </a:prstGeom>
          <a:noFill/>
        </p:spPr>
        <p:txBody>
          <a:bodyPr wrap="square" rtlCol="0">
            <a:spAutoFit/>
          </a:bodyPr>
          <a:lstStyle/>
          <a:p>
            <a:r>
              <a:rPr lang="en-US" u="sng" dirty="0"/>
              <a:t>Image 4: Placement of the emasculator</a:t>
            </a:r>
          </a:p>
        </p:txBody>
      </p:sp>
    </p:spTree>
    <p:extLst>
      <p:ext uri="{BB962C8B-B14F-4D97-AF65-F5344CB8AC3E}">
        <p14:creationId xmlns:p14="http://schemas.microsoft.com/office/powerpoint/2010/main" val="977153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2E4B4-C138-4D53-9F19-C1865CD4F661}"/>
              </a:ext>
            </a:extLst>
          </p:cNvPr>
          <p:cNvSpPr>
            <a:spLocks noGrp="1"/>
          </p:cNvSpPr>
          <p:nvPr>
            <p:ph type="title"/>
          </p:nvPr>
        </p:nvSpPr>
        <p:spPr>
          <a:xfrm>
            <a:off x="685801" y="533400"/>
            <a:ext cx="10820400" cy="1177092"/>
          </a:xfrm>
        </p:spPr>
        <p:txBody>
          <a:bodyPr anchor="b">
            <a:normAutofit/>
          </a:bodyPr>
          <a:lstStyle/>
          <a:p>
            <a:pPr algn="ctr"/>
            <a:r>
              <a:rPr lang="en-US" sz="4400"/>
              <a:t>references</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2BBD93-C241-4EFF-9E4A-E29A5952F8A5}"/>
              </a:ext>
            </a:extLst>
          </p:cNvPr>
          <p:cNvSpPr>
            <a:spLocks noGrp="1"/>
          </p:cNvSpPr>
          <p:nvPr>
            <p:ph idx="1"/>
          </p:nvPr>
        </p:nvSpPr>
        <p:spPr>
          <a:xfrm>
            <a:off x="685801" y="2243892"/>
            <a:ext cx="10820400" cy="3547308"/>
          </a:xfrm>
        </p:spPr>
        <p:txBody>
          <a:bodyPr anchor="t">
            <a:normAutofit/>
          </a:bodyPr>
          <a:lstStyle/>
          <a:p>
            <a:r>
              <a:rPr lang="en-US" sz="2000" dirty="0"/>
              <a:t>Themes UFO. 16. Surgery of the Stallion Reproductive Tract [Internet]. </a:t>
            </a:r>
            <a:r>
              <a:rPr lang="en-US" sz="2000" dirty="0" err="1"/>
              <a:t>Veterian</a:t>
            </a:r>
            <a:r>
              <a:rPr lang="en-US" sz="2000" dirty="0"/>
              <a:t> Key. 2016 [cited 2020Oct17]. Available from: </a:t>
            </a:r>
            <a:r>
              <a:rPr lang="en-US" sz="2000" dirty="0">
                <a:hlinkClick r:id="rId3"/>
              </a:rPr>
              <a:t>https://veteriankey.com/16-surgery-of-the-stallion-reproductive-tract/</a:t>
            </a:r>
            <a:endParaRPr lang="en-US" sz="2000" dirty="0"/>
          </a:p>
          <a:p>
            <a:r>
              <a:rPr lang="en-US" sz="2000" dirty="0"/>
              <a:t>Kilcoyne I. Equine castration: A review of techniques, complications and their management [Internet]. UC Davis. British Equine Veterinary Association; [cited 2020Oct17]. Available from: </a:t>
            </a:r>
            <a:r>
              <a:rPr lang="en-US" sz="2000" dirty="0">
                <a:hlinkClick r:id="rId4"/>
              </a:rPr>
              <a:t>https://ucdavis.pure.elsevier.com/en/publications/equine-castration-a-review-of-techniques-complications-and-their-</a:t>
            </a:r>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23024970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37</TotalTime>
  <Words>467</Words>
  <Application>Microsoft Office PowerPoint</Application>
  <PresentationFormat>Widescreen</PresentationFormat>
  <Paragraphs>36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Wingdings</vt:lpstr>
      <vt:lpstr>Celestial</vt:lpstr>
      <vt:lpstr>Semi-closed castration</vt:lpstr>
      <vt:lpstr>General information</vt:lpstr>
      <vt:lpstr>Steps involved</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Semi-closed castration</dc:title>
  <dc:creator>Danesha Ramdhanie</dc:creator>
  <cp:lastModifiedBy>Danesha Ramdhanie</cp:lastModifiedBy>
  <cp:revision>5</cp:revision>
  <dcterms:created xsi:type="dcterms:W3CDTF">2020-10-17T09:46:56Z</dcterms:created>
  <dcterms:modified xsi:type="dcterms:W3CDTF">2020-10-17T18:23:11Z</dcterms:modified>
</cp:coreProperties>
</file>