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7" r:id="rId4"/>
    <p:sldId id="264" r:id="rId5"/>
    <p:sldId id="259" r:id="rId6"/>
    <p:sldId id="274" r:id="rId7"/>
    <p:sldId id="260" r:id="rId8"/>
    <p:sldId id="261" r:id="rId9"/>
    <p:sldId id="262" r:id="rId10"/>
    <p:sldId id="267" r:id="rId11"/>
    <p:sldId id="270" r:id="rId12"/>
    <p:sldId id="271" r:id="rId13"/>
    <p:sldId id="268" r:id="rId14"/>
    <p:sldId id="266" r:id="rId15"/>
    <p:sldId id="269" r:id="rId16"/>
    <p:sldId id="272" r:id="rId17"/>
    <p:sldId id="273" r:id="rId18"/>
    <p:sldId id="263" r:id="rId19"/>
    <p:sldId id="275" r:id="rId20"/>
    <p:sldId id="276" r:id="rId21"/>
    <p:sldId id="278" r:id="rId22"/>
    <p:sldId id="277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4" autoAdjust="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T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TT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T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T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TT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T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2BBE4B9-1EE1-4908-A6DE-80AAD93106F3}" type="datetimeFigureOut">
              <a:rPr lang="en-TT" smtClean="0"/>
              <a:t>31/10/2020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TT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6630C3-FC42-4EA3-A5A0-2D8ECCE702FB}" type="slidenum">
              <a:rPr lang="en-TT" smtClean="0"/>
              <a:t>‹#›</a:t>
            </a:fld>
            <a:endParaRPr lang="en-T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8" y="4451904"/>
            <a:ext cx="6263962" cy="1396752"/>
          </a:xfrm>
        </p:spPr>
        <p:txBody>
          <a:bodyPr>
            <a:normAutofit/>
          </a:bodyPr>
          <a:lstStyle/>
          <a:p>
            <a:pPr algn="ctr"/>
            <a:r>
              <a:rPr lang="en-TT" sz="4000" b="1" dirty="0" smtClean="0"/>
              <a:t>  Foot </a:t>
            </a:r>
            <a:r>
              <a:rPr lang="en-TT" sz="4000" b="1" dirty="0" smtClean="0"/>
              <a:t>&amp; Hoof Anatomy of Ruminants</a:t>
            </a:r>
            <a:endParaRPr lang="en-TT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TT" dirty="0" smtClean="0"/>
              <a:t>Bones, Joints, Ligaments, Tendons, Nerves and Blood Vessels + Hoof Anatomy</a:t>
            </a:r>
            <a:endParaRPr lang="en-T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60" y="0"/>
            <a:ext cx="6618740" cy="44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2"/>
            <a:ext cx="3141454" cy="235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982"/>
            <a:ext cx="3131839" cy="428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 smtClean="0"/>
              <a:t>Blood SUPPLY TO the foot</a:t>
            </a:r>
            <a:endParaRPr lang="en-T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T" dirty="0" smtClean="0"/>
              <a:t>Forelimb and Hindlimb</a:t>
            </a:r>
            <a:endParaRPr lang="en-T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28"/>
            <a:ext cx="6085482" cy="423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88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0968"/>
            <a:ext cx="8153400" cy="432048"/>
          </a:xfrm>
        </p:spPr>
        <p:txBody>
          <a:bodyPr>
            <a:normAutofit fontScale="90000"/>
          </a:bodyPr>
          <a:lstStyle/>
          <a:p>
            <a:r>
              <a:rPr lang="en-TT" dirty="0" smtClean="0"/>
              <a:t>Forelimb:</a:t>
            </a:r>
            <a:endParaRPr lang="en-T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42" y="10294"/>
            <a:ext cx="5300858" cy="687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4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8153400" cy="432048"/>
          </a:xfrm>
        </p:spPr>
        <p:txBody>
          <a:bodyPr>
            <a:normAutofit fontScale="90000"/>
          </a:bodyPr>
          <a:lstStyle/>
          <a:p>
            <a:r>
              <a:rPr lang="en-TT" dirty="0" smtClean="0"/>
              <a:t>Hindlimb:</a:t>
            </a:r>
            <a:endParaRPr lang="en-T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-6103"/>
            <a:ext cx="4355976" cy="56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92" y="5597002"/>
            <a:ext cx="5734950" cy="128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8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 smtClean="0"/>
              <a:t>NERVE SUPPLY TO the foot</a:t>
            </a:r>
            <a:endParaRPr lang="en-T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T" dirty="0" smtClean="0"/>
              <a:t>Forelimb and Hindlimb</a:t>
            </a:r>
            <a:endParaRPr lang="en-T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9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0968"/>
            <a:ext cx="8153400" cy="432048"/>
          </a:xfrm>
        </p:spPr>
        <p:txBody>
          <a:bodyPr>
            <a:normAutofit fontScale="90000"/>
          </a:bodyPr>
          <a:lstStyle/>
          <a:p>
            <a:r>
              <a:rPr lang="en-TT" dirty="0" smtClean="0"/>
              <a:t>Forelimb:</a:t>
            </a:r>
            <a:endParaRPr lang="en-T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69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7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" y="3356992"/>
            <a:ext cx="8153400" cy="432048"/>
          </a:xfrm>
        </p:spPr>
        <p:txBody>
          <a:bodyPr>
            <a:normAutofit fontScale="90000"/>
          </a:bodyPr>
          <a:lstStyle/>
          <a:p>
            <a:r>
              <a:rPr lang="en-TT" dirty="0" smtClean="0"/>
              <a:t>Hindlimb:</a:t>
            </a:r>
            <a:endParaRPr lang="en-T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10666"/>
            <a:ext cx="6048672" cy="69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0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"/>
            <a:ext cx="5978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8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T" dirty="0" smtClean="0"/>
              <a:t>The HOOF</a:t>
            </a:r>
            <a:endParaRPr lang="en-T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T" dirty="0" smtClean="0"/>
              <a:t>And its structures…. </a:t>
            </a:r>
            <a:endParaRPr lang="en-T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9344"/>
            <a:ext cx="5688632" cy="465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0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Hoof: </a:t>
            </a:r>
            <a:endParaRPr lang="en-TT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07504" y="1556792"/>
            <a:ext cx="9036496" cy="53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T" sz="3200" dirty="0" smtClean="0"/>
              <a:t>The hoof refers to </a:t>
            </a:r>
            <a:r>
              <a:rPr lang="en-TT" sz="3200" dirty="0" smtClean="0"/>
              <a:t>the </a:t>
            </a:r>
            <a:r>
              <a:rPr lang="en-TT" sz="3200" dirty="0" smtClean="0"/>
              <a:t>modified form of the integument (skin</a:t>
            </a:r>
            <a:r>
              <a:rPr lang="en-TT" sz="3200" dirty="0" smtClean="0"/>
              <a:t>) that covers the foot. It consists of the:</a:t>
            </a:r>
            <a:endParaRPr lang="en-TT" sz="3200" dirty="0" smtClean="0"/>
          </a:p>
          <a:p>
            <a:pPr marL="759143" lvl="1" indent="-457200">
              <a:buFont typeface="Wingdings" pitchFamily="2" charset="2"/>
              <a:buChar char="q"/>
            </a:pPr>
            <a:r>
              <a:rPr lang="en-TT" sz="2800" dirty="0" smtClean="0"/>
              <a:t>Epidermis </a:t>
            </a:r>
          </a:p>
          <a:p>
            <a:pPr marL="759143" lvl="1" indent="-457200">
              <a:buFont typeface="Wingdings" pitchFamily="2" charset="2"/>
              <a:buChar char="q"/>
            </a:pPr>
            <a:r>
              <a:rPr lang="en-TT" sz="2800" dirty="0" smtClean="0"/>
              <a:t>Dermis or </a:t>
            </a:r>
            <a:r>
              <a:rPr lang="en-TT" sz="2800" dirty="0" smtClean="0"/>
              <a:t>Corium</a:t>
            </a:r>
          </a:p>
          <a:p>
            <a:pPr marL="759143" lvl="1" indent="-457200">
              <a:buFont typeface="Wingdings" pitchFamily="2" charset="2"/>
              <a:buChar char="q"/>
            </a:pPr>
            <a:endParaRPr lang="en-TT" sz="2800" dirty="0"/>
          </a:p>
          <a:p>
            <a:pPr marL="301943" lvl="1" indent="0">
              <a:buNone/>
            </a:pPr>
            <a:r>
              <a:rPr lang="en-TT" sz="2800" u="sng" dirty="0"/>
              <a:t>NB</a:t>
            </a:r>
            <a:r>
              <a:rPr lang="en-TT" sz="2800" dirty="0"/>
              <a:t>: The hoof of the horse and ruminant are anatomically the same </a:t>
            </a:r>
            <a:r>
              <a:rPr lang="en-TT" sz="2800" b="1" u="sng" dirty="0"/>
              <a:t>EXCEPT</a:t>
            </a:r>
            <a:r>
              <a:rPr lang="en-TT" sz="2800" dirty="0"/>
              <a:t> horse have bars, a frog and secondary </a:t>
            </a:r>
            <a:r>
              <a:rPr lang="en-TT" sz="2800" dirty="0" err="1"/>
              <a:t>laminae</a:t>
            </a:r>
            <a:r>
              <a:rPr lang="en-TT" sz="2800" dirty="0"/>
              <a:t> while ruminants do not </a:t>
            </a:r>
            <a:r>
              <a:rPr lang="en-TT" sz="2800" b="1" u="sng" dirty="0"/>
              <a:t>AND</a:t>
            </a:r>
            <a:r>
              <a:rPr lang="en-TT" sz="2800" dirty="0"/>
              <a:t> horses bear weight on one toe while ruminants bear weight on two toes</a:t>
            </a:r>
          </a:p>
          <a:p>
            <a:pPr marL="301943" lvl="1" indent="0">
              <a:buNone/>
            </a:pPr>
            <a:r>
              <a:rPr lang="en-TT" sz="2800" dirty="0" smtClean="0"/>
              <a:t> </a:t>
            </a:r>
          </a:p>
          <a:p>
            <a:pPr marL="301943" lvl="1" indent="0">
              <a:buNone/>
            </a:pPr>
            <a:endParaRPr lang="en-TT" dirty="0"/>
          </a:p>
          <a:p>
            <a:pPr marL="0" indent="-18097">
              <a:buNone/>
            </a:pPr>
            <a:endParaRPr lang="en-TT" sz="2300" dirty="0"/>
          </a:p>
          <a:p>
            <a:pPr marL="0" indent="-18097">
              <a:buNone/>
            </a:pPr>
            <a:endParaRPr lang="en-TT" sz="2300" dirty="0" smtClean="0"/>
          </a:p>
          <a:p>
            <a:pPr marL="1376363" lvl="3" indent="-342900">
              <a:buFont typeface="Wingdings" pitchFamily="2" charset="2"/>
              <a:buChar char="Ø"/>
            </a:pPr>
            <a:endParaRPr lang="en-TT" dirty="0" smtClean="0"/>
          </a:p>
        </p:txBody>
      </p:sp>
    </p:spTree>
    <p:extLst>
      <p:ext uri="{BB962C8B-B14F-4D97-AF65-F5344CB8AC3E}">
        <p14:creationId xmlns:p14="http://schemas.microsoft.com/office/powerpoint/2010/main" val="11008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TT" dirty="0" smtClean="0"/>
              <a:t>The Epidermis:</a:t>
            </a:r>
          </a:p>
          <a:p>
            <a:r>
              <a:rPr lang="en-TT" dirty="0" smtClean="0"/>
              <a:t>The part of the integument that overlies the dermis</a:t>
            </a:r>
          </a:p>
          <a:p>
            <a:r>
              <a:rPr lang="en-TT" dirty="0" smtClean="0"/>
              <a:t>Consists of different layers:</a:t>
            </a:r>
          </a:p>
          <a:p>
            <a:pPr lvl="1"/>
            <a:r>
              <a:rPr lang="en-TT" dirty="0" err="1" smtClean="0"/>
              <a:t>Perioplic</a:t>
            </a:r>
            <a:r>
              <a:rPr lang="en-TT" dirty="0" smtClean="0"/>
              <a:t> epidermis</a:t>
            </a:r>
          </a:p>
          <a:p>
            <a:pPr lvl="1"/>
            <a:r>
              <a:rPr lang="en-TT" dirty="0" smtClean="0"/>
              <a:t>Coronary epidermis</a:t>
            </a:r>
          </a:p>
          <a:p>
            <a:pPr lvl="1"/>
            <a:r>
              <a:rPr lang="en-TT" dirty="0" smtClean="0"/>
              <a:t>Laminar epidermis</a:t>
            </a:r>
          </a:p>
          <a:p>
            <a:pPr lvl="1"/>
            <a:r>
              <a:rPr lang="en-TT" dirty="0" smtClean="0"/>
              <a:t>Sole epidermis</a:t>
            </a:r>
          </a:p>
          <a:p>
            <a:pPr lvl="1"/>
            <a:endParaRPr lang="en-TT" dirty="0" smtClean="0"/>
          </a:p>
          <a:p>
            <a:pPr marL="0" indent="0">
              <a:buNone/>
            </a:pPr>
            <a:r>
              <a:rPr lang="en-TT" dirty="0" smtClean="0"/>
              <a:t>The Dermis/Corium</a:t>
            </a:r>
          </a:p>
          <a:p>
            <a:r>
              <a:rPr lang="en-TT" dirty="0" smtClean="0"/>
              <a:t>The </a:t>
            </a:r>
            <a:r>
              <a:rPr lang="en-TT" dirty="0"/>
              <a:t>vascular layer underlying the dermis</a:t>
            </a:r>
          </a:p>
          <a:p>
            <a:pPr marL="644843" lvl="1" indent="-342900">
              <a:buFont typeface="Wingdings" pitchFamily="2" charset="2"/>
              <a:buChar char="Ø"/>
            </a:pPr>
            <a:r>
              <a:rPr lang="en-TT" dirty="0"/>
              <a:t>Consists of different layers:</a:t>
            </a:r>
          </a:p>
          <a:p>
            <a:pPr marL="919163" lvl="2" indent="-342900">
              <a:buFont typeface="Wingdings" pitchFamily="2" charset="2"/>
              <a:buChar char="§"/>
            </a:pPr>
            <a:r>
              <a:rPr lang="en-TT" dirty="0" err="1"/>
              <a:t>Perioplic</a:t>
            </a:r>
            <a:r>
              <a:rPr lang="en-TT" dirty="0"/>
              <a:t> corium</a:t>
            </a:r>
          </a:p>
          <a:p>
            <a:pPr marL="919163" lvl="2" indent="-342900">
              <a:buFont typeface="Wingdings" pitchFamily="2" charset="2"/>
              <a:buChar char="§"/>
            </a:pPr>
            <a:r>
              <a:rPr lang="en-TT" dirty="0"/>
              <a:t>Coronary corium</a:t>
            </a:r>
          </a:p>
          <a:p>
            <a:pPr marL="919163" lvl="2" indent="-342900">
              <a:buFont typeface="Wingdings" pitchFamily="2" charset="2"/>
              <a:buChar char="§"/>
            </a:pPr>
            <a:r>
              <a:rPr lang="en-TT" dirty="0"/>
              <a:t>Laminar corium</a:t>
            </a:r>
          </a:p>
          <a:p>
            <a:pPr marL="919163" lvl="2" indent="-342900">
              <a:buFont typeface="Wingdings" pitchFamily="2" charset="2"/>
              <a:buChar char="§"/>
            </a:pPr>
            <a:r>
              <a:rPr lang="en-TT" dirty="0"/>
              <a:t>Corium of the sole</a:t>
            </a:r>
          </a:p>
          <a:p>
            <a:pPr marL="919163" lvl="2" indent="-342900">
              <a:buFont typeface="Wingdings" pitchFamily="2" charset="2"/>
              <a:buChar char="§"/>
            </a:pPr>
            <a:r>
              <a:rPr lang="en-TT" dirty="0"/>
              <a:t>Bulb dermis </a:t>
            </a:r>
          </a:p>
          <a:p>
            <a:endParaRPr lang="en-TT" dirty="0" smtClean="0"/>
          </a:p>
          <a:p>
            <a:pPr marL="365760" lvl="1" indent="0">
              <a:buNone/>
            </a:pPr>
            <a:endParaRPr lang="en-TT" dirty="0" smtClean="0"/>
          </a:p>
        </p:txBody>
      </p:sp>
    </p:spTree>
    <p:extLst>
      <p:ext uri="{BB962C8B-B14F-4D97-AF65-F5344CB8AC3E}">
        <p14:creationId xmlns:p14="http://schemas.microsoft.com/office/powerpoint/2010/main" val="18752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00499"/>
            <a:ext cx="8153400" cy="990600"/>
          </a:xfrm>
        </p:spPr>
        <p:txBody>
          <a:bodyPr>
            <a:normAutofit/>
          </a:bodyPr>
          <a:lstStyle/>
          <a:p>
            <a:r>
              <a:rPr lang="en-TT" dirty="0"/>
              <a:t>B</a:t>
            </a:r>
            <a:r>
              <a:rPr lang="en-TT" dirty="0" smtClean="0"/>
              <a:t>ones </a:t>
            </a:r>
            <a:r>
              <a:rPr lang="en-TT" dirty="0" smtClean="0"/>
              <a:t>of the </a:t>
            </a:r>
            <a:r>
              <a:rPr lang="en-TT" dirty="0" smtClean="0"/>
              <a:t>foot:</a:t>
            </a:r>
            <a:endParaRPr lang="en-TT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8207" y="1628800"/>
            <a:ext cx="5544615" cy="53732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TT" u="sng" dirty="0" smtClean="0"/>
              <a:t>The Metatarsal Bones</a:t>
            </a:r>
            <a:r>
              <a:rPr lang="en-TT" dirty="0" smtClean="0"/>
              <a:t>- 3 bones</a:t>
            </a:r>
            <a:endParaRPr lang="en-TT" u="sng" dirty="0" smtClean="0"/>
          </a:p>
          <a:p>
            <a:r>
              <a:rPr lang="en-TT" dirty="0" smtClean="0"/>
              <a:t>Made up of fused </a:t>
            </a:r>
            <a:r>
              <a:rPr lang="en-TT" dirty="0" smtClean="0"/>
              <a:t>metacarpal/metatarsal </a:t>
            </a:r>
            <a:r>
              <a:rPr lang="en-TT" dirty="0" smtClean="0"/>
              <a:t>bones III &amp; IV</a:t>
            </a:r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r>
              <a:rPr lang="en-TT" dirty="0" smtClean="0"/>
              <a:t>The digits- II - V</a:t>
            </a:r>
          </a:p>
          <a:p>
            <a:r>
              <a:rPr lang="en-TT" dirty="0" smtClean="0"/>
              <a:t>II &amp; V- </a:t>
            </a:r>
            <a:r>
              <a:rPr lang="en-TT" dirty="0" err="1" smtClean="0"/>
              <a:t>vestegial</a:t>
            </a:r>
            <a:r>
              <a:rPr lang="en-TT" dirty="0" smtClean="0"/>
              <a:t> and non-weight bearing</a:t>
            </a:r>
          </a:p>
          <a:p>
            <a:r>
              <a:rPr lang="en-TT" dirty="0" smtClean="0"/>
              <a:t>III &amp; IV – developed and weight bearing </a:t>
            </a:r>
          </a:p>
          <a:p>
            <a:pPr lvl="1">
              <a:buFont typeface="Wingdings" pitchFamily="2" charset="2"/>
              <a:buChar char="Ø"/>
            </a:pPr>
            <a:r>
              <a:rPr lang="en-TT" dirty="0" smtClean="0"/>
              <a:t>Each digit is made up of 3 phalanges:</a:t>
            </a:r>
          </a:p>
          <a:p>
            <a:pPr lvl="2">
              <a:buFont typeface="Arial" pitchFamily="34" charset="0"/>
              <a:buChar char="•"/>
            </a:pPr>
            <a:r>
              <a:rPr lang="en-TT" dirty="0" smtClean="0"/>
              <a:t>Proximal</a:t>
            </a:r>
          </a:p>
          <a:p>
            <a:pPr lvl="2">
              <a:buFont typeface="Arial" pitchFamily="34" charset="0"/>
              <a:buChar char="•"/>
            </a:pPr>
            <a:r>
              <a:rPr lang="en-TT" dirty="0" smtClean="0"/>
              <a:t>Middle</a:t>
            </a:r>
          </a:p>
          <a:p>
            <a:pPr lvl="2">
              <a:buFont typeface="Arial" pitchFamily="34" charset="0"/>
              <a:buChar char="•"/>
            </a:pPr>
            <a:r>
              <a:rPr lang="en-TT" dirty="0" smtClean="0"/>
              <a:t>Distal (also called coffin or pedal bone)</a:t>
            </a:r>
            <a:endParaRPr lang="en-TT" dirty="0" smtClean="0"/>
          </a:p>
          <a:p>
            <a:pPr lvl="1">
              <a:buFont typeface="Wingdings" pitchFamily="2" charset="2"/>
              <a:buChar char="Ø"/>
            </a:pPr>
            <a:r>
              <a:rPr lang="en-TT" dirty="0" smtClean="0"/>
              <a:t>Each digit has 3 </a:t>
            </a:r>
            <a:r>
              <a:rPr lang="en-TT" dirty="0" err="1" smtClean="0"/>
              <a:t>sesamoid</a:t>
            </a:r>
            <a:r>
              <a:rPr lang="en-TT" dirty="0" smtClean="0"/>
              <a:t> bones </a:t>
            </a:r>
          </a:p>
          <a:p>
            <a:pPr lvl="2">
              <a:buFont typeface="Arial" pitchFamily="34" charset="0"/>
              <a:buChar char="•"/>
            </a:pPr>
            <a:r>
              <a:rPr lang="en-TT" dirty="0" smtClean="0"/>
              <a:t>2 proximally</a:t>
            </a:r>
          </a:p>
          <a:p>
            <a:pPr lvl="2">
              <a:buFont typeface="Arial" pitchFamily="34" charset="0"/>
              <a:buChar char="•"/>
            </a:pPr>
            <a:r>
              <a:rPr lang="en-TT" dirty="0" smtClean="0"/>
              <a:t>1 </a:t>
            </a:r>
            <a:r>
              <a:rPr lang="en-TT" dirty="0" smtClean="0"/>
              <a:t>distally (</a:t>
            </a:r>
            <a:r>
              <a:rPr lang="en-TT" dirty="0" err="1" smtClean="0"/>
              <a:t>navicular</a:t>
            </a:r>
            <a:r>
              <a:rPr lang="en-TT" dirty="0" smtClean="0"/>
              <a:t>)</a:t>
            </a:r>
            <a:endParaRPr lang="en-TT" dirty="0" smtClean="0"/>
          </a:p>
          <a:p>
            <a:endParaRPr lang="en-TT" dirty="0"/>
          </a:p>
          <a:p>
            <a:endParaRPr lang="en-TT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16" y="1191099"/>
            <a:ext cx="3121372" cy="566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3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3978" y="1628800"/>
            <a:ext cx="8153400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endParaRPr lang="en-TT" dirty="0" smtClean="0"/>
          </a:p>
          <a:p>
            <a:pPr marL="0" indent="0">
              <a:buNone/>
            </a:pPr>
            <a:r>
              <a:rPr lang="en-TT" dirty="0" smtClean="0"/>
              <a:t>The </a:t>
            </a:r>
            <a:r>
              <a:rPr lang="en-TT" dirty="0" err="1"/>
              <a:t>Subcutis</a:t>
            </a:r>
            <a:r>
              <a:rPr lang="en-TT" dirty="0"/>
              <a:t> is a layer of connective tissue that joins the dermis to the coffin bone.</a:t>
            </a:r>
          </a:p>
          <a:p>
            <a:endParaRPr lang="en-T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" y="21521"/>
            <a:ext cx="9146643" cy="508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7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5" y="-13714"/>
            <a:ext cx="8208912" cy="687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6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External structures of the hoof: The wall</a:t>
            </a:r>
            <a:endParaRPr lang="en-TT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71" y="2204864"/>
            <a:ext cx="5370429" cy="369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85" y="1556793"/>
            <a:ext cx="34856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TT" sz="2400" dirty="0" smtClean="0"/>
              <a:t>Toe- dorsal part of the wall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smtClean="0"/>
              <a:t>Heel- plantar aspect of the wall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smtClean="0"/>
              <a:t>Quarter- medial/lateral parts of the wall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smtClean="0"/>
              <a:t>Coronet- junction of the hoof (</a:t>
            </a:r>
            <a:r>
              <a:rPr lang="en-TT" sz="2400" dirty="0" err="1" smtClean="0"/>
              <a:t>periople</a:t>
            </a:r>
            <a:r>
              <a:rPr lang="en-TT" sz="2400" dirty="0" smtClean="0"/>
              <a:t>) &amp; the skin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err="1" smtClean="0"/>
              <a:t>Periople</a:t>
            </a:r>
            <a:r>
              <a:rPr lang="en-TT" sz="2400" dirty="0" smtClean="0"/>
              <a:t>- outer, shiny layer of the hoof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err="1" smtClean="0"/>
              <a:t>Perioplic</a:t>
            </a:r>
            <a:r>
              <a:rPr lang="en-TT" sz="2400" dirty="0" smtClean="0"/>
              <a:t> band- soft horn adjacent to the coronet </a:t>
            </a:r>
          </a:p>
        </p:txBody>
      </p:sp>
    </p:spTree>
    <p:extLst>
      <p:ext uri="{BB962C8B-B14F-4D97-AF65-F5344CB8AC3E}">
        <p14:creationId xmlns:p14="http://schemas.microsoft.com/office/powerpoint/2010/main" val="23698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4" y="-15915"/>
            <a:ext cx="7080223" cy="49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479" y="4919008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TT" sz="2400" dirty="0" smtClean="0"/>
              <a:t>Bulb- upward thickening of the heel</a:t>
            </a:r>
          </a:p>
          <a:p>
            <a:pPr marL="285750" indent="-285750">
              <a:buFont typeface="Arial" pitchFamily="34" charset="0"/>
              <a:buChar char="•"/>
            </a:pPr>
            <a:endParaRPr lang="en-TT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smtClean="0"/>
              <a:t>Sole- concave surface facing the ground below the heel</a:t>
            </a:r>
          </a:p>
          <a:p>
            <a:pPr marL="285750" indent="-285750">
              <a:buFont typeface="Arial" pitchFamily="34" charset="0"/>
              <a:buChar char="•"/>
            </a:pPr>
            <a:endParaRPr lang="en-T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TT" sz="2400" dirty="0" err="1" smtClean="0"/>
              <a:t>Interdigital</a:t>
            </a:r>
            <a:r>
              <a:rPr lang="en-TT" sz="2400" dirty="0" smtClean="0"/>
              <a:t> cleft- space between the two hooves</a:t>
            </a:r>
            <a:endParaRPr lang="en-TT" sz="2400" dirty="0"/>
          </a:p>
        </p:txBody>
      </p:sp>
    </p:spTree>
    <p:extLst>
      <p:ext uri="{BB962C8B-B14F-4D97-AF65-F5344CB8AC3E}">
        <p14:creationId xmlns:p14="http://schemas.microsoft.com/office/powerpoint/2010/main" val="37752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92" y="0"/>
            <a:ext cx="51013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88920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TT" sz="2800" dirty="0" smtClean="0"/>
              <a:t>White line- the junction between the wall &amp; the sole. It serves as an external indication of the sensitive internal structures of the hoof</a:t>
            </a:r>
          </a:p>
        </p:txBody>
      </p:sp>
    </p:spTree>
    <p:extLst>
      <p:ext uri="{BB962C8B-B14F-4D97-AF65-F5344CB8AC3E}">
        <p14:creationId xmlns:p14="http://schemas.microsoft.com/office/powerpoint/2010/main" val="32041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371600"/>
          </a:xfrm>
        </p:spPr>
        <p:txBody>
          <a:bodyPr>
            <a:normAutofit/>
          </a:bodyPr>
          <a:lstStyle/>
          <a:p>
            <a:r>
              <a:rPr lang="en-TT" dirty="0" smtClean="0"/>
              <a:t>References: </a:t>
            </a:r>
          </a:p>
          <a:p>
            <a:r>
              <a:rPr lang="en-TT" dirty="0" err="1"/>
              <a:t>Pasquini</a:t>
            </a:r>
            <a:r>
              <a:rPr lang="en-TT" dirty="0"/>
              <a:t> C, Spurgeon T, </a:t>
            </a:r>
            <a:r>
              <a:rPr lang="en-TT" dirty="0" err="1"/>
              <a:t>Pasquini</a:t>
            </a:r>
            <a:r>
              <a:rPr lang="en-TT" dirty="0"/>
              <a:t> S. </a:t>
            </a:r>
            <a:r>
              <a:rPr lang="en-TT" u="sng" dirty="0"/>
              <a:t>Anatomy of domestic </a:t>
            </a:r>
            <a:r>
              <a:rPr lang="en-TT" u="sng" dirty="0" smtClean="0"/>
              <a:t>animals. Systemic and Regional Approach.</a:t>
            </a:r>
            <a:r>
              <a:rPr lang="en-TT" dirty="0" smtClean="0"/>
              <a:t>. </a:t>
            </a:r>
            <a:r>
              <a:rPr lang="en-TT" dirty="0"/>
              <a:t>7th ed. Pilot Point, TX: </a:t>
            </a:r>
            <a:r>
              <a:rPr lang="en-TT" dirty="0" err="1"/>
              <a:t>Sudz</a:t>
            </a:r>
            <a:r>
              <a:rPr lang="en-TT" dirty="0"/>
              <a:t> Publishing; 2007.</a:t>
            </a:r>
            <a:endParaRPr lang="en-TT" dirty="0" smtClean="0"/>
          </a:p>
          <a:p>
            <a:endParaRPr lang="en-T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The End </a:t>
            </a:r>
            <a:r>
              <a:rPr lang="en-TT" dirty="0" smtClean="0">
                <a:sym typeface="Wingdings" pitchFamily="2" charset="2"/>
              </a:rPr>
              <a:t></a:t>
            </a:r>
            <a:endParaRPr lang="en-TT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6621"/>
          <a:stretch>
            <a:fillRect/>
          </a:stretch>
        </p:blipFill>
        <p:spPr bwMode="auto">
          <a:xfrm>
            <a:off x="1366993" y="0"/>
            <a:ext cx="7777007" cy="468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656" y="1916832"/>
            <a:ext cx="6417734" cy="1731889"/>
          </a:xfrm>
        </p:spPr>
        <p:txBody>
          <a:bodyPr/>
          <a:lstStyle/>
          <a:p>
            <a:endParaRPr lang="en-T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2400" cy="1524000"/>
          </a:xfrm>
        </p:spPr>
        <p:txBody>
          <a:bodyPr/>
          <a:lstStyle/>
          <a:p>
            <a:endParaRPr lang="en-T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081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656" y="1916832"/>
            <a:ext cx="6417734" cy="1731889"/>
          </a:xfrm>
        </p:spPr>
        <p:txBody>
          <a:bodyPr/>
          <a:lstStyle/>
          <a:p>
            <a:endParaRPr lang="en-T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2400" cy="1524000"/>
          </a:xfrm>
        </p:spPr>
        <p:txBody>
          <a:bodyPr/>
          <a:lstStyle/>
          <a:p>
            <a:endParaRPr lang="en-T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6" y="0"/>
            <a:ext cx="80698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7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/>
              <a:t>J</a:t>
            </a:r>
            <a:r>
              <a:rPr lang="en-TT" dirty="0" smtClean="0"/>
              <a:t>oints </a:t>
            </a:r>
            <a:r>
              <a:rPr lang="en-TT" dirty="0" smtClean="0"/>
              <a:t>of the </a:t>
            </a:r>
            <a:r>
              <a:rPr lang="en-TT" dirty="0" smtClean="0"/>
              <a:t>foot:</a:t>
            </a:r>
            <a:endParaRPr lang="en-TT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4032448" cy="43924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TT" dirty="0" smtClean="0"/>
              <a:t>3 joints:</a:t>
            </a:r>
          </a:p>
          <a:p>
            <a:pPr marL="0" indent="0">
              <a:buNone/>
            </a:pPr>
            <a:r>
              <a:rPr lang="en-TT" dirty="0" smtClean="0"/>
              <a:t>1.  </a:t>
            </a:r>
            <a:r>
              <a:rPr lang="en-TT" dirty="0" err="1" smtClean="0"/>
              <a:t>Metacarpophalangeal</a:t>
            </a:r>
            <a:r>
              <a:rPr lang="en-TT" dirty="0" smtClean="0"/>
              <a:t> joint</a:t>
            </a:r>
          </a:p>
          <a:p>
            <a:pPr lvl="1"/>
            <a:r>
              <a:rPr lang="en-TT" dirty="0" smtClean="0"/>
              <a:t>FETLOCK</a:t>
            </a:r>
          </a:p>
          <a:p>
            <a:pPr marL="301943" lvl="1" indent="0">
              <a:buNone/>
            </a:pPr>
            <a:endParaRPr lang="en-TT" dirty="0" smtClean="0"/>
          </a:p>
          <a:p>
            <a:pPr marL="0" indent="0">
              <a:buNone/>
            </a:pPr>
            <a:r>
              <a:rPr lang="en-TT" dirty="0" smtClean="0"/>
              <a:t>2. Proximal </a:t>
            </a:r>
            <a:r>
              <a:rPr lang="en-TT" dirty="0" err="1" smtClean="0"/>
              <a:t>interphalangeal</a:t>
            </a:r>
            <a:r>
              <a:rPr lang="en-TT" dirty="0" smtClean="0"/>
              <a:t>    joint </a:t>
            </a:r>
          </a:p>
          <a:p>
            <a:pPr lvl="1"/>
            <a:r>
              <a:rPr lang="en-TT" dirty="0" smtClean="0"/>
              <a:t>PASTERN</a:t>
            </a:r>
          </a:p>
          <a:p>
            <a:pPr lvl="1"/>
            <a:endParaRPr lang="en-TT" dirty="0" smtClean="0"/>
          </a:p>
          <a:p>
            <a:pPr marL="0" indent="0">
              <a:buNone/>
            </a:pPr>
            <a:r>
              <a:rPr lang="en-TT" dirty="0" smtClean="0"/>
              <a:t>3. Distal </a:t>
            </a:r>
            <a:r>
              <a:rPr lang="en-TT" dirty="0" err="1" smtClean="0"/>
              <a:t>interphalangeal</a:t>
            </a:r>
            <a:r>
              <a:rPr lang="en-TT" dirty="0" smtClean="0"/>
              <a:t> joint </a:t>
            </a:r>
          </a:p>
          <a:p>
            <a:pPr lvl="1"/>
            <a:r>
              <a:rPr lang="en-TT" dirty="0" smtClean="0"/>
              <a:t>COFFIN/PEDAL</a:t>
            </a:r>
            <a:endParaRPr lang="en-T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8813"/>
            <a:ext cx="4248472" cy="46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6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TT" dirty="0" smtClean="0"/>
              <a:t>The </a:t>
            </a:r>
            <a:r>
              <a:rPr lang="en-TT" dirty="0" err="1" smtClean="0"/>
              <a:t>Navicular</a:t>
            </a:r>
            <a:r>
              <a:rPr lang="en-TT" dirty="0" smtClean="0"/>
              <a:t> bursa is a structure located between the deep digital flexor tendon and the distal (</a:t>
            </a:r>
            <a:r>
              <a:rPr lang="en-TT" dirty="0" err="1" smtClean="0"/>
              <a:t>navicular</a:t>
            </a:r>
            <a:r>
              <a:rPr lang="en-TT" dirty="0" smtClean="0"/>
              <a:t>) </a:t>
            </a:r>
            <a:r>
              <a:rPr lang="en-TT" dirty="0" err="1" smtClean="0"/>
              <a:t>sesamoid</a:t>
            </a:r>
            <a:r>
              <a:rPr lang="en-TT" dirty="0" smtClean="0"/>
              <a:t> bone</a:t>
            </a:r>
          </a:p>
          <a:p>
            <a:pPr lvl="1">
              <a:buFont typeface="Wingdings" pitchFamily="2" charset="2"/>
              <a:buChar char="Ø"/>
            </a:pPr>
            <a:r>
              <a:rPr lang="en-TT" dirty="0" smtClean="0"/>
              <a:t>Purpose is to reduce the friction between the two structures</a:t>
            </a:r>
            <a:endParaRPr lang="en-T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40187"/>
            <a:ext cx="4197597" cy="330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44008" y="6381328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54574" y="6379408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6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dirty="0"/>
              <a:t>L</a:t>
            </a:r>
            <a:r>
              <a:rPr lang="en-TT" dirty="0" smtClean="0"/>
              <a:t>igaments </a:t>
            </a:r>
            <a:r>
              <a:rPr lang="en-TT" dirty="0" smtClean="0"/>
              <a:t>of the </a:t>
            </a:r>
            <a:r>
              <a:rPr lang="en-TT" dirty="0" smtClean="0"/>
              <a:t>foot:</a:t>
            </a:r>
            <a:endParaRPr lang="en-TT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1521" y="1628800"/>
            <a:ext cx="3888431" cy="489654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TT" dirty="0" smtClean="0"/>
              <a:t>Collateral </a:t>
            </a:r>
            <a:r>
              <a:rPr lang="en-TT" dirty="0" err="1"/>
              <a:t>sesmoidean</a:t>
            </a:r>
            <a:r>
              <a:rPr lang="en-TT" dirty="0"/>
              <a:t> </a:t>
            </a:r>
            <a:r>
              <a:rPr lang="en-TT" dirty="0" err="1"/>
              <a:t>lig</a:t>
            </a:r>
            <a:r>
              <a:rPr lang="en-TT" dirty="0" smtClean="0"/>
              <a:t>. (e) </a:t>
            </a:r>
            <a:endParaRPr lang="en-TT" dirty="0"/>
          </a:p>
          <a:p>
            <a:pPr marL="514350" indent="-514350">
              <a:buFont typeface="+mj-lt"/>
              <a:buAutoNum type="arabicPeriod"/>
            </a:pPr>
            <a:r>
              <a:rPr lang="en-TT" dirty="0" err="1"/>
              <a:t>Intersesmoidean</a:t>
            </a:r>
            <a:r>
              <a:rPr lang="en-TT" dirty="0"/>
              <a:t> </a:t>
            </a:r>
            <a:r>
              <a:rPr lang="en-TT" dirty="0" err="1"/>
              <a:t>lig</a:t>
            </a:r>
            <a:r>
              <a:rPr lang="en-TT" dirty="0" smtClean="0"/>
              <a:t>. (f)</a:t>
            </a:r>
          </a:p>
          <a:p>
            <a:pPr marL="514350" indent="-514350">
              <a:buFont typeface="+mj-lt"/>
              <a:buAutoNum type="arabicPeriod"/>
            </a:pPr>
            <a:r>
              <a:rPr lang="en-TT" dirty="0" smtClean="0"/>
              <a:t>Middle (oblique) </a:t>
            </a:r>
            <a:r>
              <a:rPr lang="en-TT" dirty="0" err="1" smtClean="0"/>
              <a:t>sesmoidean</a:t>
            </a:r>
            <a:r>
              <a:rPr lang="en-TT" dirty="0" smtClean="0"/>
              <a:t> </a:t>
            </a:r>
            <a:r>
              <a:rPr lang="en-TT" dirty="0" err="1" smtClean="0"/>
              <a:t>lig</a:t>
            </a:r>
            <a:r>
              <a:rPr lang="en-TT" dirty="0" smtClean="0"/>
              <a:t>. (h)</a:t>
            </a:r>
          </a:p>
          <a:p>
            <a:pPr marL="514350" indent="-514350">
              <a:buFont typeface="+mj-lt"/>
              <a:buAutoNum type="arabicPeriod"/>
            </a:pPr>
            <a:r>
              <a:rPr lang="en-TT" dirty="0" smtClean="0"/>
              <a:t>Deep (cruciate) </a:t>
            </a:r>
            <a:r>
              <a:rPr lang="en-TT" dirty="0" err="1" smtClean="0"/>
              <a:t>lig</a:t>
            </a:r>
            <a:r>
              <a:rPr lang="en-TT" dirty="0" smtClean="0"/>
              <a:t>. (i) </a:t>
            </a:r>
            <a:endParaRPr lang="en-TT" dirty="0" smtClean="0"/>
          </a:p>
          <a:p>
            <a:pPr marL="514350" indent="-514350">
              <a:buFont typeface="+mj-lt"/>
              <a:buAutoNum type="arabicPeriod"/>
            </a:pPr>
            <a:r>
              <a:rPr lang="en-TT" dirty="0" smtClean="0"/>
              <a:t>Suspensory </a:t>
            </a:r>
            <a:r>
              <a:rPr lang="en-TT" dirty="0" err="1" smtClean="0"/>
              <a:t>lig</a:t>
            </a:r>
            <a:r>
              <a:rPr lang="en-TT" dirty="0" smtClean="0"/>
              <a:t>. (j)</a:t>
            </a:r>
            <a:endParaRPr lang="en-TT" dirty="0" smtClean="0"/>
          </a:p>
          <a:p>
            <a:pPr marL="880110" lvl="1" indent="-514350">
              <a:buFont typeface="+mj-lt"/>
              <a:buAutoNum type="alphaLcPeriod"/>
            </a:pPr>
            <a:r>
              <a:rPr lang="en-TT" dirty="0" smtClean="0"/>
              <a:t>Extensor </a:t>
            </a:r>
            <a:r>
              <a:rPr lang="en-TT" dirty="0" smtClean="0"/>
              <a:t>branch (k)</a:t>
            </a:r>
            <a:endParaRPr lang="en-TT" dirty="0" smtClean="0"/>
          </a:p>
          <a:p>
            <a:pPr marL="880110" lvl="1" indent="-514350">
              <a:buFont typeface="+mj-lt"/>
              <a:buAutoNum type="alphaLcPeriod"/>
            </a:pPr>
            <a:r>
              <a:rPr lang="en-TT" dirty="0" smtClean="0"/>
              <a:t>Middle branch </a:t>
            </a:r>
            <a:r>
              <a:rPr lang="en-TT" dirty="0" smtClean="0"/>
              <a:t>(q)</a:t>
            </a:r>
            <a:endParaRPr lang="en-TT" dirty="0" smtClean="0"/>
          </a:p>
          <a:p>
            <a:pPr marL="514350" indent="-514350">
              <a:buFont typeface="+mj-lt"/>
              <a:buAutoNum type="arabicPeriod"/>
            </a:pPr>
            <a:r>
              <a:rPr lang="en-TT" dirty="0" smtClean="0"/>
              <a:t>Suspensory </a:t>
            </a:r>
            <a:r>
              <a:rPr lang="en-TT" dirty="0" err="1" smtClean="0"/>
              <a:t>navicular</a:t>
            </a:r>
            <a:r>
              <a:rPr lang="en-TT" dirty="0" smtClean="0"/>
              <a:t> </a:t>
            </a:r>
            <a:r>
              <a:rPr lang="en-TT" dirty="0" err="1" smtClean="0"/>
              <a:t>lig</a:t>
            </a:r>
            <a:r>
              <a:rPr lang="en-TT" dirty="0" smtClean="0"/>
              <a:t>. (p)</a:t>
            </a:r>
          </a:p>
          <a:p>
            <a:pPr marL="514350" indent="-514350">
              <a:buFont typeface="+mj-lt"/>
              <a:buAutoNum type="arabicPeriod"/>
            </a:pPr>
            <a:endParaRPr lang="en-TT" dirty="0" smtClean="0"/>
          </a:p>
          <a:p>
            <a:endParaRPr lang="en-TT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2420888"/>
            <a:ext cx="4752528" cy="319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6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Ligaments continued…. </a:t>
            </a:r>
            <a:endParaRPr lang="en-TT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2122" y="1628800"/>
            <a:ext cx="4032448" cy="4497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TT" dirty="0"/>
              <a:t>Palmar </a:t>
            </a:r>
            <a:r>
              <a:rPr lang="en-TT" dirty="0" err="1"/>
              <a:t>anular</a:t>
            </a:r>
            <a:r>
              <a:rPr lang="en-TT" dirty="0"/>
              <a:t> </a:t>
            </a:r>
            <a:r>
              <a:rPr lang="en-TT" dirty="0" err="1"/>
              <a:t>lig</a:t>
            </a:r>
            <a:r>
              <a:rPr lang="en-TT" dirty="0"/>
              <a:t>. (a)</a:t>
            </a:r>
          </a:p>
          <a:p>
            <a:pPr marL="514350" indent="-514350">
              <a:buFont typeface="+mj-lt"/>
              <a:buAutoNum type="arabicPeriod"/>
            </a:pPr>
            <a:r>
              <a:rPr lang="en-TT" dirty="0"/>
              <a:t>Proximal digital </a:t>
            </a:r>
            <a:r>
              <a:rPr lang="en-TT" dirty="0" err="1"/>
              <a:t>anular</a:t>
            </a:r>
            <a:r>
              <a:rPr lang="en-TT" dirty="0"/>
              <a:t> </a:t>
            </a:r>
            <a:r>
              <a:rPr lang="en-TT" dirty="0" err="1"/>
              <a:t>lig</a:t>
            </a:r>
            <a:r>
              <a:rPr lang="en-TT" dirty="0"/>
              <a:t>.  (b)</a:t>
            </a:r>
          </a:p>
          <a:p>
            <a:pPr marL="514350" indent="-514350">
              <a:buFont typeface="+mj-lt"/>
              <a:buAutoNum type="arabicPeriod"/>
            </a:pPr>
            <a:r>
              <a:rPr lang="en-TT" dirty="0"/>
              <a:t>Distal digital </a:t>
            </a:r>
            <a:r>
              <a:rPr lang="en-TT" dirty="0" err="1"/>
              <a:t>anular</a:t>
            </a:r>
            <a:r>
              <a:rPr lang="en-TT" dirty="0"/>
              <a:t> </a:t>
            </a:r>
            <a:r>
              <a:rPr lang="en-TT" dirty="0" err="1"/>
              <a:t>lig</a:t>
            </a:r>
            <a:r>
              <a:rPr lang="en-TT" dirty="0"/>
              <a:t>. (c)</a:t>
            </a:r>
          </a:p>
          <a:p>
            <a:pPr marL="514350" indent="-514350">
              <a:buFont typeface="+mj-lt"/>
              <a:buAutoNum type="arabicPeriod"/>
            </a:pPr>
            <a:r>
              <a:rPr lang="en-TT" dirty="0"/>
              <a:t>Distal </a:t>
            </a:r>
            <a:r>
              <a:rPr lang="en-TT" dirty="0" err="1"/>
              <a:t>sesmoidean</a:t>
            </a:r>
            <a:r>
              <a:rPr lang="en-TT" dirty="0"/>
              <a:t> </a:t>
            </a:r>
            <a:r>
              <a:rPr lang="en-TT" dirty="0" err="1"/>
              <a:t>impar</a:t>
            </a:r>
            <a:r>
              <a:rPr lang="en-TT" dirty="0"/>
              <a:t> (</a:t>
            </a:r>
            <a:r>
              <a:rPr lang="en-TT" dirty="0" err="1"/>
              <a:t>navicular</a:t>
            </a:r>
            <a:r>
              <a:rPr lang="en-TT" dirty="0"/>
              <a:t>) </a:t>
            </a:r>
            <a:r>
              <a:rPr lang="en-TT" dirty="0" err="1"/>
              <a:t>lig</a:t>
            </a:r>
            <a:r>
              <a:rPr lang="en-TT" dirty="0"/>
              <a:t>. (o)</a:t>
            </a:r>
          </a:p>
          <a:p>
            <a:pPr marL="0" indent="0">
              <a:buNone/>
            </a:pPr>
            <a:endParaRPr lang="en-TT" dirty="0"/>
          </a:p>
          <a:p>
            <a:endParaRPr lang="en-TT" dirty="0"/>
          </a:p>
          <a:p>
            <a:endParaRPr lang="en-TT" dirty="0"/>
          </a:p>
          <a:p>
            <a:endParaRPr lang="en-TT" dirty="0"/>
          </a:p>
          <a:p>
            <a:endParaRPr lang="en-T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428943"/>
            <a:ext cx="4799348" cy="52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8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Tendons of the Foot:</a:t>
            </a:r>
            <a:endParaRPr lang="en-TT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1521" y="1916832"/>
            <a:ext cx="3888431" cy="345069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TT" dirty="0" smtClean="0"/>
              <a:t>Common digital extensor ten</a:t>
            </a:r>
            <a:r>
              <a:rPr lang="en-TT" dirty="0" smtClean="0"/>
              <a:t>. (l)</a:t>
            </a:r>
            <a:endParaRPr lang="en-TT" dirty="0" smtClean="0"/>
          </a:p>
          <a:p>
            <a:pPr marL="514350" indent="-514350">
              <a:buFont typeface="+mj-lt"/>
              <a:buAutoNum type="arabicPeriod"/>
            </a:pPr>
            <a:r>
              <a:rPr lang="en-TT" dirty="0" smtClean="0"/>
              <a:t>Superficial digital flexor ten</a:t>
            </a:r>
            <a:r>
              <a:rPr lang="en-TT" dirty="0" smtClean="0"/>
              <a:t>. (m)</a:t>
            </a:r>
            <a:endParaRPr lang="en-TT" dirty="0" smtClean="0"/>
          </a:p>
          <a:p>
            <a:pPr marL="514350" indent="-514350">
              <a:buFont typeface="+mj-lt"/>
              <a:buAutoNum type="arabicPeriod"/>
            </a:pPr>
            <a:r>
              <a:rPr lang="en-TT" dirty="0" smtClean="0"/>
              <a:t>Deep digital flexor ten. </a:t>
            </a:r>
            <a:r>
              <a:rPr lang="en-TT" dirty="0" smtClean="0"/>
              <a:t>(n)</a:t>
            </a:r>
            <a:endParaRPr lang="en-T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428867"/>
            <a:ext cx="4985862" cy="54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5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2396</TotalTime>
  <Words>581</Words>
  <Application>Microsoft Office PowerPoint</Application>
  <PresentationFormat>On-screen Show (4:3)</PresentationFormat>
  <Paragraphs>114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Median</vt:lpstr>
      <vt:lpstr>  Foot &amp; Hoof Anatomy of Ruminants</vt:lpstr>
      <vt:lpstr>Bones of the foot:</vt:lpstr>
      <vt:lpstr>PowerPoint Presentation</vt:lpstr>
      <vt:lpstr>PowerPoint Presentation</vt:lpstr>
      <vt:lpstr>Joints of the foot:</vt:lpstr>
      <vt:lpstr>PowerPoint Presentation</vt:lpstr>
      <vt:lpstr>Ligaments of the foot:</vt:lpstr>
      <vt:lpstr>Ligaments continued…. </vt:lpstr>
      <vt:lpstr>Tendons of the Foot:</vt:lpstr>
      <vt:lpstr>Blood SUPPLY TO the foot</vt:lpstr>
      <vt:lpstr>Forelimb:</vt:lpstr>
      <vt:lpstr>Hindlimb:</vt:lpstr>
      <vt:lpstr>NERVE SUPPLY TO the foot</vt:lpstr>
      <vt:lpstr>Forelimb:</vt:lpstr>
      <vt:lpstr>Hindlimb:</vt:lpstr>
      <vt:lpstr>PowerPoint Presentation</vt:lpstr>
      <vt:lpstr>The HOOF</vt:lpstr>
      <vt:lpstr>Hoof: </vt:lpstr>
      <vt:lpstr>PowerPoint Presentation</vt:lpstr>
      <vt:lpstr>PowerPoint Presentation</vt:lpstr>
      <vt:lpstr>PowerPoint Presentation</vt:lpstr>
      <vt:lpstr>External structures of the hoof: The wall</vt:lpstr>
      <vt:lpstr>PowerPoint Presentation</vt:lpstr>
      <vt:lpstr>PowerPoint Presentation</vt:lpstr>
      <vt:lpstr>The End 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 &amp; Hoof Anatomy of Ruminants</dc:title>
  <dc:creator>ｓｈｉａｎｎ ｌａｌｌａｃｋ</dc:creator>
  <cp:lastModifiedBy>ｓｈｉａｎｎ ｌａｌｌａｃｋ</cp:lastModifiedBy>
  <cp:revision>29</cp:revision>
  <dcterms:created xsi:type="dcterms:W3CDTF">2020-10-30T17:36:06Z</dcterms:created>
  <dcterms:modified xsi:type="dcterms:W3CDTF">2020-11-02T05:07:12Z</dcterms:modified>
</cp:coreProperties>
</file>