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2" r:id="rId8"/>
    <p:sldId id="263" r:id="rId9"/>
    <p:sldId id="261"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869B0FA2-C9EB-490A-B9B4-49F041700514}" type="datetimeFigureOut">
              <a:rPr lang="en-TT" smtClean="0"/>
              <a:t>13/11/2020</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350697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869B0FA2-C9EB-490A-B9B4-49F041700514}" type="datetimeFigureOut">
              <a:rPr lang="en-TT" smtClean="0"/>
              <a:t>14/11/2020</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150742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869B0FA2-C9EB-490A-B9B4-49F041700514}" type="datetimeFigureOut">
              <a:rPr lang="en-TT" smtClean="0"/>
              <a:t>14/11/2020</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120233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869B0FA2-C9EB-490A-B9B4-49F041700514}" type="datetimeFigureOut">
              <a:rPr lang="en-TT" smtClean="0"/>
              <a:t>14/11/2020</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16639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B0FA2-C9EB-490A-B9B4-49F041700514}" type="datetimeFigureOut">
              <a:rPr lang="en-TT" smtClean="0"/>
              <a:t>14/11/2020</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280814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869B0FA2-C9EB-490A-B9B4-49F041700514}" type="datetimeFigureOut">
              <a:rPr lang="en-TT" smtClean="0"/>
              <a:t>14/11/2020</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193671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869B0FA2-C9EB-490A-B9B4-49F041700514}" type="datetimeFigureOut">
              <a:rPr lang="en-TT" smtClean="0"/>
              <a:t>14/11/2020</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11735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869B0FA2-C9EB-490A-B9B4-49F041700514}" type="datetimeFigureOut">
              <a:rPr lang="en-TT" smtClean="0"/>
              <a:t>14/11/2020</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305770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B0FA2-C9EB-490A-B9B4-49F041700514}" type="datetimeFigureOut">
              <a:rPr lang="en-TT" smtClean="0"/>
              <a:t>14/11/2020</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95107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B0FA2-C9EB-490A-B9B4-49F041700514}" type="datetimeFigureOut">
              <a:rPr lang="en-TT" smtClean="0"/>
              <a:t>14/11/2020</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335773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B0FA2-C9EB-490A-B9B4-49F041700514}" type="datetimeFigureOut">
              <a:rPr lang="en-TT" smtClean="0"/>
              <a:t>14/11/2020</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731B743-DB84-49BF-9C19-B6AB2AE55696}" type="slidenum">
              <a:rPr lang="en-TT" smtClean="0"/>
              <a:t>‹#›</a:t>
            </a:fld>
            <a:endParaRPr lang="en-TT"/>
          </a:p>
        </p:txBody>
      </p:sp>
    </p:spTree>
    <p:extLst>
      <p:ext uri="{BB962C8B-B14F-4D97-AF65-F5344CB8AC3E}">
        <p14:creationId xmlns:p14="http://schemas.microsoft.com/office/powerpoint/2010/main" val="53928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B0FA2-C9EB-490A-B9B4-49F041700514}" type="datetimeFigureOut">
              <a:rPr lang="en-TT" smtClean="0"/>
              <a:t>13/11/2020</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1B743-DB84-49BF-9C19-B6AB2AE55696}" type="slidenum">
              <a:rPr lang="en-TT" smtClean="0"/>
              <a:t>‹#›</a:t>
            </a:fld>
            <a:endParaRPr lang="en-TT"/>
          </a:p>
        </p:txBody>
      </p:sp>
    </p:spTree>
    <p:extLst>
      <p:ext uri="{BB962C8B-B14F-4D97-AF65-F5344CB8AC3E}">
        <p14:creationId xmlns:p14="http://schemas.microsoft.com/office/powerpoint/2010/main" val="21608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eteriankey.com/diseases-of-the-mammary-gland/" TargetMode="External"/><Relationship Id="rId2" Type="http://schemas.openxmlformats.org/officeDocument/2006/relationships/hyperlink" Target="https://open.lib.umn.edu/largeanimalsurgery/chapter/how-to-mastectomy/#:~:text=Surgical%20procedure,long%20axis%20of%20the%20patient.&amp;text=The%20skin%20is%20dissected%20off,are%20double%20ligated%20as%20identified"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St_7BTWDaZ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8fOYfTl3S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TT" dirty="0" smtClean="0"/>
              <a:t>Radical Mastectomy</a:t>
            </a:r>
            <a:endParaRPr lang="en-TT" dirty="0"/>
          </a:p>
        </p:txBody>
      </p:sp>
      <p:sp>
        <p:nvSpPr>
          <p:cNvPr id="3" name="Subtitle 2"/>
          <p:cNvSpPr>
            <a:spLocks noGrp="1"/>
          </p:cNvSpPr>
          <p:nvPr>
            <p:ph type="subTitle" idx="1"/>
          </p:nvPr>
        </p:nvSpPr>
        <p:spPr/>
        <p:txBody>
          <a:bodyPr/>
          <a:lstStyle/>
          <a:p>
            <a:r>
              <a:rPr lang="en-TT" dirty="0" smtClean="0"/>
              <a:t>In Goats</a:t>
            </a:r>
            <a:endParaRPr lang="en-TT" dirty="0"/>
          </a:p>
        </p:txBody>
      </p:sp>
    </p:spTree>
    <p:extLst>
      <p:ext uri="{BB962C8B-B14F-4D97-AF65-F5344CB8AC3E}">
        <p14:creationId xmlns:p14="http://schemas.microsoft.com/office/powerpoint/2010/main" val="64371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en-TT" dirty="0" smtClean="0"/>
              <a:t>Done the same as in a Bilateral Mastectomy except that only one half of the udder is removed.</a:t>
            </a:r>
          </a:p>
          <a:p>
            <a:pPr marL="0" indent="0">
              <a:buNone/>
            </a:pPr>
            <a:endParaRPr lang="en-TT" dirty="0" smtClean="0"/>
          </a:p>
          <a:p>
            <a:r>
              <a:rPr lang="en-TT" dirty="0" smtClean="0"/>
              <a:t>An </a:t>
            </a:r>
            <a:r>
              <a:rPr lang="en-TT" dirty="0" err="1" smtClean="0"/>
              <a:t>eliptical</a:t>
            </a:r>
            <a:r>
              <a:rPr lang="en-TT" dirty="0" smtClean="0"/>
              <a:t> incision is made at the base of the half to be removed, leaving enough skin to be sutured during closure.</a:t>
            </a:r>
          </a:p>
          <a:p>
            <a:endParaRPr lang="en-T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808850"/>
            <a:ext cx="2952328" cy="283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2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84" y="2482741"/>
            <a:ext cx="7772400" cy="792088"/>
          </a:xfrm>
        </p:spPr>
        <p:txBody>
          <a:bodyPr>
            <a:normAutofit/>
          </a:bodyPr>
          <a:lstStyle/>
          <a:p>
            <a:r>
              <a:rPr lang="en-TT" sz="3200" dirty="0" smtClean="0"/>
              <a:t>References:</a:t>
            </a:r>
            <a:endParaRPr lang="en-TT" sz="3200" dirty="0"/>
          </a:p>
        </p:txBody>
      </p:sp>
      <p:sp>
        <p:nvSpPr>
          <p:cNvPr id="3" name="Text Placeholder 2"/>
          <p:cNvSpPr>
            <a:spLocks noGrp="1"/>
          </p:cNvSpPr>
          <p:nvPr>
            <p:ph type="body" idx="1"/>
          </p:nvPr>
        </p:nvSpPr>
        <p:spPr>
          <a:xfrm>
            <a:off x="323528" y="3068960"/>
            <a:ext cx="7772400" cy="3600400"/>
          </a:xfrm>
        </p:spPr>
        <p:txBody>
          <a:bodyPr>
            <a:normAutofit lnSpcReduction="10000"/>
          </a:bodyPr>
          <a:lstStyle/>
          <a:p>
            <a:pPr marL="342900" indent="-342900">
              <a:buFont typeface="Arial" pitchFamily="34" charset="0"/>
              <a:buChar char="•"/>
            </a:pPr>
            <a:r>
              <a:rPr lang="en-TT" dirty="0" smtClean="0"/>
              <a:t>How to- Goat Mastectomy: </a:t>
            </a:r>
            <a:r>
              <a:rPr lang="en-TT" dirty="0" smtClean="0">
                <a:hlinkClick r:id="rId2"/>
              </a:rPr>
              <a:t>https://open.lib.umn.edu/largeanimalsurgery/chapter/how-to-mastectomy/#:~:text=Surgical%20procedure,long%20axis%20of%20the%20patient.&amp;text=The%20skin%20is%20dissected%20off,are%20double%20ligated%20as%20identified</a:t>
            </a:r>
            <a:r>
              <a:rPr lang="en-TT" dirty="0" smtClean="0"/>
              <a:t>. </a:t>
            </a:r>
          </a:p>
          <a:p>
            <a:pPr marL="342900" indent="-342900">
              <a:buFont typeface="Arial" pitchFamily="34" charset="0"/>
              <a:buChar char="•"/>
            </a:pPr>
            <a:r>
              <a:rPr lang="en-TT" dirty="0" smtClean="0"/>
              <a:t>Diseases of the Mammary Gland: </a:t>
            </a:r>
            <a:r>
              <a:rPr lang="en-TT" dirty="0" smtClean="0">
                <a:hlinkClick r:id="rId3"/>
              </a:rPr>
              <a:t>https://veteriankey.com/diseases-of-the-mammary-gland/</a:t>
            </a:r>
            <a:endParaRPr lang="en-TT" dirty="0" smtClean="0"/>
          </a:p>
          <a:p>
            <a:pPr marL="342900" indent="-342900">
              <a:buFont typeface="Arial" pitchFamily="34" charset="0"/>
              <a:buChar char="•"/>
            </a:pPr>
            <a:r>
              <a:rPr lang="en-TT" dirty="0"/>
              <a:t>El-</a:t>
            </a:r>
            <a:r>
              <a:rPr lang="en-TT" dirty="0" err="1"/>
              <a:t>Maghraby</a:t>
            </a:r>
            <a:r>
              <a:rPr lang="en-TT" dirty="0"/>
              <a:t> HM. Comparison of two surgical techniques for mastectomy of goats. Small Ruminant Research. 2001 Jun 1;40(3):215-21</a:t>
            </a:r>
            <a:r>
              <a:rPr lang="en-TT" dirty="0" smtClean="0"/>
              <a:t>. </a:t>
            </a:r>
          </a:p>
          <a:p>
            <a:pPr marL="342900" indent="-342900">
              <a:buFont typeface="Arial" pitchFamily="34" charset="0"/>
              <a:buChar char="•"/>
            </a:pPr>
            <a:r>
              <a:rPr lang="en-TT" dirty="0" smtClean="0"/>
              <a:t>Turner A, McIlwraith C, Hull B. Techniques in large animal surgery. 4th ed. Philadelphia (Pa.): Lippincott Williams &amp; Wilkins; 2013.</a:t>
            </a:r>
            <a:endParaRPr lang="en-TT"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89154"/>
            <a:ext cx="4032448" cy="298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90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TT" sz="2800" dirty="0" smtClean="0"/>
              <a:t>Bilateral Mastectomy</a:t>
            </a:r>
            <a:endParaRPr lang="en-TT" sz="2800" dirty="0"/>
          </a:p>
        </p:txBody>
      </p:sp>
      <p:sp>
        <p:nvSpPr>
          <p:cNvPr id="4" name="Text Placeholder 3"/>
          <p:cNvSpPr>
            <a:spLocks noGrp="1"/>
          </p:cNvSpPr>
          <p:nvPr>
            <p:ph type="body" sz="half" idx="2"/>
          </p:nvPr>
        </p:nvSpPr>
        <p:spPr/>
        <p:txBody>
          <a:bodyPr/>
          <a:lstStyle/>
          <a:p>
            <a:endParaRPr lang="en-TT"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7250" b="27250"/>
          <a:stretch>
            <a:fillRect/>
          </a:stretch>
        </p:blipFill>
        <p:spPr bwMode="auto">
          <a:xfrm>
            <a:off x="2051720" y="350658"/>
            <a:ext cx="51845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51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TT" dirty="0"/>
          </a:p>
        </p:txBody>
      </p:sp>
      <p:sp>
        <p:nvSpPr>
          <p:cNvPr id="3" name="Content Placeholder 2"/>
          <p:cNvSpPr>
            <a:spLocks noGrp="1"/>
          </p:cNvSpPr>
          <p:nvPr>
            <p:ph idx="1"/>
          </p:nvPr>
        </p:nvSpPr>
        <p:spPr>
          <a:xfrm>
            <a:off x="457200" y="836712"/>
            <a:ext cx="8229600" cy="5289451"/>
          </a:xfrm>
        </p:spPr>
        <p:txBody>
          <a:bodyPr/>
          <a:lstStyle/>
          <a:p>
            <a:pPr fontAlgn="base">
              <a:spcBef>
                <a:spcPts val="0"/>
              </a:spcBef>
              <a:buFont typeface="Arial"/>
              <a:buChar char="•"/>
            </a:pPr>
            <a:r>
              <a:rPr lang="en-TT" sz="2800" b="0" i="0" u="none" strike="noStrike" dirty="0" smtClean="0">
                <a:solidFill>
                  <a:srgbClr val="000000"/>
                </a:solidFill>
                <a:effectLst/>
                <a:latin typeface="Arial"/>
              </a:rPr>
              <a:t>An inverted cloverleaf skin incision is made</a:t>
            </a:r>
          </a:p>
          <a:p>
            <a:pPr lvl="1" fontAlgn="base">
              <a:spcBef>
                <a:spcPts val="0"/>
              </a:spcBef>
              <a:buFont typeface="Arial"/>
              <a:buChar char="•"/>
            </a:pPr>
            <a:r>
              <a:rPr lang="en-TT" sz="2400" b="0" i="0" u="none" strike="noStrike" dirty="0" smtClean="0">
                <a:solidFill>
                  <a:srgbClr val="000000"/>
                </a:solidFill>
                <a:effectLst/>
                <a:latin typeface="Arial"/>
              </a:rPr>
              <a:t>This is a series of four curvilinear incisions with the convex side toward the teats making cranial, caudal, and two lateral skin flaps respectively. </a:t>
            </a:r>
          </a:p>
          <a:p>
            <a:endParaRPr lang="en-T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564904"/>
            <a:ext cx="5472608" cy="413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15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TT"/>
          </a:p>
        </p:txBody>
      </p:sp>
      <p:sp>
        <p:nvSpPr>
          <p:cNvPr id="3" name="Content Placeholder 2"/>
          <p:cNvSpPr>
            <a:spLocks noGrp="1"/>
          </p:cNvSpPr>
          <p:nvPr>
            <p:ph idx="1"/>
          </p:nvPr>
        </p:nvSpPr>
        <p:spPr>
          <a:xfrm>
            <a:off x="457200" y="908720"/>
            <a:ext cx="8229600" cy="5217443"/>
          </a:xfrm>
        </p:spPr>
        <p:txBody>
          <a:bodyPr/>
          <a:lstStyle/>
          <a:p>
            <a:r>
              <a:rPr lang="en-TT" dirty="0" smtClean="0"/>
              <a:t>NB: an elliptical incision around the base of the udder can also be done</a:t>
            </a:r>
            <a:endParaRPr lang="en-T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34284"/>
            <a:ext cx="4320480" cy="4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89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TT" dirty="0"/>
          </a:p>
        </p:txBody>
      </p:sp>
      <p:sp>
        <p:nvSpPr>
          <p:cNvPr id="3" name="Content Placeholder 2"/>
          <p:cNvSpPr>
            <a:spLocks noGrp="1"/>
          </p:cNvSpPr>
          <p:nvPr>
            <p:ph idx="1"/>
          </p:nvPr>
        </p:nvSpPr>
        <p:spPr>
          <a:xfrm>
            <a:off x="457200" y="764704"/>
            <a:ext cx="8229600" cy="5361459"/>
          </a:xfrm>
        </p:spPr>
        <p:txBody>
          <a:bodyPr/>
          <a:lstStyle/>
          <a:p>
            <a:r>
              <a:rPr lang="en-TT" dirty="0" smtClean="0"/>
              <a:t>Lift the glandular tissue of the udder off the body wall.</a:t>
            </a:r>
          </a:p>
          <a:p>
            <a:pPr marL="0" indent="0">
              <a:buNone/>
            </a:pPr>
            <a:endParaRPr lang="en-TT" dirty="0" smtClean="0"/>
          </a:p>
          <a:p>
            <a:r>
              <a:rPr lang="en-TT" dirty="0" smtClean="0"/>
              <a:t>Identify the </a:t>
            </a:r>
            <a:r>
              <a:rPr lang="en-TT" dirty="0" err="1" smtClean="0"/>
              <a:t>pudendal</a:t>
            </a:r>
            <a:r>
              <a:rPr lang="en-TT" dirty="0" smtClean="0"/>
              <a:t> blood vessels, the </a:t>
            </a:r>
            <a:r>
              <a:rPr lang="en-TT" dirty="0" err="1" smtClean="0"/>
              <a:t>perineal</a:t>
            </a:r>
            <a:r>
              <a:rPr lang="en-TT" dirty="0" smtClean="0"/>
              <a:t> blood vessels and the caudal </a:t>
            </a:r>
            <a:r>
              <a:rPr lang="en-TT" dirty="0" err="1" smtClean="0"/>
              <a:t>epigastric</a:t>
            </a:r>
            <a:r>
              <a:rPr lang="en-TT" dirty="0" smtClean="0"/>
              <a:t> vein and ligate using a miller’s knot +  </a:t>
            </a:r>
            <a:r>
              <a:rPr lang="en-TT" dirty="0" err="1" smtClean="0"/>
              <a:t>transfixation</a:t>
            </a:r>
            <a:r>
              <a:rPr lang="en-TT" dirty="0" smtClean="0"/>
              <a:t> ligation. Double ligate. </a:t>
            </a:r>
          </a:p>
          <a:p>
            <a:pPr lvl="1" indent="-342900"/>
            <a:r>
              <a:rPr lang="en-TT" sz="2400" dirty="0" smtClean="0">
                <a:hlinkClick r:id="rId2"/>
              </a:rPr>
              <a:t>Video demonstration on this ligation method:</a:t>
            </a:r>
          </a:p>
          <a:p>
            <a:pPr marL="400050" lvl="1" indent="0">
              <a:buNone/>
            </a:pPr>
            <a:r>
              <a:rPr lang="en-TT" sz="2400" dirty="0" smtClean="0">
                <a:hlinkClick r:id="rId2"/>
              </a:rPr>
              <a:t>https://www.youtube.com/watch?v=St_7BTWDaZ8</a:t>
            </a:r>
            <a:r>
              <a:rPr lang="en-TT" sz="2400" dirty="0" smtClean="0"/>
              <a:t>  </a:t>
            </a:r>
            <a:endParaRPr lang="en-TT" sz="2400" dirty="0"/>
          </a:p>
        </p:txBody>
      </p:sp>
    </p:spTree>
    <p:extLst>
      <p:ext uri="{BB962C8B-B14F-4D97-AF65-F5344CB8AC3E}">
        <p14:creationId xmlns:p14="http://schemas.microsoft.com/office/powerpoint/2010/main" val="377877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20000"/>
          </a:bodyPr>
          <a:lstStyle/>
          <a:p>
            <a:r>
              <a:rPr lang="en-TT" dirty="0" smtClean="0"/>
              <a:t>Once, no major bleeding occurs, the skin is then closed.</a:t>
            </a:r>
          </a:p>
          <a:p>
            <a:pPr marL="0" indent="0">
              <a:buNone/>
            </a:pPr>
            <a:endParaRPr lang="en-TT" dirty="0" smtClean="0"/>
          </a:p>
          <a:p>
            <a:r>
              <a:rPr lang="en-TT" dirty="0" smtClean="0"/>
              <a:t>Suture subcutaneous fat using absorbable monofilament suture materials such as 4-0 VICRYL or PDS II in a simple interrupted pattern.</a:t>
            </a:r>
          </a:p>
          <a:p>
            <a:pPr marL="0" indent="0">
              <a:buNone/>
            </a:pPr>
            <a:endParaRPr lang="en-TT" dirty="0" smtClean="0"/>
          </a:p>
          <a:p>
            <a:r>
              <a:rPr lang="en-TT" dirty="0" smtClean="0"/>
              <a:t>Suture the skin in an ‘X’ pattern using Horizontal Mattress sutures. Same kind of suture material can be used as with the </a:t>
            </a:r>
            <a:r>
              <a:rPr lang="en-TT" dirty="0" err="1" smtClean="0"/>
              <a:t>subcut</a:t>
            </a:r>
            <a:r>
              <a:rPr lang="en-TT" dirty="0" smtClean="0"/>
              <a:t> suturing. </a:t>
            </a:r>
          </a:p>
          <a:p>
            <a:pPr marL="0" indent="0">
              <a:buNone/>
            </a:pPr>
            <a:endParaRPr lang="en-TT" dirty="0" smtClean="0"/>
          </a:p>
          <a:p>
            <a:r>
              <a:rPr lang="en-TT" dirty="0" smtClean="0"/>
              <a:t>A Penrose drain should be included under the skin closure and anchored with suture material</a:t>
            </a:r>
          </a:p>
          <a:p>
            <a:pPr lvl="1"/>
            <a:r>
              <a:rPr lang="en-TT" dirty="0" smtClean="0"/>
              <a:t>Video demonstrating how to anchor a drain: </a:t>
            </a:r>
            <a:r>
              <a:rPr lang="en-TT" dirty="0" smtClean="0">
                <a:hlinkClick r:id="rId2"/>
              </a:rPr>
              <a:t>https://www.youtube.com/watch?v=8fOYfTl3S18</a:t>
            </a:r>
            <a:r>
              <a:rPr lang="en-TT" dirty="0" smtClean="0"/>
              <a:t> </a:t>
            </a:r>
          </a:p>
          <a:p>
            <a:endParaRPr lang="en-TT" dirty="0"/>
          </a:p>
        </p:txBody>
      </p:sp>
    </p:spTree>
    <p:extLst>
      <p:ext uri="{BB962C8B-B14F-4D97-AF65-F5344CB8AC3E}">
        <p14:creationId xmlns:p14="http://schemas.microsoft.com/office/powerpoint/2010/main" val="201428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2564903"/>
            <a:ext cx="6029388" cy="427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452"/>
            <a:ext cx="3563888" cy="280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0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TT" dirty="0"/>
          </a:p>
        </p:txBody>
      </p:sp>
      <p:sp>
        <p:nvSpPr>
          <p:cNvPr id="3" name="Content Placeholder 2"/>
          <p:cNvSpPr>
            <a:spLocks noGrp="1"/>
          </p:cNvSpPr>
          <p:nvPr>
            <p:ph idx="1"/>
          </p:nvPr>
        </p:nvSpPr>
        <p:spPr>
          <a:xfrm>
            <a:off x="457200" y="764704"/>
            <a:ext cx="8229600" cy="5361459"/>
          </a:xfrm>
        </p:spPr>
        <p:txBody>
          <a:bodyPr>
            <a:normAutofit/>
          </a:bodyPr>
          <a:lstStyle/>
          <a:p>
            <a:r>
              <a:rPr lang="en-TT" dirty="0" smtClean="0"/>
              <a:t>Where closure cannot be done, tack the deeper tissues to the external rectus using an interrupted suture pattern and leave the wound open to heal via second intention (with the relevant post-op care) </a:t>
            </a:r>
          </a:p>
          <a:p>
            <a:pPr marL="0" indent="0">
              <a:buNone/>
            </a:pPr>
            <a:endParaRPr lang="en-TT" dirty="0" smtClean="0"/>
          </a:p>
          <a:p>
            <a:r>
              <a:rPr lang="en-TT" dirty="0" smtClean="0"/>
              <a:t>A rolled towel can be sutured to the wound to apply pressure and minimize </a:t>
            </a:r>
            <a:r>
              <a:rPr lang="en-TT" dirty="0" err="1" smtClean="0"/>
              <a:t>seroma</a:t>
            </a:r>
            <a:r>
              <a:rPr lang="en-TT" dirty="0" smtClean="0"/>
              <a:t> formation.</a:t>
            </a:r>
          </a:p>
          <a:p>
            <a:pPr marL="0" indent="0">
              <a:buNone/>
            </a:pPr>
            <a:endParaRPr lang="en-TT" dirty="0"/>
          </a:p>
        </p:txBody>
      </p:sp>
    </p:spTree>
    <p:extLst>
      <p:ext uri="{BB962C8B-B14F-4D97-AF65-F5344CB8AC3E}">
        <p14:creationId xmlns:p14="http://schemas.microsoft.com/office/powerpoint/2010/main" val="391971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TT" sz="2800" dirty="0" smtClean="0"/>
              <a:t>Unilateral Mastectomy</a:t>
            </a:r>
            <a:endParaRPr lang="en-TT" sz="2800" dirty="0"/>
          </a:p>
        </p:txBody>
      </p:sp>
      <p:sp>
        <p:nvSpPr>
          <p:cNvPr id="4" name="Text Placeholder 3"/>
          <p:cNvSpPr>
            <a:spLocks noGrp="1"/>
          </p:cNvSpPr>
          <p:nvPr>
            <p:ph type="body" sz="half" idx="2"/>
          </p:nvPr>
        </p:nvSpPr>
        <p:spPr/>
        <p:txBody>
          <a:bodyPr/>
          <a:lstStyle/>
          <a:p>
            <a:endParaRPr lang="en-TT"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7250" b="27250"/>
          <a:stretch>
            <a:fillRect/>
          </a:stretch>
        </p:blipFill>
        <p:spPr bwMode="auto">
          <a:xfrm>
            <a:off x="2051720" y="350658"/>
            <a:ext cx="51845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8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368</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Radical Mastectomy</vt:lpstr>
      <vt:lpstr>Bilateral Mastectomy</vt:lpstr>
      <vt:lpstr>PowerPoint Presentation</vt:lpstr>
      <vt:lpstr>PowerPoint Presentation</vt:lpstr>
      <vt:lpstr>PowerPoint Presentation</vt:lpstr>
      <vt:lpstr>PowerPoint Presentation</vt:lpstr>
      <vt:lpstr>PowerPoint Presentation</vt:lpstr>
      <vt:lpstr>PowerPoint Presentation</vt:lpstr>
      <vt:lpstr>Unilateral Mastectomy</vt:lpstr>
      <vt:lpstr>PowerPoint 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Mastectomy</dc:title>
  <dc:creator>ｓｈｉａｎｎ ｌａｌｌａｃｋ</dc:creator>
  <cp:lastModifiedBy>ｓｈｉａｎｎ ｌａｌｌａｃｋ</cp:lastModifiedBy>
  <cp:revision>6</cp:revision>
  <dcterms:created xsi:type="dcterms:W3CDTF">2020-11-14T03:59:46Z</dcterms:created>
  <dcterms:modified xsi:type="dcterms:W3CDTF">2020-11-14T06:19:28Z</dcterms:modified>
</cp:coreProperties>
</file>