
<file path=[Content_Types].xml><?xml version="1.0" encoding="utf-8"?>
<Types xmlns="http://schemas.openxmlformats.org/package/2006/content-types">
  <Override PartName="/ppt/slides/slide5.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Lst>
  <p:sldSz cx="9144000" cy="6858000" type="screen4x3"/>
  <p:notesSz cx="6858000" cy="9144000"/>
  <p:defaultTextStyle>
    <a:defPPr>
      <a:defRPr lang="es-SV"/>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63" d="100"/>
          <a:sy n="63" d="100"/>
        </p:scale>
        <p:origin x="-1374"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SV"/>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SV"/>
          </a:p>
        </p:txBody>
      </p:sp>
      <p:sp>
        <p:nvSpPr>
          <p:cNvPr id="4" name="3 Marcador de fecha"/>
          <p:cNvSpPr>
            <a:spLocks noGrp="1"/>
          </p:cNvSpPr>
          <p:nvPr>
            <p:ph type="dt" sz="half" idx="10"/>
          </p:nvPr>
        </p:nvSpPr>
        <p:spPr/>
        <p:txBody>
          <a:bodyPr/>
          <a:lstStyle/>
          <a:p>
            <a:fld id="{1911015C-D5A8-4CA6-B955-E8E27C3B18E7}" type="datetimeFigureOut">
              <a:rPr lang="es-SV" smtClean="0"/>
              <a:t>11/10/2009</a:t>
            </a:fld>
            <a:endParaRPr lang="es-SV"/>
          </a:p>
        </p:txBody>
      </p:sp>
      <p:sp>
        <p:nvSpPr>
          <p:cNvPr id="5" name="4 Marcador de pie de página"/>
          <p:cNvSpPr>
            <a:spLocks noGrp="1"/>
          </p:cNvSpPr>
          <p:nvPr>
            <p:ph type="ftr" sz="quarter" idx="11"/>
          </p:nvPr>
        </p:nvSpPr>
        <p:spPr/>
        <p:txBody>
          <a:bodyPr/>
          <a:lstStyle/>
          <a:p>
            <a:endParaRPr lang="es-SV"/>
          </a:p>
        </p:txBody>
      </p:sp>
      <p:sp>
        <p:nvSpPr>
          <p:cNvPr id="6" name="5 Marcador de número de diapositiva"/>
          <p:cNvSpPr>
            <a:spLocks noGrp="1"/>
          </p:cNvSpPr>
          <p:nvPr>
            <p:ph type="sldNum" sz="quarter" idx="12"/>
          </p:nvPr>
        </p:nvSpPr>
        <p:spPr/>
        <p:txBody>
          <a:bodyPr/>
          <a:lstStyle/>
          <a:p>
            <a:fld id="{C1ED61EE-B723-4746-AB04-50C720F09CEF}" type="slidenum">
              <a:rPr lang="es-SV" smtClean="0"/>
              <a:t>‹Nº›</a:t>
            </a:fld>
            <a:endParaRPr lang="es-SV"/>
          </a:p>
        </p:txBody>
      </p:sp>
    </p:spTree>
  </p:cSld>
  <p:clrMapOvr>
    <a:masterClrMapping/>
  </p:clrMapOvr>
  <p:transition>
    <p:circl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SV"/>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SV"/>
          </a:p>
        </p:txBody>
      </p:sp>
      <p:sp>
        <p:nvSpPr>
          <p:cNvPr id="4" name="3 Marcador de fecha"/>
          <p:cNvSpPr>
            <a:spLocks noGrp="1"/>
          </p:cNvSpPr>
          <p:nvPr>
            <p:ph type="dt" sz="half" idx="10"/>
          </p:nvPr>
        </p:nvSpPr>
        <p:spPr/>
        <p:txBody>
          <a:bodyPr/>
          <a:lstStyle/>
          <a:p>
            <a:fld id="{1911015C-D5A8-4CA6-B955-E8E27C3B18E7}" type="datetimeFigureOut">
              <a:rPr lang="es-SV" smtClean="0"/>
              <a:t>11/10/2009</a:t>
            </a:fld>
            <a:endParaRPr lang="es-SV"/>
          </a:p>
        </p:txBody>
      </p:sp>
      <p:sp>
        <p:nvSpPr>
          <p:cNvPr id="5" name="4 Marcador de pie de página"/>
          <p:cNvSpPr>
            <a:spLocks noGrp="1"/>
          </p:cNvSpPr>
          <p:nvPr>
            <p:ph type="ftr" sz="quarter" idx="11"/>
          </p:nvPr>
        </p:nvSpPr>
        <p:spPr/>
        <p:txBody>
          <a:bodyPr/>
          <a:lstStyle/>
          <a:p>
            <a:endParaRPr lang="es-SV"/>
          </a:p>
        </p:txBody>
      </p:sp>
      <p:sp>
        <p:nvSpPr>
          <p:cNvPr id="6" name="5 Marcador de número de diapositiva"/>
          <p:cNvSpPr>
            <a:spLocks noGrp="1"/>
          </p:cNvSpPr>
          <p:nvPr>
            <p:ph type="sldNum" sz="quarter" idx="12"/>
          </p:nvPr>
        </p:nvSpPr>
        <p:spPr/>
        <p:txBody>
          <a:bodyPr/>
          <a:lstStyle/>
          <a:p>
            <a:fld id="{C1ED61EE-B723-4746-AB04-50C720F09CEF}" type="slidenum">
              <a:rPr lang="es-SV" smtClean="0"/>
              <a:t>‹Nº›</a:t>
            </a:fld>
            <a:endParaRPr lang="es-SV"/>
          </a:p>
        </p:txBody>
      </p:sp>
    </p:spTree>
  </p:cSld>
  <p:clrMapOvr>
    <a:masterClrMapping/>
  </p:clrMapOvr>
  <p:transition>
    <p:circl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SV"/>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SV"/>
          </a:p>
        </p:txBody>
      </p:sp>
      <p:sp>
        <p:nvSpPr>
          <p:cNvPr id="4" name="3 Marcador de fecha"/>
          <p:cNvSpPr>
            <a:spLocks noGrp="1"/>
          </p:cNvSpPr>
          <p:nvPr>
            <p:ph type="dt" sz="half" idx="10"/>
          </p:nvPr>
        </p:nvSpPr>
        <p:spPr/>
        <p:txBody>
          <a:bodyPr/>
          <a:lstStyle/>
          <a:p>
            <a:fld id="{1911015C-D5A8-4CA6-B955-E8E27C3B18E7}" type="datetimeFigureOut">
              <a:rPr lang="es-SV" smtClean="0"/>
              <a:t>11/10/2009</a:t>
            </a:fld>
            <a:endParaRPr lang="es-SV"/>
          </a:p>
        </p:txBody>
      </p:sp>
      <p:sp>
        <p:nvSpPr>
          <p:cNvPr id="5" name="4 Marcador de pie de página"/>
          <p:cNvSpPr>
            <a:spLocks noGrp="1"/>
          </p:cNvSpPr>
          <p:nvPr>
            <p:ph type="ftr" sz="quarter" idx="11"/>
          </p:nvPr>
        </p:nvSpPr>
        <p:spPr/>
        <p:txBody>
          <a:bodyPr/>
          <a:lstStyle/>
          <a:p>
            <a:endParaRPr lang="es-SV"/>
          </a:p>
        </p:txBody>
      </p:sp>
      <p:sp>
        <p:nvSpPr>
          <p:cNvPr id="6" name="5 Marcador de número de diapositiva"/>
          <p:cNvSpPr>
            <a:spLocks noGrp="1"/>
          </p:cNvSpPr>
          <p:nvPr>
            <p:ph type="sldNum" sz="quarter" idx="12"/>
          </p:nvPr>
        </p:nvSpPr>
        <p:spPr/>
        <p:txBody>
          <a:bodyPr/>
          <a:lstStyle/>
          <a:p>
            <a:fld id="{C1ED61EE-B723-4746-AB04-50C720F09CEF}" type="slidenum">
              <a:rPr lang="es-SV" smtClean="0"/>
              <a:t>‹Nº›</a:t>
            </a:fld>
            <a:endParaRPr lang="es-SV"/>
          </a:p>
        </p:txBody>
      </p:sp>
    </p:spTree>
  </p:cSld>
  <p:clrMapOvr>
    <a:masterClrMapping/>
  </p:clrMapOvr>
  <p:transition>
    <p:circl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SV"/>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SV"/>
          </a:p>
        </p:txBody>
      </p:sp>
      <p:sp>
        <p:nvSpPr>
          <p:cNvPr id="4" name="3 Marcador de fecha"/>
          <p:cNvSpPr>
            <a:spLocks noGrp="1"/>
          </p:cNvSpPr>
          <p:nvPr>
            <p:ph type="dt" sz="half" idx="10"/>
          </p:nvPr>
        </p:nvSpPr>
        <p:spPr/>
        <p:txBody>
          <a:bodyPr/>
          <a:lstStyle/>
          <a:p>
            <a:fld id="{1911015C-D5A8-4CA6-B955-E8E27C3B18E7}" type="datetimeFigureOut">
              <a:rPr lang="es-SV" smtClean="0"/>
              <a:t>11/10/2009</a:t>
            </a:fld>
            <a:endParaRPr lang="es-SV"/>
          </a:p>
        </p:txBody>
      </p:sp>
      <p:sp>
        <p:nvSpPr>
          <p:cNvPr id="5" name="4 Marcador de pie de página"/>
          <p:cNvSpPr>
            <a:spLocks noGrp="1"/>
          </p:cNvSpPr>
          <p:nvPr>
            <p:ph type="ftr" sz="quarter" idx="11"/>
          </p:nvPr>
        </p:nvSpPr>
        <p:spPr/>
        <p:txBody>
          <a:bodyPr/>
          <a:lstStyle/>
          <a:p>
            <a:endParaRPr lang="es-SV"/>
          </a:p>
        </p:txBody>
      </p:sp>
      <p:sp>
        <p:nvSpPr>
          <p:cNvPr id="6" name="5 Marcador de número de diapositiva"/>
          <p:cNvSpPr>
            <a:spLocks noGrp="1"/>
          </p:cNvSpPr>
          <p:nvPr>
            <p:ph type="sldNum" sz="quarter" idx="12"/>
          </p:nvPr>
        </p:nvSpPr>
        <p:spPr/>
        <p:txBody>
          <a:bodyPr/>
          <a:lstStyle/>
          <a:p>
            <a:fld id="{C1ED61EE-B723-4746-AB04-50C720F09CEF}" type="slidenum">
              <a:rPr lang="es-SV" smtClean="0"/>
              <a:t>‹Nº›</a:t>
            </a:fld>
            <a:endParaRPr lang="es-SV"/>
          </a:p>
        </p:txBody>
      </p:sp>
    </p:spTree>
  </p:cSld>
  <p:clrMapOvr>
    <a:masterClrMapping/>
  </p:clrMapOvr>
  <p:transition>
    <p:circl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SV"/>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1911015C-D5A8-4CA6-B955-E8E27C3B18E7}" type="datetimeFigureOut">
              <a:rPr lang="es-SV" smtClean="0"/>
              <a:t>11/10/2009</a:t>
            </a:fld>
            <a:endParaRPr lang="es-SV"/>
          </a:p>
        </p:txBody>
      </p:sp>
      <p:sp>
        <p:nvSpPr>
          <p:cNvPr id="5" name="4 Marcador de pie de página"/>
          <p:cNvSpPr>
            <a:spLocks noGrp="1"/>
          </p:cNvSpPr>
          <p:nvPr>
            <p:ph type="ftr" sz="quarter" idx="11"/>
          </p:nvPr>
        </p:nvSpPr>
        <p:spPr/>
        <p:txBody>
          <a:bodyPr/>
          <a:lstStyle/>
          <a:p>
            <a:endParaRPr lang="es-SV"/>
          </a:p>
        </p:txBody>
      </p:sp>
      <p:sp>
        <p:nvSpPr>
          <p:cNvPr id="6" name="5 Marcador de número de diapositiva"/>
          <p:cNvSpPr>
            <a:spLocks noGrp="1"/>
          </p:cNvSpPr>
          <p:nvPr>
            <p:ph type="sldNum" sz="quarter" idx="12"/>
          </p:nvPr>
        </p:nvSpPr>
        <p:spPr/>
        <p:txBody>
          <a:bodyPr/>
          <a:lstStyle/>
          <a:p>
            <a:fld id="{C1ED61EE-B723-4746-AB04-50C720F09CEF}" type="slidenum">
              <a:rPr lang="es-SV" smtClean="0"/>
              <a:t>‹Nº›</a:t>
            </a:fld>
            <a:endParaRPr lang="es-SV"/>
          </a:p>
        </p:txBody>
      </p:sp>
    </p:spTree>
  </p:cSld>
  <p:clrMapOvr>
    <a:masterClrMapping/>
  </p:clrMapOvr>
  <p:transition>
    <p:circl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SV"/>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SV"/>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SV"/>
          </a:p>
        </p:txBody>
      </p:sp>
      <p:sp>
        <p:nvSpPr>
          <p:cNvPr id="5" name="4 Marcador de fecha"/>
          <p:cNvSpPr>
            <a:spLocks noGrp="1"/>
          </p:cNvSpPr>
          <p:nvPr>
            <p:ph type="dt" sz="half" idx="10"/>
          </p:nvPr>
        </p:nvSpPr>
        <p:spPr/>
        <p:txBody>
          <a:bodyPr/>
          <a:lstStyle/>
          <a:p>
            <a:fld id="{1911015C-D5A8-4CA6-B955-E8E27C3B18E7}" type="datetimeFigureOut">
              <a:rPr lang="es-SV" smtClean="0"/>
              <a:t>11/10/2009</a:t>
            </a:fld>
            <a:endParaRPr lang="es-SV"/>
          </a:p>
        </p:txBody>
      </p:sp>
      <p:sp>
        <p:nvSpPr>
          <p:cNvPr id="6" name="5 Marcador de pie de página"/>
          <p:cNvSpPr>
            <a:spLocks noGrp="1"/>
          </p:cNvSpPr>
          <p:nvPr>
            <p:ph type="ftr" sz="quarter" idx="11"/>
          </p:nvPr>
        </p:nvSpPr>
        <p:spPr/>
        <p:txBody>
          <a:bodyPr/>
          <a:lstStyle/>
          <a:p>
            <a:endParaRPr lang="es-SV"/>
          </a:p>
        </p:txBody>
      </p:sp>
      <p:sp>
        <p:nvSpPr>
          <p:cNvPr id="7" name="6 Marcador de número de diapositiva"/>
          <p:cNvSpPr>
            <a:spLocks noGrp="1"/>
          </p:cNvSpPr>
          <p:nvPr>
            <p:ph type="sldNum" sz="quarter" idx="12"/>
          </p:nvPr>
        </p:nvSpPr>
        <p:spPr/>
        <p:txBody>
          <a:bodyPr/>
          <a:lstStyle/>
          <a:p>
            <a:fld id="{C1ED61EE-B723-4746-AB04-50C720F09CEF}" type="slidenum">
              <a:rPr lang="es-SV" smtClean="0"/>
              <a:t>‹Nº›</a:t>
            </a:fld>
            <a:endParaRPr lang="es-SV"/>
          </a:p>
        </p:txBody>
      </p:sp>
    </p:spTree>
  </p:cSld>
  <p:clrMapOvr>
    <a:masterClrMapping/>
  </p:clrMapOvr>
  <p:transition>
    <p:circl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SV"/>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SV"/>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SV"/>
          </a:p>
        </p:txBody>
      </p:sp>
      <p:sp>
        <p:nvSpPr>
          <p:cNvPr id="7" name="6 Marcador de fecha"/>
          <p:cNvSpPr>
            <a:spLocks noGrp="1"/>
          </p:cNvSpPr>
          <p:nvPr>
            <p:ph type="dt" sz="half" idx="10"/>
          </p:nvPr>
        </p:nvSpPr>
        <p:spPr/>
        <p:txBody>
          <a:bodyPr/>
          <a:lstStyle/>
          <a:p>
            <a:fld id="{1911015C-D5A8-4CA6-B955-E8E27C3B18E7}" type="datetimeFigureOut">
              <a:rPr lang="es-SV" smtClean="0"/>
              <a:t>11/10/2009</a:t>
            </a:fld>
            <a:endParaRPr lang="es-SV"/>
          </a:p>
        </p:txBody>
      </p:sp>
      <p:sp>
        <p:nvSpPr>
          <p:cNvPr id="8" name="7 Marcador de pie de página"/>
          <p:cNvSpPr>
            <a:spLocks noGrp="1"/>
          </p:cNvSpPr>
          <p:nvPr>
            <p:ph type="ftr" sz="quarter" idx="11"/>
          </p:nvPr>
        </p:nvSpPr>
        <p:spPr/>
        <p:txBody>
          <a:bodyPr/>
          <a:lstStyle/>
          <a:p>
            <a:endParaRPr lang="es-SV"/>
          </a:p>
        </p:txBody>
      </p:sp>
      <p:sp>
        <p:nvSpPr>
          <p:cNvPr id="9" name="8 Marcador de número de diapositiva"/>
          <p:cNvSpPr>
            <a:spLocks noGrp="1"/>
          </p:cNvSpPr>
          <p:nvPr>
            <p:ph type="sldNum" sz="quarter" idx="12"/>
          </p:nvPr>
        </p:nvSpPr>
        <p:spPr/>
        <p:txBody>
          <a:bodyPr/>
          <a:lstStyle/>
          <a:p>
            <a:fld id="{C1ED61EE-B723-4746-AB04-50C720F09CEF}" type="slidenum">
              <a:rPr lang="es-SV" smtClean="0"/>
              <a:t>‹Nº›</a:t>
            </a:fld>
            <a:endParaRPr lang="es-SV"/>
          </a:p>
        </p:txBody>
      </p:sp>
    </p:spTree>
  </p:cSld>
  <p:clrMapOvr>
    <a:masterClrMapping/>
  </p:clrMapOvr>
  <p:transition>
    <p:circl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SV"/>
          </a:p>
        </p:txBody>
      </p:sp>
      <p:sp>
        <p:nvSpPr>
          <p:cNvPr id="3" name="2 Marcador de fecha"/>
          <p:cNvSpPr>
            <a:spLocks noGrp="1"/>
          </p:cNvSpPr>
          <p:nvPr>
            <p:ph type="dt" sz="half" idx="10"/>
          </p:nvPr>
        </p:nvSpPr>
        <p:spPr/>
        <p:txBody>
          <a:bodyPr/>
          <a:lstStyle/>
          <a:p>
            <a:fld id="{1911015C-D5A8-4CA6-B955-E8E27C3B18E7}" type="datetimeFigureOut">
              <a:rPr lang="es-SV" smtClean="0"/>
              <a:t>11/10/2009</a:t>
            </a:fld>
            <a:endParaRPr lang="es-SV"/>
          </a:p>
        </p:txBody>
      </p:sp>
      <p:sp>
        <p:nvSpPr>
          <p:cNvPr id="4" name="3 Marcador de pie de página"/>
          <p:cNvSpPr>
            <a:spLocks noGrp="1"/>
          </p:cNvSpPr>
          <p:nvPr>
            <p:ph type="ftr" sz="quarter" idx="11"/>
          </p:nvPr>
        </p:nvSpPr>
        <p:spPr/>
        <p:txBody>
          <a:bodyPr/>
          <a:lstStyle/>
          <a:p>
            <a:endParaRPr lang="es-SV"/>
          </a:p>
        </p:txBody>
      </p:sp>
      <p:sp>
        <p:nvSpPr>
          <p:cNvPr id="5" name="4 Marcador de número de diapositiva"/>
          <p:cNvSpPr>
            <a:spLocks noGrp="1"/>
          </p:cNvSpPr>
          <p:nvPr>
            <p:ph type="sldNum" sz="quarter" idx="12"/>
          </p:nvPr>
        </p:nvSpPr>
        <p:spPr/>
        <p:txBody>
          <a:bodyPr/>
          <a:lstStyle/>
          <a:p>
            <a:fld id="{C1ED61EE-B723-4746-AB04-50C720F09CEF}" type="slidenum">
              <a:rPr lang="es-SV" smtClean="0"/>
              <a:t>‹Nº›</a:t>
            </a:fld>
            <a:endParaRPr lang="es-SV"/>
          </a:p>
        </p:txBody>
      </p:sp>
    </p:spTree>
  </p:cSld>
  <p:clrMapOvr>
    <a:masterClrMapping/>
  </p:clrMapOvr>
  <p:transition>
    <p:circl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1911015C-D5A8-4CA6-B955-E8E27C3B18E7}" type="datetimeFigureOut">
              <a:rPr lang="es-SV" smtClean="0"/>
              <a:t>11/10/2009</a:t>
            </a:fld>
            <a:endParaRPr lang="es-SV"/>
          </a:p>
        </p:txBody>
      </p:sp>
      <p:sp>
        <p:nvSpPr>
          <p:cNvPr id="3" name="2 Marcador de pie de página"/>
          <p:cNvSpPr>
            <a:spLocks noGrp="1"/>
          </p:cNvSpPr>
          <p:nvPr>
            <p:ph type="ftr" sz="quarter" idx="11"/>
          </p:nvPr>
        </p:nvSpPr>
        <p:spPr/>
        <p:txBody>
          <a:bodyPr/>
          <a:lstStyle/>
          <a:p>
            <a:endParaRPr lang="es-SV"/>
          </a:p>
        </p:txBody>
      </p:sp>
      <p:sp>
        <p:nvSpPr>
          <p:cNvPr id="4" name="3 Marcador de número de diapositiva"/>
          <p:cNvSpPr>
            <a:spLocks noGrp="1"/>
          </p:cNvSpPr>
          <p:nvPr>
            <p:ph type="sldNum" sz="quarter" idx="12"/>
          </p:nvPr>
        </p:nvSpPr>
        <p:spPr/>
        <p:txBody>
          <a:bodyPr/>
          <a:lstStyle/>
          <a:p>
            <a:fld id="{C1ED61EE-B723-4746-AB04-50C720F09CEF}" type="slidenum">
              <a:rPr lang="es-SV" smtClean="0"/>
              <a:t>‹Nº›</a:t>
            </a:fld>
            <a:endParaRPr lang="es-SV"/>
          </a:p>
        </p:txBody>
      </p:sp>
    </p:spTree>
  </p:cSld>
  <p:clrMapOvr>
    <a:masterClrMapping/>
  </p:clrMapOvr>
  <p:transition>
    <p:circl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SV"/>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SV"/>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1911015C-D5A8-4CA6-B955-E8E27C3B18E7}" type="datetimeFigureOut">
              <a:rPr lang="es-SV" smtClean="0"/>
              <a:t>11/10/2009</a:t>
            </a:fld>
            <a:endParaRPr lang="es-SV"/>
          </a:p>
        </p:txBody>
      </p:sp>
      <p:sp>
        <p:nvSpPr>
          <p:cNvPr id="6" name="5 Marcador de pie de página"/>
          <p:cNvSpPr>
            <a:spLocks noGrp="1"/>
          </p:cNvSpPr>
          <p:nvPr>
            <p:ph type="ftr" sz="quarter" idx="11"/>
          </p:nvPr>
        </p:nvSpPr>
        <p:spPr/>
        <p:txBody>
          <a:bodyPr/>
          <a:lstStyle/>
          <a:p>
            <a:endParaRPr lang="es-SV"/>
          </a:p>
        </p:txBody>
      </p:sp>
      <p:sp>
        <p:nvSpPr>
          <p:cNvPr id="7" name="6 Marcador de número de diapositiva"/>
          <p:cNvSpPr>
            <a:spLocks noGrp="1"/>
          </p:cNvSpPr>
          <p:nvPr>
            <p:ph type="sldNum" sz="quarter" idx="12"/>
          </p:nvPr>
        </p:nvSpPr>
        <p:spPr/>
        <p:txBody>
          <a:bodyPr/>
          <a:lstStyle/>
          <a:p>
            <a:fld id="{C1ED61EE-B723-4746-AB04-50C720F09CEF}" type="slidenum">
              <a:rPr lang="es-SV" smtClean="0"/>
              <a:t>‹Nº›</a:t>
            </a:fld>
            <a:endParaRPr lang="es-SV"/>
          </a:p>
        </p:txBody>
      </p:sp>
    </p:spTree>
  </p:cSld>
  <p:clrMapOvr>
    <a:masterClrMapping/>
  </p:clrMapOvr>
  <p:transition>
    <p:circl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SV"/>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SV"/>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1911015C-D5A8-4CA6-B955-E8E27C3B18E7}" type="datetimeFigureOut">
              <a:rPr lang="es-SV" smtClean="0"/>
              <a:t>11/10/2009</a:t>
            </a:fld>
            <a:endParaRPr lang="es-SV"/>
          </a:p>
        </p:txBody>
      </p:sp>
      <p:sp>
        <p:nvSpPr>
          <p:cNvPr id="6" name="5 Marcador de pie de página"/>
          <p:cNvSpPr>
            <a:spLocks noGrp="1"/>
          </p:cNvSpPr>
          <p:nvPr>
            <p:ph type="ftr" sz="quarter" idx="11"/>
          </p:nvPr>
        </p:nvSpPr>
        <p:spPr/>
        <p:txBody>
          <a:bodyPr/>
          <a:lstStyle/>
          <a:p>
            <a:endParaRPr lang="es-SV"/>
          </a:p>
        </p:txBody>
      </p:sp>
      <p:sp>
        <p:nvSpPr>
          <p:cNvPr id="7" name="6 Marcador de número de diapositiva"/>
          <p:cNvSpPr>
            <a:spLocks noGrp="1"/>
          </p:cNvSpPr>
          <p:nvPr>
            <p:ph type="sldNum" sz="quarter" idx="12"/>
          </p:nvPr>
        </p:nvSpPr>
        <p:spPr/>
        <p:txBody>
          <a:bodyPr/>
          <a:lstStyle/>
          <a:p>
            <a:fld id="{C1ED61EE-B723-4746-AB04-50C720F09CEF}" type="slidenum">
              <a:rPr lang="es-SV" smtClean="0"/>
              <a:t>‹Nº›</a:t>
            </a:fld>
            <a:endParaRPr lang="es-SV"/>
          </a:p>
        </p:txBody>
      </p:sp>
    </p:spTree>
  </p:cSld>
  <p:clrMapOvr>
    <a:masterClrMapping/>
  </p:clrMapOvr>
  <p:transition>
    <p:circl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shadeToTitle="1">
        <a:gradFill flip="none" rotWithShape="1">
          <a:gsLst>
            <a:gs pos="0">
              <a:srgbClr val="FFFF00"/>
            </a:gs>
            <a:gs pos="50000">
              <a:srgbClr val="9CB86E"/>
            </a:gs>
            <a:gs pos="100000">
              <a:srgbClr val="156B13"/>
            </a:gs>
          </a:gsLst>
          <a:path path="shape">
            <a:fillToRect l="50000" t="50000" r="50000" b="50000"/>
          </a:path>
          <a:tileRect/>
        </a:gradFill>
        <a:effectLst/>
      </p:bgPr>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smtClean="0"/>
              <a:t>Haga clic para modificar el estilo de título del patrón</a:t>
            </a:r>
            <a:endParaRPr lang="es-SV"/>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SV"/>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911015C-D5A8-4CA6-B955-E8E27C3B18E7}" type="datetimeFigureOut">
              <a:rPr lang="es-SV" smtClean="0"/>
              <a:t>11/10/2009</a:t>
            </a:fld>
            <a:endParaRPr lang="es-SV"/>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SV"/>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ED61EE-B723-4746-AB04-50C720F09CEF}" type="slidenum">
              <a:rPr lang="es-SV" smtClean="0"/>
              <a:t>‹Nº›</a:t>
            </a:fld>
            <a:endParaRPr lang="es-SV"/>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p:circle/>
  </p:transition>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SV"/>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es.wikipedia.org/wiki/Archivo:ADN_static.png" TargetMode="External"/><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571472" y="1357298"/>
            <a:ext cx="8101042" cy="1743086"/>
          </a:xfrm>
          <a:solidFill>
            <a:srgbClr val="00B050"/>
          </a:solidFill>
          <a:ln>
            <a:solidFill>
              <a:schemeClr val="accent6">
                <a:lumMod val="50000"/>
              </a:schemeClr>
            </a:solidFill>
          </a:ln>
          <a:effectLst>
            <a:glow rad="228600">
              <a:schemeClr val="accent4">
                <a:satMod val="175000"/>
                <a:alpha val="40000"/>
              </a:schemeClr>
            </a:glow>
          </a:effectLst>
        </p:spPr>
        <p:txBody>
          <a:bodyPr>
            <a:normAutofit/>
          </a:bodyPr>
          <a:lstStyle/>
          <a:p>
            <a:r>
              <a:rPr lang="es-SV" sz="8000" b="1" dirty="0" smtClean="0">
                <a:ln w="18000">
                  <a:solidFill>
                    <a:schemeClr val="accent2">
                      <a:satMod val="140000"/>
                    </a:schemeClr>
                  </a:solidFill>
                  <a:prstDash val="solid"/>
                  <a:miter lim="800000"/>
                </a:ln>
                <a:solidFill>
                  <a:srgbClr val="FFFF00"/>
                </a:solidFill>
                <a:effectLst>
                  <a:glow rad="228600">
                    <a:schemeClr val="accent2">
                      <a:satMod val="175000"/>
                      <a:alpha val="40000"/>
                    </a:schemeClr>
                  </a:glow>
                  <a:outerShdw blurRad="25500" dist="23000" dir="7020000" algn="tl">
                    <a:srgbClr val="000000">
                      <a:alpha val="50000"/>
                    </a:srgbClr>
                  </a:outerShdw>
                </a:effectLst>
              </a:rPr>
              <a:t>Genética </a:t>
            </a:r>
            <a:endParaRPr lang="es-SV" sz="8000" b="1" dirty="0">
              <a:ln w="18000">
                <a:solidFill>
                  <a:schemeClr val="accent2">
                    <a:satMod val="140000"/>
                  </a:schemeClr>
                </a:solidFill>
                <a:prstDash val="solid"/>
                <a:miter lim="800000"/>
              </a:ln>
              <a:solidFill>
                <a:srgbClr val="FFFF00"/>
              </a:solidFill>
              <a:effectLst>
                <a:glow rad="228600">
                  <a:schemeClr val="accent2">
                    <a:satMod val="175000"/>
                    <a:alpha val="40000"/>
                  </a:schemeClr>
                </a:glow>
                <a:outerShdw blurRad="25500" dist="23000" dir="7020000" algn="tl">
                  <a:srgbClr val="000000">
                    <a:alpha val="50000"/>
                  </a:srgbClr>
                </a:outerShdw>
              </a:effectLst>
            </a:endParaRPr>
          </a:p>
        </p:txBody>
      </p:sp>
    </p:spTree>
  </p:cSld>
  <p:clrMapOvr>
    <a:masterClrMapping/>
  </p:clrMapOvr>
  <p:transition>
    <p:circl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357158" y="214290"/>
            <a:ext cx="3429024" cy="928670"/>
          </a:xfrm>
        </p:spPr>
        <p:txBody>
          <a:bodyPr>
            <a:normAutofit/>
          </a:bodyPr>
          <a:lstStyle/>
          <a:p>
            <a:r>
              <a:rPr lang="es-SV" sz="4000" dirty="0" smtClean="0"/>
              <a:t>Genética </a:t>
            </a:r>
            <a:endParaRPr lang="es-SV" sz="4000" dirty="0"/>
          </a:p>
        </p:txBody>
      </p:sp>
      <p:sp>
        <p:nvSpPr>
          <p:cNvPr id="3" name="2 Marcador de contenido"/>
          <p:cNvSpPr>
            <a:spLocks noGrp="1"/>
          </p:cNvSpPr>
          <p:nvPr>
            <p:ph idx="1"/>
          </p:nvPr>
        </p:nvSpPr>
        <p:spPr>
          <a:xfrm>
            <a:off x="3857620" y="1214422"/>
            <a:ext cx="4829180" cy="4911741"/>
          </a:xfrm>
        </p:spPr>
        <p:txBody>
          <a:bodyPr>
            <a:normAutofit fontScale="92500"/>
          </a:bodyPr>
          <a:lstStyle/>
          <a:p>
            <a:r>
              <a:rPr lang="es-ES" sz="2800" dirty="0"/>
              <a:t>La </a:t>
            </a:r>
            <a:r>
              <a:rPr lang="es-ES" sz="2800" b="1" dirty="0"/>
              <a:t>genética</a:t>
            </a:r>
            <a:r>
              <a:rPr lang="es-ES" sz="2800" dirty="0"/>
              <a:t> (del término "Gen", que proviene de la palabra griega γένος y significa "raza, generación") es el campo de las ciencias biológicas que trata de comprender cómo la herencia biológica es transmitida de una generación a la siguiente, y cómo se efectúa el desarrollo de las características que controlan estos procesos.</a:t>
            </a:r>
            <a:endParaRPr lang="es-SV" sz="2800" dirty="0"/>
          </a:p>
          <a:p>
            <a:endParaRPr lang="es-SV" sz="2800" dirty="0"/>
          </a:p>
        </p:txBody>
      </p:sp>
      <p:pic>
        <p:nvPicPr>
          <p:cNvPr id="1026" name="Picture 2" descr="ADN_static">
            <a:hlinkClick r:id="rId2"/>
          </p:cNvPr>
          <p:cNvPicPr>
            <a:picLocks noChangeAspect="1" noChangeArrowheads="1"/>
          </p:cNvPicPr>
          <p:nvPr/>
        </p:nvPicPr>
        <p:blipFill>
          <a:blip r:embed="rId3"/>
          <a:srcRect/>
          <a:stretch>
            <a:fillRect/>
          </a:stretch>
        </p:blipFill>
        <p:spPr bwMode="auto">
          <a:xfrm>
            <a:off x="428596" y="1571612"/>
            <a:ext cx="3286148" cy="4143404"/>
          </a:xfrm>
          <a:prstGeom prst="round2DiagRect">
            <a:avLst>
              <a:gd name="adj1" fmla="val 16667"/>
              <a:gd name="adj2" fmla="val 0"/>
            </a:avLst>
          </a:prstGeom>
          <a:ln w="88900" cap="sq">
            <a:solidFill>
              <a:srgbClr val="FFFFFF"/>
            </a:solidFill>
            <a:miter lim="800000"/>
          </a:ln>
          <a:effectLst>
            <a:outerShdw blurRad="254000" algn="tl" rotWithShape="0">
              <a:srgbClr val="000000">
                <a:alpha val="43000"/>
              </a:srgbClr>
            </a:outerShdw>
          </a:effectLst>
        </p:spPr>
      </p:pic>
    </p:spTree>
  </p:cSld>
  <p:clrMapOvr>
    <a:masterClrMapping/>
  </p:clrMapOvr>
  <p:transition>
    <p:circl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Título"/>
          <p:cNvSpPr>
            <a:spLocks noGrp="1"/>
          </p:cNvSpPr>
          <p:nvPr>
            <p:ph type="title"/>
          </p:nvPr>
        </p:nvSpPr>
        <p:spPr>
          <a:xfrm>
            <a:off x="500034" y="571480"/>
            <a:ext cx="8229600" cy="1143000"/>
          </a:xfrm>
        </p:spPr>
        <p:txBody>
          <a:bodyPr>
            <a:normAutofit/>
          </a:bodyPr>
          <a:lstStyle/>
          <a:p>
            <a:r>
              <a:rPr lang="es-SV" sz="6000" dirty="0" smtClean="0"/>
              <a:t>Ciencia </a:t>
            </a:r>
            <a:endParaRPr lang="es-SV" sz="6000" dirty="0"/>
          </a:p>
        </p:txBody>
      </p:sp>
      <p:sp>
        <p:nvSpPr>
          <p:cNvPr id="6" name="5 Marcador de contenido"/>
          <p:cNvSpPr>
            <a:spLocks noGrp="1"/>
          </p:cNvSpPr>
          <p:nvPr>
            <p:ph idx="1"/>
          </p:nvPr>
        </p:nvSpPr>
        <p:spPr>
          <a:xfrm>
            <a:off x="500034" y="2000240"/>
            <a:ext cx="8229600" cy="4525963"/>
          </a:xfrm>
        </p:spPr>
        <p:txBody>
          <a:bodyPr>
            <a:normAutofit fontScale="77500" lnSpcReduction="20000"/>
          </a:bodyPr>
          <a:lstStyle/>
          <a:p>
            <a:pPr>
              <a:buNone/>
            </a:pPr>
            <a:r>
              <a:rPr lang="es-ES" dirty="0" smtClean="0"/>
              <a:t>     La </a:t>
            </a:r>
            <a:r>
              <a:rPr lang="es-ES" dirty="0"/>
              <a:t>genética es una rama de las ciencias biológicas, cuyo objetivo es el estudio de los patrones de herencia, del modo en que los rasgos y las características se transmiten de padres a hijos. Los genes se forman de segmentos de ADN (ácido desoxirribonucleico), la molécula que codifica la información genética en las células. La herencia y la variación constituyen la base de la Genética.</a:t>
            </a:r>
            <a:endParaRPr lang="es-SV" dirty="0"/>
          </a:p>
          <a:p>
            <a:pPr>
              <a:buNone/>
            </a:pPr>
            <a:r>
              <a:rPr lang="es-ES" dirty="0" smtClean="0"/>
              <a:t>     En </a:t>
            </a:r>
            <a:r>
              <a:rPr lang="es-ES" dirty="0"/>
              <a:t>la prehistoria, los seres humanos aplicaron sus intuiciones sobre los mecanismos de la herencia a la domesticación y mejora de plantas y animales. En la investigación moderna, la Genética proporciona herramientas importantes para la investigación de la función de genes particulares, como el análisis de interacciones genéticas.</a:t>
            </a:r>
            <a:endParaRPr lang="es-SV" dirty="0"/>
          </a:p>
        </p:txBody>
      </p:sp>
    </p:spTree>
  </p:cSld>
  <p:clrMapOvr>
    <a:masterClrMapping/>
  </p:clrMapOvr>
  <p:transition>
    <p:circl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285720" y="928670"/>
            <a:ext cx="8515352" cy="5286412"/>
          </a:xfrm>
        </p:spPr>
        <p:txBody>
          <a:bodyPr>
            <a:normAutofit fontScale="90000"/>
          </a:bodyPr>
          <a:lstStyle/>
          <a:p>
            <a:pPr algn="l"/>
            <a:r>
              <a:rPr lang="es-ES" sz="3100" dirty="0"/>
              <a:t>En los organismos, la información genética generalmente reside en los cromosomas, donde está almacenada en la secuencia de moléculas de ácido desoxirribonucleico (ADN).</a:t>
            </a:r>
            <a:r>
              <a:rPr lang="es-SV" sz="3100" dirty="0"/>
              <a:t/>
            </a:r>
            <a:br>
              <a:rPr lang="es-SV" sz="3100" dirty="0"/>
            </a:br>
            <a:r>
              <a:rPr lang="es-ES" sz="3100" dirty="0"/>
              <a:t>Los genes contienen la información necesaria para determinar la secuencia de aminoácidos de las proteínas. Éstas, a su vez, desempeñan una función importante en la determinación del fenotipo final, o apariencia física, del organismo. En los organismos diploides, un alelo dominante en uno de los cromosomas homólogos enmascara la expresión de un alelo recesivo en el otro</a:t>
            </a:r>
            <a:r>
              <a:rPr lang="es-ES" dirty="0"/>
              <a:t>.</a:t>
            </a:r>
            <a:r>
              <a:rPr lang="es-SV" dirty="0"/>
              <a:t/>
            </a:r>
            <a:br>
              <a:rPr lang="es-SV" dirty="0"/>
            </a:br>
            <a:endParaRPr lang="es-SV" dirty="0"/>
          </a:p>
        </p:txBody>
      </p:sp>
    </p:spTree>
  </p:cSld>
  <p:clrMapOvr>
    <a:masterClrMapping/>
  </p:clrMapOvr>
  <p:transition>
    <p:circl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SV" dirty="0" smtClean="0"/>
              <a:t>Subdivisión de la genética</a:t>
            </a:r>
            <a:endParaRPr lang="es-SV" dirty="0"/>
          </a:p>
        </p:txBody>
      </p:sp>
      <p:sp>
        <p:nvSpPr>
          <p:cNvPr id="3" name="2 Marcador de contenido"/>
          <p:cNvSpPr>
            <a:spLocks noGrp="1"/>
          </p:cNvSpPr>
          <p:nvPr>
            <p:ph idx="1"/>
          </p:nvPr>
        </p:nvSpPr>
        <p:spPr>
          <a:xfrm>
            <a:off x="428596" y="1857364"/>
            <a:ext cx="8258204" cy="4429156"/>
          </a:xfrm>
        </p:spPr>
        <p:txBody>
          <a:bodyPr>
            <a:normAutofit fontScale="62500" lnSpcReduction="20000"/>
          </a:bodyPr>
          <a:lstStyle/>
          <a:p>
            <a:pPr>
              <a:buNone/>
            </a:pPr>
            <a:r>
              <a:rPr lang="es-ES" dirty="0" smtClean="0"/>
              <a:t>      La </a:t>
            </a:r>
            <a:r>
              <a:rPr lang="es-ES" dirty="0"/>
              <a:t>genética se subdivide en varias ramas, como:</a:t>
            </a:r>
            <a:endParaRPr lang="es-SV" dirty="0"/>
          </a:p>
          <a:p>
            <a:pPr lvl="0">
              <a:buFont typeface="Wingdings" pitchFamily="2" charset="2"/>
              <a:buChar char="v"/>
            </a:pPr>
            <a:endParaRPr lang="es-ES" b="1" dirty="0" smtClean="0"/>
          </a:p>
          <a:p>
            <a:pPr lvl="0">
              <a:buFont typeface="Wingdings" pitchFamily="2" charset="2"/>
              <a:buChar char="v"/>
            </a:pPr>
            <a:r>
              <a:rPr lang="es-ES" b="1" dirty="0" smtClean="0"/>
              <a:t>Clásica</a:t>
            </a:r>
            <a:r>
              <a:rPr lang="es-ES" dirty="0" smtClean="0"/>
              <a:t> </a:t>
            </a:r>
            <a:r>
              <a:rPr lang="es-ES" dirty="0"/>
              <a:t>o </a:t>
            </a:r>
            <a:r>
              <a:rPr lang="es-ES" b="1" dirty="0"/>
              <a:t>mendeliana:</a:t>
            </a:r>
            <a:r>
              <a:rPr lang="es-ES" dirty="0"/>
              <a:t> Se preocupa del estudio de los cromosomas y los genes y de cómo se heredan de generación en generación. </a:t>
            </a:r>
            <a:endParaRPr lang="es-SV" dirty="0"/>
          </a:p>
          <a:p>
            <a:pPr lvl="0">
              <a:buFont typeface="Wingdings" pitchFamily="2" charset="2"/>
              <a:buChar char="v"/>
            </a:pPr>
            <a:r>
              <a:rPr lang="es-ES" b="1" dirty="0"/>
              <a:t>Cuantitativa</a:t>
            </a:r>
            <a:r>
              <a:rPr lang="es-ES" dirty="0"/>
              <a:t>, que analiza el impacto de múltiples genes sobre el fenotipo, muy especialmente cuando estos tienen efectos de pequeña escala. </a:t>
            </a:r>
            <a:endParaRPr lang="es-SV" dirty="0"/>
          </a:p>
          <a:p>
            <a:pPr lvl="0">
              <a:buFont typeface="Wingdings" pitchFamily="2" charset="2"/>
              <a:buChar char="v"/>
            </a:pPr>
            <a:r>
              <a:rPr lang="es-ES" b="1" dirty="0"/>
              <a:t>Molecular:</a:t>
            </a:r>
            <a:r>
              <a:rPr lang="es-ES" dirty="0"/>
              <a:t> Estudia el ADN, su composición y la manera en que se duplica. Asimismo, estudia la función de los genes desde el punto de vista molecular. </a:t>
            </a:r>
            <a:endParaRPr lang="es-SV" dirty="0"/>
          </a:p>
          <a:p>
            <a:pPr lvl="0">
              <a:buFont typeface="Wingdings" pitchFamily="2" charset="2"/>
              <a:buChar char="v"/>
            </a:pPr>
            <a:r>
              <a:rPr lang="es-ES" b="1" dirty="0"/>
              <a:t>de Poblaciones y evolutiva:</a:t>
            </a:r>
            <a:r>
              <a:rPr lang="es-ES" dirty="0"/>
              <a:t> Se preocupa del comportamiento de los genes en una población y de cómo esto determina la evolución de los organismos. </a:t>
            </a:r>
            <a:endParaRPr lang="es-SV" dirty="0"/>
          </a:p>
          <a:p>
            <a:pPr lvl="0">
              <a:buFont typeface="Wingdings" pitchFamily="2" charset="2"/>
              <a:buChar char="v"/>
            </a:pPr>
            <a:r>
              <a:rPr lang="es-ES" b="1" dirty="0"/>
              <a:t>del desarrollo:</a:t>
            </a:r>
            <a:r>
              <a:rPr lang="es-ES" dirty="0"/>
              <a:t> Se preocupa de cómo los genes controlan el desarrollo de los organismos. </a:t>
            </a:r>
            <a:endParaRPr lang="es-SV" dirty="0"/>
          </a:p>
          <a:p>
            <a:endParaRPr lang="es-SV" dirty="0"/>
          </a:p>
        </p:txBody>
      </p:sp>
    </p:spTree>
  </p:cSld>
  <p:clrMapOvr>
    <a:masterClrMapping/>
  </p:clrMapOvr>
  <p:transition>
    <p:circle/>
  </p:transition>
  <p:timing>
    <p:tnLst>
      <p:par>
        <p:cTn id="1" dur="indefinite" restart="never" nodeType="tmRoot"/>
      </p:par>
    </p:tnLst>
  </p:timing>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TotalTime>
  <Words>352</Words>
  <Application>Microsoft Office PowerPoint</Application>
  <PresentationFormat>Presentación en pantalla (4:3)</PresentationFormat>
  <Paragraphs>15</Paragraphs>
  <Slides>5</Slides>
  <Notes>0</Notes>
  <HiddenSlides>0</HiddenSlides>
  <MMClips>0</MMClips>
  <ScaleCrop>false</ScaleCrop>
  <HeadingPairs>
    <vt:vector size="4" baseType="variant">
      <vt:variant>
        <vt:lpstr>Tema</vt:lpstr>
      </vt:variant>
      <vt:variant>
        <vt:i4>1</vt:i4>
      </vt:variant>
      <vt:variant>
        <vt:lpstr>Títulos de diapositiva</vt:lpstr>
      </vt:variant>
      <vt:variant>
        <vt:i4>5</vt:i4>
      </vt:variant>
    </vt:vector>
  </HeadingPairs>
  <TitlesOfParts>
    <vt:vector size="6" baseType="lpstr">
      <vt:lpstr>Tema de Office</vt:lpstr>
      <vt:lpstr>Genética </vt:lpstr>
      <vt:lpstr>Genética </vt:lpstr>
      <vt:lpstr>Ciencia </vt:lpstr>
      <vt:lpstr>En los organismos, la información genética generalmente reside en los cromosomas, donde está almacenada en la secuencia de moléculas de ácido desoxirribonucleico (ADN). Los genes contienen la información necesaria para determinar la secuencia de aminoácidos de las proteínas. Éstas, a su vez, desempeñan una función importante en la determinación del fenotipo final, o apariencia física, del organismo. En los organismos diploides, un alelo dominante en uno de los cromosomas homólogos enmascara la expresión de un alelo recesivo en el otro. </vt:lpstr>
      <vt:lpstr>Subdivisión de la genética</vt:lpstr>
    </vt:vector>
  </TitlesOfParts>
  <Company>Home</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Diapositiva 1</dc:title>
  <dc:creator>Wolf</dc:creator>
  <cp:lastModifiedBy>Wolf</cp:lastModifiedBy>
  <cp:revision>2</cp:revision>
  <dcterms:created xsi:type="dcterms:W3CDTF">2009-10-12T01:03:50Z</dcterms:created>
  <dcterms:modified xsi:type="dcterms:W3CDTF">2009-10-12T01:18:07Z</dcterms:modified>
</cp:coreProperties>
</file>