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5C45490-BCBC-4D14-84BF-7D8CCADA21A8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D806F60-C0CC-4198-859A-B8FD69D8330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Instrucci%C3%B3n" TargetMode="External"/><Relationship Id="rId13" Type="http://schemas.openxmlformats.org/officeDocument/2006/relationships/hyperlink" Target="http://es.wikipedia.org/wiki/Programador" TargetMode="External"/><Relationship Id="rId3" Type="http://schemas.openxmlformats.org/officeDocument/2006/relationships/hyperlink" Target="http://es.wikipedia.org/wiki/Electr%C3%B3nica" TargetMode="External"/><Relationship Id="rId7" Type="http://schemas.openxmlformats.org/officeDocument/2006/relationships/hyperlink" Target="http://es.wikipedia.org/wiki/Rutina" TargetMode="External"/><Relationship Id="rId12" Type="http://schemas.openxmlformats.org/officeDocument/2006/relationships/hyperlink" Target="http://es.wikipedia.org/wiki/Programaci%C3%B3n" TargetMode="External"/><Relationship Id="rId2" Type="http://schemas.openxmlformats.org/officeDocument/2006/relationships/hyperlink" Target="http://es.wikipedia.org/wiki/M%C3%A1qui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Secuencia" TargetMode="External"/><Relationship Id="rId11" Type="http://schemas.openxmlformats.org/officeDocument/2006/relationships/hyperlink" Target="http://es.wikipedia.org/wiki/Sistema" TargetMode="External"/><Relationship Id="rId5" Type="http://schemas.openxmlformats.org/officeDocument/2006/relationships/hyperlink" Target="http://es.wikipedia.org/wiki/Circuito_integrado" TargetMode="External"/><Relationship Id="rId10" Type="http://schemas.openxmlformats.org/officeDocument/2006/relationships/hyperlink" Target="http://es.wikipedia.org/wiki/Organizaci%C3%B3n" TargetMode="External"/><Relationship Id="rId4" Type="http://schemas.openxmlformats.org/officeDocument/2006/relationships/hyperlink" Target="http://es.wikipedia.org/wiki/Datos" TargetMode="External"/><Relationship Id="rId9" Type="http://schemas.openxmlformats.org/officeDocument/2006/relationships/hyperlink" Target="http://es.wikipedia.org/wiki/Orden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Placa_de_expansi%C3%B3n" TargetMode="External"/><Relationship Id="rId13" Type="http://schemas.openxmlformats.org/officeDocument/2006/relationships/hyperlink" Target="http://es.wikipedia.org/wiki/Mouse" TargetMode="External"/><Relationship Id="rId3" Type="http://schemas.openxmlformats.org/officeDocument/2006/relationships/hyperlink" Target="http://es.wikipedia.org/wiki/Pantalla_de_ordenador" TargetMode="External"/><Relationship Id="rId7" Type="http://schemas.openxmlformats.org/officeDocument/2006/relationships/hyperlink" Target="http://es.wikipedia.org/wiki/Memoria_de_acceso_aleatorio" TargetMode="External"/><Relationship Id="rId12" Type="http://schemas.openxmlformats.org/officeDocument/2006/relationships/hyperlink" Target="http://es.wikipedia.org/wiki/Teclado_de_computadora" TargetMode="External"/><Relationship Id="rId2" Type="http://schemas.openxmlformats.org/officeDocument/2006/relationships/hyperlink" Target="http://es.wikipedia.org/wiki/Computadora_person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ATA" TargetMode="External"/><Relationship Id="rId11" Type="http://schemas.openxmlformats.org/officeDocument/2006/relationships/hyperlink" Target="http://es.wikipedia.org/wiki/Disco_duro" TargetMode="External"/><Relationship Id="rId5" Type="http://schemas.openxmlformats.org/officeDocument/2006/relationships/hyperlink" Target="http://es.wikipedia.org/wiki/CPU" TargetMode="External"/><Relationship Id="rId10" Type="http://schemas.openxmlformats.org/officeDocument/2006/relationships/hyperlink" Target="http://es.wikipedia.org/wiki/Almacenamiento_%C3%B3ptico" TargetMode="External"/><Relationship Id="rId4" Type="http://schemas.openxmlformats.org/officeDocument/2006/relationships/hyperlink" Target="http://es.wikipedia.org/wiki/Placa_base" TargetMode="External"/><Relationship Id="rId9" Type="http://schemas.openxmlformats.org/officeDocument/2006/relationships/hyperlink" Target="http://es.wikipedia.org/wiki/Fuente_el%C3%A9ctrica" TargetMode="External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COMPUTADORA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COMPUTADORA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también denominada </a:t>
            </a:r>
            <a:r>
              <a:rPr lang="es-ES_tradnl" b="1" dirty="0" smtClean="0"/>
              <a:t>ordenador</a:t>
            </a:r>
            <a:r>
              <a:rPr lang="es-ES_tradnl" dirty="0" smtClean="0"/>
              <a:t> o </a:t>
            </a:r>
            <a:r>
              <a:rPr lang="es-ES_tradnl" b="1" dirty="0" smtClean="0"/>
              <a:t>computador</a:t>
            </a:r>
            <a:r>
              <a:rPr lang="es-ES_tradnl" dirty="0" smtClean="0"/>
              <a:t>, es una </a:t>
            </a:r>
            <a:r>
              <a:rPr lang="es-ES_tradnl" dirty="0" smtClean="0">
                <a:hlinkClick r:id="rId2" tooltip="Máquina"/>
              </a:rPr>
              <a:t>máquina</a:t>
            </a:r>
            <a:r>
              <a:rPr lang="es-ES_tradnl" dirty="0" smtClean="0"/>
              <a:t> </a:t>
            </a:r>
            <a:r>
              <a:rPr lang="es-ES_tradnl" dirty="0" smtClean="0">
                <a:hlinkClick r:id="rId3" tooltip="Electrónica"/>
              </a:rPr>
              <a:t>electrónica</a:t>
            </a:r>
            <a:r>
              <a:rPr lang="es-ES_tradnl" dirty="0" smtClean="0"/>
              <a:t> que recibe y procesa </a:t>
            </a:r>
            <a:r>
              <a:rPr lang="es-ES_tradnl" dirty="0" smtClean="0">
                <a:hlinkClick r:id="rId4" tooltip="Datos"/>
              </a:rPr>
              <a:t>datos</a:t>
            </a:r>
            <a:r>
              <a:rPr lang="es-ES_tradnl" dirty="0" smtClean="0"/>
              <a:t> para convertirlos en información útil. Una computadora es una colección </a:t>
            </a:r>
            <a:r>
              <a:rPr lang="es-ES_tradnl" dirty="0" err="1" smtClean="0"/>
              <a:t>de</a:t>
            </a:r>
            <a:r>
              <a:rPr lang="es-ES_tradnl" dirty="0" err="1" smtClean="0">
                <a:hlinkClick r:id="rId5" tooltip="Circuito integrado"/>
              </a:rPr>
              <a:t>circuitos</a:t>
            </a:r>
            <a:r>
              <a:rPr lang="es-ES_tradnl" dirty="0" smtClean="0">
                <a:hlinkClick r:id="rId5" tooltip="Circuito integrado"/>
              </a:rPr>
              <a:t> integrados</a:t>
            </a:r>
            <a:r>
              <a:rPr lang="es-ES_tradnl" dirty="0" smtClean="0"/>
              <a:t> y otros componentes relacionados que puede ejecutar con exactitud, rapidez y de acuerdo a lo indicado por un usuario o automáticamente por otro programa, una gran variedad de </a:t>
            </a:r>
            <a:r>
              <a:rPr lang="es-ES_tradnl" dirty="0" smtClean="0">
                <a:hlinkClick r:id="rId6" tooltip="Secuencia"/>
              </a:rPr>
              <a:t>secuencias</a:t>
            </a:r>
            <a:r>
              <a:rPr lang="es-ES_tradnl" dirty="0" smtClean="0"/>
              <a:t> o </a:t>
            </a:r>
            <a:r>
              <a:rPr lang="es-ES_tradnl" dirty="0" smtClean="0">
                <a:hlinkClick r:id="rId7" tooltip="Rutina"/>
              </a:rPr>
              <a:t>rutinas</a:t>
            </a:r>
            <a:r>
              <a:rPr lang="es-ES_tradnl" dirty="0" smtClean="0"/>
              <a:t> de </a:t>
            </a:r>
            <a:r>
              <a:rPr lang="es-ES_tradnl" dirty="0" smtClean="0">
                <a:hlinkClick r:id="rId8" tooltip="Instrucción"/>
              </a:rPr>
              <a:t>instrucciones</a:t>
            </a:r>
            <a:r>
              <a:rPr lang="es-ES_tradnl" dirty="0" smtClean="0"/>
              <a:t> que son </a:t>
            </a:r>
            <a:r>
              <a:rPr lang="es-ES_tradnl" dirty="0" err="1" smtClean="0">
                <a:hlinkClick r:id="rId9" tooltip="Orden"/>
              </a:rPr>
              <a:t>ordenadas</a:t>
            </a:r>
            <a:r>
              <a:rPr lang="es-ES_tradnl" dirty="0" err="1" smtClean="0"/>
              <a:t>,</a:t>
            </a:r>
            <a:r>
              <a:rPr lang="es-ES_tradnl" dirty="0" err="1" smtClean="0">
                <a:hlinkClick r:id="rId10" tooltip="Organización"/>
              </a:rPr>
              <a:t>organizadas</a:t>
            </a:r>
            <a:r>
              <a:rPr lang="es-ES_tradnl" dirty="0" smtClean="0"/>
              <a:t> y </a:t>
            </a:r>
            <a:r>
              <a:rPr lang="es-ES_tradnl" dirty="0" smtClean="0">
                <a:hlinkClick r:id="rId11" tooltip="Sistema"/>
              </a:rPr>
              <a:t>sistematizadas</a:t>
            </a:r>
            <a:r>
              <a:rPr lang="es-ES_tradnl" dirty="0" smtClean="0"/>
              <a:t> en función a una amplia gama de aplicaciones prácticas y precisamente determinadas, proceso al cual se le ha denominado con el nombre de </a:t>
            </a:r>
            <a:r>
              <a:rPr lang="es-ES_tradnl" dirty="0" smtClean="0">
                <a:hlinkClick r:id="rId12" tooltip="Programación"/>
              </a:rPr>
              <a:t>programación</a:t>
            </a:r>
            <a:r>
              <a:rPr lang="es-ES_tradnl" dirty="0" smtClean="0"/>
              <a:t> y al que lo realiza se le llama </a:t>
            </a:r>
            <a:r>
              <a:rPr lang="es-ES_tradnl" dirty="0" smtClean="0">
                <a:hlinkClick r:id="rId13" tooltip="Programador"/>
              </a:rPr>
              <a:t>programador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7215214"/>
            <a:ext cx="7498080" cy="1143000"/>
          </a:xfrm>
        </p:spPr>
        <p:txBody>
          <a:bodyPr/>
          <a:lstStyle/>
          <a:p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1538" y="3500438"/>
            <a:ext cx="8569650" cy="3357562"/>
          </a:xfrm>
        </p:spPr>
        <p:txBody>
          <a:bodyPr>
            <a:normAutofit fontScale="70000" lnSpcReduction="20000"/>
          </a:bodyPr>
          <a:lstStyle/>
          <a:p>
            <a:r>
              <a:rPr lang="es-ES_tradnl" dirty="0" smtClean="0"/>
              <a:t>Vista expandida de una </a:t>
            </a:r>
            <a:r>
              <a:rPr lang="es-ES_tradnl" dirty="0" smtClean="0">
                <a:hlinkClick r:id="rId2" tooltip="Computadora personal"/>
              </a:rPr>
              <a:t>computadora personal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1: </a:t>
            </a:r>
            <a:r>
              <a:rPr lang="es-ES_tradnl" dirty="0" smtClean="0">
                <a:hlinkClick r:id="rId3" tooltip="Pantalla de ordenador"/>
              </a:rPr>
              <a:t>Monitor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2: </a:t>
            </a:r>
            <a:r>
              <a:rPr lang="es-ES_tradnl" dirty="0" smtClean="0">
                <a:hlinkClick r:id="rId4" tooltip="Placa base"/>
              </a:rPr>
              <a:t>Placa base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3: </a:t>
            </a:r>
            <a:r>
              <a:rPr lang="es-ES_tradnl" dirty="0" smtClean="0">
                <a:hlinkClick r:id="rId5" tooltip="CPU"/>
              </a:rPr>
              <a:t>Procesador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4: Puertos </a:t>
            </a:r>
            <a:r>
              <a:rPr lang="es-ES_tradnl" dirty="0" smtClean="0">
                <a:hlinkClick r:id="rId6" tooltip="ATA"/>
              </a:rPr>
              <a:t>ATA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5: </a:t>
            </a:r>
            <a:r>
              <a:rPr lang="es-ES_tradnl" dirty="0" smtClean="0">
                <a:hlinkClick r:id="rId7" tooltip="Memoria de acceso aleatorio"/>
              </a:rPr>
              <a:t>Memoria principal (RAM)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6: </a:t>
            </a:r>
            <a:r>
              <a:rPr lang="es-ES_tradnl" dirty="0" smtClean="0">
                <a:hlinkClick r:id="rId8" tooltip="Placa de expansión"/>
              </a:rPr>
              <a:t>Placas de expansión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7: </a:t>
            </a:r>
            <a:r>
              <a:rPr lang="es-ES_tradnl" dirty="0" smtClean="0">
                <a:hlinkClick r:id="rId9" tooltip="Fuente eléctrica"/>
              </a:rPr>
              <a:t>Fuente eléctrica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8: </a:t>
            </a:r>
            <a:r>
              <a:rPr lang="es-ES_tradnl" dirty="0" smtClean="0">
                <a:hlinkClick r:id="rId10" tooltip="Almacenamiento óptico"/>
              </a:rPr>
              <a:t>Unidad de almacenamiento óptico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9: </a:t>
            </a:r>
            <a:r>
              <a:rPr lang="es-ES_tradnl" dirty="0" smtClean="0">
                <a:hlinkClick r:id="rId11" tooltip="Disco duro"/>
              </a:rPr>
              <a:t>Disco duro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10: </a:t>
            </a:r>
            <a:r>
              <a:rPr lang="es-ES_tradnl" dirty="0" smtClean="0">
                <a:hlinkClick r:id="rId12" tooltip="Teclado de computadora"/>
              </a:rPr>
              <a:t>Teclado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11: </a:t>
            </a:r>
            <a:r>
              <a:rPr lang="es-ES_tradnl" dirty="0" smtClean="0">
                <a:hlinkClick r:id="rId13" tooltip="Mouse"/>
              </a:rPr>
              <a:t>Ratón</a:t>
            </a:r>
            <a:endParaRPr lang="es-ES_tradnl" dirty="0"/>
          </a:p>
        </p:txBody>
      </p:sp>
      <p:pic>
        <p:nvPicPr>
          <p:cNvPr id="1026" name="Picture 2" descr="Archivo:Personal computer, exploded 4.sv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000232" y="0"/>
            <a:ext cx="3469473" cy="3357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8</Words>
  <Application>Microsoft Office PowerPoint</Application>
  <PresentationFormat>Presentación en pantalla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COMPUTADORA</vt:lpstr>
      <vt:lpstr>COMPUTADORA</vt:lpstr>
      <vt:lpstr>Diapositiva 3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COMPUTADORA</dc:title>
  <dc:creator>WinuE</dc:creator>
  <cp:lastModifiedBy>WinuE</cp:lastModifiedBy>
  <cp:revision>1</cp:revision>
  <dcterms:created xsi:type="dcterms:W3CDTF">2009-10-18T21:41:21Z</dcterms:created>
  <dcterms:modified xsi:type="dcterms:W3CDTF">2009-10-18T21:50:50Z</dcterms:modified>
</cp:coreProperties>
</file>