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537C-0DEF-4460-8F67-B97474752E88}" type="datetimeFigureOut">
              <a:rPr lang="es-AR" smtClean="0"/>
              <a:t>09/12/2009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C8E11-B030-4F3E-807D-5B7C69058BD2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537C-0DEF-4460-8F67-B97474752E88}" type="datetimeFigureOut">
              <a:rPr lang="es-AR" smtClean="0"/>
              <a:t>09/12/2009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C8E11-B030-4F3E-807D-5B7C69058BD2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537C-0DEF-4460-8F67-B97474752E88}" type="datetimeFigureOut">
              <a:rPr lang="es-AR" smtClean="0"/>
              <a:t>09/12/2009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C8E11-B030-4F3E-807D-5B7C69058BD2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537C-0DEF-4460-8F67-B97474752E88}" type="datetimeFigureOut">
              <a:rPr lang="es-AR" smtClean="0"/>
              <a:t>09/12/2009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C8E11-B030-4F3E-807D-5B7C69058BD2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537C-0DEF-4460-8F67-B97474752E88}" type="datetimeFigureOut">
              <a:rPr lang="es-AR" smtClean="0"/>
              <a:t>09/12/2009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C8E11-B030-4F3E-807D-5B7C69058BD2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537C-0DEF-4460-8F67-B97474752E88}" type="datetimeFigureOut">
              <a:rPr lang="es-AR" smtClean="0"/>
              <a:t>09/12/2009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C8E11-B030-4F3E-807D-5B7C69058BD2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537C-0DEF-4460-8F67-B97474752E88}" type="datetimeFigureOut">
              <a:rPr lang="es-AR" smtClean="0"/>
              <a:t>09/12/2009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C8E11-B030-4F3E-807D-5B7C69058BD2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537C-0DEF-4460-8F67-B97474752E88}" type="datetimeFigureOut">
              <a:rPr lang="es-AR" smtClean="0"/>
              <a:t>09/12/2009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C8E11-B030-4F3E-807D-5B7C69058BD2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537C-0DEF-4460-8F67-B97474752E88}" type="datetimeFigureOut">
              <a:rPr lang="es-AR" smtClean="0"/>
              <a:t>09/12/2009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C8E11-B030-4F3E-807D-5B7C69058BD2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537C-0DEF-4460-8F67-B97474752E88}" type="datetimeFigureOut">
              <a:rPr lang="es-AR" smtClean="0"/>
              <a:t>09/12/2009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C8E11-B030-4F3E-807D-5B7C69058BD2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537C-0DEF-4460-8F67-B97474752E88}" type="datetimeFigureOut">
              <a:rPr lang="es-AR" smtClean="0"/>
              <a:t>09/12/2009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C8E11-B030-4F3E-807D-5B7C69058BD2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1537C-0DEF-4460-8F67-B97474752E88}" type="datetimeFigureOut">
              <a:rPr lang="es-AR" smtClean="0"/>
              <a:t>09/12/2009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C8E11-B030-4F3E-807D-5B7C69058BD2}" type="slidenum">
              <a:rPr lang="es-AR" smtClean="0"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m.mx/imgres?imgurl=http://www.contraloriadecundinamarca.gov.co/prensa/boletin-junio/fotos/botiquin.jpg&amp;imgrefurl=http://www.contraloriadecundinamarca.gov.co/prensa/boletin-junio/bienestar.htm&amp;usg=__YlP6O0_POaSufT6AZ17AjuESvwk=&amp;h=364&amp;w=394&amp;sz=52&amp;hl=es&amp;start=2&amp;tbnid=cXuwIkkCeLjx4M:&amp;tbnh=115&amp;tbnw=124&amp;prev=/images?q=botiquin+de+primeros+auxilios&amp;gbv=2&amp;hl=es&amp;safe=active&amp;sa=G" TargetMode="External"/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2" Type="http://schemas.openxmlformats.org/officeDocument/2006/relationships/hyperlink" Target="http://images.google.com.mx/imgres?imgurl=http://elvanguardista.files.wordpress.com/2008/07/no-fumar.gif&amp;imgrefurl=http://pancontomateyalioli.blogspot.com/2009/04/por-favor-no-fumar.html&amp;usg=__xq9UVcbkAIPNm_fLiC_vIhlN5XM=&amp;h=700&amp;w=700&amp;sz=28&amp;hl=es&amp;start=5&amp;tbnid=N9uMoeyUHdxLMM:&amp;tbnh=140&amp;tbnw=140&amp;prev=/images?q=NO+FUMAR&amp;gbv=2&amp;hl=es&amp;safe=activ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google.com.mx/imgres?imgurl=http://amorphis81.tripod.com/emergencia.jpg&amp;imgrefurl=http://amorphis81.tripod.com/modulo1.htm&amp;usg=__ioqiqkdE45QdvNtIQya85ECSqoA=&amp;h=268&amp;w=400&amp;sz=18&amp;hl=es&amp;start=7&amp;tbnid=0SMetD9QfKGNZM:&amp;tbnh=83&amp;tbnw=124&amp;prev=/images?q=SALIDAS+DE+EMERGENCIA&amp;gbv=2&amp;hl=es&amp;safe=active" TargetMode="External"/><Relationship Id="rId5" Type="http://schemas.openxmlformats.org/officeDocument/2006/relationships/image" Target="../media/image2.jpeg"/><Relationship Id="rId4" Type="http://schemas.openxmlformats.org/officeDocument/2006/relationships/hyperlink" Target="http://images.google.com.mx/imgres?imgurl=http://2.bp.blogspot.com/_uuJOj9hxQr0/SSWjOYpR6fI/AAAAAAAAACk/oG71MbS4Mxc/s400/ergonomia2.jpg&amp;imgrefurl=http://saludocupacionalsenaadsi.blogspot.com/2008/11/salud-ocupacional.html&amp;usg=__SK6y305GslBI354u3EmFHPJWNh4=&amp;h=229&amp;w=310&amp;sz=22&amp;hl=es&amp;start=6&amp;tbnid=ruJp0i2dVQW-qM:&amp;tbnh=86&amp;tbnw=117&amp;prev=/images?q=ERGONOMIA&amp;gbv=2&amp;hl=es&amp;safe=active" TargetMode="External"/><Relationship Id="rId9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prstTxWarp prst="textArchUp">
              <a:avLst/>
            </a:prstTxWarp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AR" sz="4800" cap="none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55000" endA="50" endPos="85000" dist="29997" dir="5400000" sy="-100000" algn="bl" rotWithShape="0"/>
                </a:effectLst>
                <a:latin typeface="Comic Sans MS" pitchFamily="66" charset="0"/>
              </a:rPr>
              <a:t>Medidas de seguridad</a:t>
            </a:r>
            <a:endParaRPr lang="es-AR" sz="4800" cap="none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  <a:reflection blurRad="6350" stA="55000" endA="50" endPos="85000" dist="29997" dir="5400000" sy="-100000" algn="bl" rotWithShape="0"/>
              </a:effectLst>
              <a:latin typeface="Comic Sans MS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  <a:scene3d>
              <a:camera prst="isometricOffAxis2Left"/>
              <a:lightRig rig="threePt" dir="t"/>
            </a:scene3d>
          </a:bodyPr>
          <a:lstStyle/>
          <a:p>
            <a:r>
              <a:rPr lang="es-ES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38100" dir="7020000" algn="tl">
                    <a:srgbClr val="000000">
                      <a:alpha val="35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Comic Sans MS" pitchFamily="66" charset="0"/>
              </a:rPr>
              <a:t>las recomendaciones del fabricante y las prácticas cotidianas se convierten a la larga en los contenidos del reglamento interno  de un laboratorio de cómputo. </a:t>
            </a:r>
            <a:endParaRPr lang="es-AR" sz="3200" b="1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38100" dist="38100" dir="7020000" algn="tl">
                  <a:srgbClr val="000000">
                    <a:alpha val="35000"/>
                  </a:srgbClr>
                </a:outerShdw>
                <a:reflection blurRad="6350" stA="60000" endA="900" endPos="58000" dir="5400000" sy="-100000" algn="bl" rotWithShape="0"/>
              </a:effectLst>
              <a:latin typeface="Comic Sans MS" pitchFamily="66" charset="0"/>
            </a:endParaRPr>
          </a:p>
          <a:p>
            <a:r>
              <a:rPr lang="es-ES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38100" dir="7020000" algn="tl">
                    <a:srgbClr val="000000">
                      <a:alpha val="35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Comic Sans MS" pitchFamily="66" charset="0"/>
              </a:rPr>
              <a:t>Además en dicho reglamento hay algunas políticas que las personas tomen en  cuenta  para  evitar  situaciones  de  riesgo </a:t>
            </a:r>
            <a:endParaRPr lang="es-AR" sz="3200" b="1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38100" dist="38100" dir="7020000" algn="tl">
                  <a:srgbClr val="000000">
                    <a:alpha val="35000"/>
                  </a:srgbClr>
                </a:outerShdw>
                <a:reflection blurRad="6350" stA="60000" endA="900" endPos="58000" dir="5400000" sy="-100000" algn="bl" rotWithShape="0"/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500042"/>
            <a:ext cx="7239000" cy="1143000"/>
          </a:xfrm>
        </p:spPr>
        <p:txBody>
          <a:bodyPr>
            <a:prstTxWarp prst="textTriangle">
              <a:avLst/>
            </a:prstTxWarp>
            <a:normAutofit fontScale="90000"/>
            <a:scene3d>
              <a:camera prst="perspectiveFront"/>
              <a:lightRig rig="threePt" dir="t"/>
            </a:scene3d>
          </a:bodyPr>
          <a:lstStyle/>
          <a:p>
            <a:pPr algn="ctr"/>
            <a:r>
              <a:rPr lang="es-ES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60000" endA="900" endPos="58000" dir="5400000" sy="-100000" algn="bl" rotWithShape="0"/>
                </a:effectLst>
                <a:latin typeface="Comic Sans MS" pitchFamily="66" charset="0"/>
              </a:rPr>
              <a:t>Algunas de las políticas para evitar situaciones de riesgo son: </a:t>
            </a:r>
            <a:endParaRPr lang="es-AR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reflection blurRad="6350" stA="60000" endA="900" endPos="58000" dir="5400000" sy="-100000" algn="bl" rotWithShape="0"/>
              </a:effectLst>
              <a:latin typeface="Comic Sans MS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2011680"/>
            <a:ext cx="7239000" cy="4846320"/>
          </a:xfrm>
        </p:spPr>
        <p:txBody>
          <a:bodyPr>
            <a:normAutofit fontScale="85000" lnSpcReduction="10000"/>
            <a:scene3d>
              <a:camera prst="isometricOffAxis1Right"/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es-ES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Usar   equipo   ergonómico   para   las   personas</a:t>
            </a:r>
          </a:p>
          <a:p>
            <a:r>
              <a:rPr lang="es-ES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Es importante colocar letreros que señalen instrucciones, localizaciones   o   salidas   de   emergencia. </a:t>
            </a:r>
          </a:p>
          <a:p>
            <a:r>
              <a:rPr lang="es-ES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El  laboratorio  debe  contar  con  extinguidor,  botiquín de  primeros  auxilios,  salida  de  emergencia,  baños propios o cercanos. </a:t>
            </a:r>
          </a:p>
          <a:p>
            <a:r>
              <a:rPr lang="es-ES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No  se  debe  fumar  o  utilizar  cerillos  o  encendedores  en  el interior  del  laboratorio,  pues  los  materiales  con  los  que regularmente se trabaja son inflamables. </a:t>
            </a:r>
            <a:endParaRPr lang="es-AR" b="1" dirty="0" smtClean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pic>
        <p:nvPicPr>
          <p:cNvPr id="4" name="Picture 2" descr="http://t0.gstatic.com/images?q=tbn:N9uMoeyUHdxLMM:http://elvanguardista.files.wordpress.com/2008/07/no-fumar.gif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15108" y="3071810"/>
            <a:ext cx="2428892" cy="2428893"/>
          </a:xfrm>
          <a:prstGeom prst="rect">
            <a:avLst/>
          </a:prstGeom>
          <a:noFill/>
        </p:spPr>
      </p:pic>
      <p:pic>
        <p:nvPicPr>
          <p:cNvPr id="2050" name="Picture 2" descr="http://t1.gstatic.com/images?q=tbn:ruJp0i2dVQW-qM:http://2.bp.blogspot.com/_uuJOj9hxQr0/SSWjOYpR6fI/AAAAAAAAACk/oG71MbS4Mxc/s400/ergonomia2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29190" y="2357430"/>
            <a:ext cx="3401608" cy="2500330"/>
          </a:xfrm>
          <a:prstGeom prst="rect">
            <a:avLst/>
          </a:prstGeom>
          <a:noFill/>
        </p:spPr>
      </p:pic>
      <p:pic>
        <p:nvPicPr>
          <p:cNvPr id="2052" name="Picture 4" descr="http://t2.gstatic.com/images?q=tbn:0SMetD9QfKGNZM:http://amorphis81.tripod.com/emergencia.jpg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143240" y="3357562"/>
            <a:ext cx="4702855" cy="3147882"/>
          </a:xfrm>
          <a:prstGeom prst="rect">
            <a:avLst/>
          </a:prstGeom>
          <a:noFill/>
        </p:spPr>
      </p:pic>
      <p:pic>
        <p:nvPicPr>
          <p:cNvPr id="2054" name="Picture 6" descr="http://t0.gstatic.com/images?q=tbn:cXuwIkkCeLjx4M:http://www.contraloriadecundinamarca.gov.co/prensa/boletin-junio/fotos/botiquin.jpg">
            <a:hlinkClick r:id="rId8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357554" y="3214685"/>
            <a:ext cx="3214710" cy="29813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21" dur="1"/>
                                        <p:tgtEl>
                                          <p:spTgt spid="20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36" dur="1"/>
                                        <p:tgtEl>
                                          <p:spTgt spid="20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41" dur="1"/>
                                        <p:tgtEl>
                                          <p:spTgt spid="20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56" dur="1"/>
                                        <p:tgtEl>
                                          <p:spTgt spid="20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71" dur="1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428604"/>
            <a:ext cx="7239000" cy="1143000"/>
          </a:xfrm>
        </p:spPr>
        <p:txBody>
          <a:bodyPr>
            <a:noAutofit/>
            <a:scene3d>
              <a:camera prst="isometricOffAxis2Lef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s-ES" sz="4000" cap="none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bg1">
                      <a:lumMod val="85000"/>
                      <a:lumOff val="15000"/>
                      <a:alpha val="60000"/>
                    </a:schemeClr>
                  </a:glow>
                  <a:reflection blurRad="6350" stA="55000" endA="50" endPos="85000" dir="5400000" sy="-100000" algn="bl" rotWithShape="0"/>
                </a:effectLst>
                <a:latin typeface="Comic Sans MS" pitchFamily="66" charset="0"/>
              </a:rPr>
              <a:t>En situaciones de riesgo es importante: </a:t>
            </a:r>
            <a:endParaRPr lang="es-AR" sz="4000" cap="none" dirty="0">
              <a:ln w="50800"/>
              <a:solidFill>
                <a:schemeClr val="bg1">
                  <a:shade val="50000"/>
                </a:schemeClr>
              </a:solidFill>
              <a:effectLst>
                <a:glow rad="101600">
                  <a:schemeClr val="bg1">
                    <a:lumMod val="85000"/>
                    <a:lumOff val="15000"/>
                    <a:alpha val="60000"/>
                  </a:schemeClr>
                </a:glow>
                <a:reflection blurRad="6350" stA="55000" endA="50" endPos="85000" dir="5400000" sy="-100000" algn="bl" rotWithShape="0"/>
              </a:effectLst>
              <a:latin typeface="Comic Sans MS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prstTxWarp prst="textChevronInverted">
              <a:avLst/>
            </a:prstTxWarp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es-E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glow rad="101600">
                    <a:schemeClr val="bg1">
                      <a:lumMod val="85000"/>
                      <a:lumOff val="15000"/>
                      <a:alpha val="60000"/>
                    </a:schemeClr>
                  </a:glow>
                  <a:outerShdw blurRad="50800" algn="tl" rotWithShape="0">
                    <a:srgbClr val="000000"/>
                  </a:outerShdw>
                  <a:reflection blurRad="6350" stA="55000" endA="50" endPos="85000" dist="29997" dir="5400000" sy="-100000" algn="bl" rotWithShape="0"/>
                </a:effectLst>
              </a:rPr>
              <a:t>Aplicar los planes de emergencia diseñados </a:t>
            </a:r>
            <a:endParaRPr lang="es-AR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glow rad="101600">
                  <a:schemeClr val="bg1">
                    <a:lumMod val="85000"/>
                    <a:lumOff val="15000"/>
                    <a:alpha val="60000"/>
                  </a:schemeClr>
                </a:glow>
                <a:outerShdw blurRad="50800" algn="tl" rotWithShape="0">
                  <a:srgbClr val="000000"/>
                </a:outerShdw>
                <a:reflection blurRad="6350" stA="55000" endA="50" endPos="85000" dist="29997" dir="5400000" sy="-100000" algn="bl" rotWithShape="0"/>
              </a:effectLst>
            </a:endParaRPr>
          </a:p>
          <a:p>
            <a:pPr>
              <a:buNone/>
            </a:pPr>
            <a:r>
              <a:rPr lang="es-E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glow rad="101600">
                    <a:schemeClr val="bg1">
                      <a:lumMod val="85000"/>
                      <a:lumOff val="15000"/>
                      <a:alpha val="60000"/>
                    </a:schemeClr>
                  </a:glow>
                  <a:outerShdw blurRad="50800" algn="tl" rotWithShape="0">
                    <a:srgbClr val="000000"/>
                  </a:outerShdw>
                  <a:reflection blurRad="6350" stA="55000" endA="50" endPos="85000" dist="29997" dir="5400000" sy="-100000" algn="bl" rotWithShape="0"/>
                </a:effectLst>
              </a:rPr>
              <a:t> </a:t>
            </a:r>
            <a:endParaRPr lang="es-AR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glow rad="101600">
                  <a:schemeClr val="bg1">
                    <a:lumMod val="85000"/>
                    <a:lumOff val="15000"/>
                    <a:alpha val="60000"/>
                  </a:schemeClr>
                </a:glow>
                <a:outerShdw blurRad="50800" algn="tl" rotWithShape="0">
                  <a:srgbClr val="000000"/>
                </a:outerShdw>
                <a:reflection blurRad="6350" stA="55000" endA="50" endPos="85000" dist="29997" dir="5400000" sy="-100000" algn="bl" rotWithShape="0"/>
              </a:effectLst>
            </a:endParaRPr>
          </a:p>
          <a:p>
            <a:r>
              <a:rPr lang="es-E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glow rad="101600">
                    <a:schemeClr val="bg1">
                      <a:lumMod val="85000"/>
                      <a:lumOff val="15000"/>
                      <a:alpha val="60000"/>
                    </a:schemeClr>
                  </a:glow>
                  <a:outerShdw blurRad="50800" algn="tl" rotWithShape="0">
                    <a:srgbClr val="000000"/>
                  </a:outerShdw>
                  <a:reflection blurRad="6350" stA="55000" endA="50" endPos="85000" dist="29997" dir="5400000" sy="-100000" algn="bl" rotWithShape="0"/>
                </a:effectLst>
              </a:rPr>
              <a:t>Conocer a las personas a quienes dirigirse. </a:t>
            </a:r>
            <a:endParaRPr lang="es-AR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glow rad="101600">
                  <a:schemeClr val="bg1">
                    <a:lumMod val="85000"/>
                    <a:lumOff val="15000"/>
                    <a:alpha val="60000"/>
                  </a:schemeClr>
                </a:glow>
                <a:outerShdw blurRad="50800" algn="tl" rotWithShape="0">
                  <a:srgbClr val="000000"/>
                </a:outerShdw>
                <a:reflection blurRad="6350" stA="55000" endA="50" endPos="85000" dist="29997" dir="5400000" sy="-100000" algn="bl" rotWithShape="0"/>
              </a:effectLst>
            </a:endParaRPr>
          </a:p>
          <a:p>
            <a:pPr>
              <a:buNone/>
            </a:pPr>
            <a:endParaRPr lang="es-AR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glow rad="101600">
                  <a:schemeClr val="bg1">
                    <a:lumMod val="85000"/>
                    <a:lumOff val="15000"/>
                    <a:alpha val="60000"/>
                  </a:schemeClr>
                </a:glow>
                <a:outerShdw blurRad="50800" algn="tl" rotWithShape="0">
                  <a:srgbClr val="000000"/>
                </a:outerShdw>
                <a:reflection blurRad="6350" stA="55000" endA="50" endPos="85000" dist="29997" dir="5400000" sy="-100000" algn="bl" rotWithShape="0"/>
              </a:effectLst>
            </a:endParaRPr>
          </a:p>
          <a:p>
            <a:r>
              <a:rPr lang="es-E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glow rad="101600">
                    <a:schemeClr val="bg1">
                      <a:lumMod val="85000"/>
                      <a:lumOff val="15000"/>
                      <a:alpha val="60000"/>
                    </a:schemeClr>
                  </a:glow>
                  <a:outerShdw blurRad="50800" algn="tl" rotWithShape="0">
                    <a:srgbClr val="000000"/>
                  </a:outerShdw>
                  <a:reflection blurRad="6350" stA="55000" endA="50" endPos="85000" dist="29997" dir="5400000" sy="-100000" algn="bl" rotWithShape="0"/>
                </a:effectLst>
              </a:rPr>
              <a:t>No tomar decisiones que no hayan sido contempladas con anterioridad</a:t>
            </a:r>
            <a:endParaRPr lang="es-AR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glow rad="101600">
                  <a:schemeClr val="bg1">
                    <a:lumMod val="85000"/>
                    <a:lumOff val="15000"/>
                    <a:alpha val="60000"/>
                  </a:schemeClr>
                </a:glow>
                <a:outerShdw blurRad="50800" algn="tl" rotWithShape="0">
                  <a:srgbClr val="000000"/>
                </a:outerShdw>
                <a:reflection blurRad="6350" stA="55000" endA="50" endPos="85000" dist="29997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114</Words>
  <Application>Microsoft Office PowerPoint</Application>
  <PresentationFormat>Presentación en pantalla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Medidas de seguridad</vt:lpstr>
      <vt:lpstr>Algunas de las políticas para evitar situaciones de riesgo son: </vt:lpstr>
      <vt:lpstr>En situaciones de riesgo es importante: </vt:lpstr>
    </vt:vector>
  </TitlesOfParts>
  <Company>Windows XP Colossus Edition 2 Reloaded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Medidas de seguridad</dc:title>
  <dc:creator>ALEX</dc:creator>
  <cp:lastModifiedBy>ALEX</cp:lastModifiedBy>
  <cp:revision>1</cp:revision>
  <dcterms:created xsi:type="dcterms:W3CDTF">2009-12-09T20:40:07Z</dcterms:created>
  <dcterms:modified xsi:type="dcterms:W3CDTF">2009-12-09T20:45:36Z</dcterms:modified>
</cp:coreProperties>
</file>