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07E07B-41EA-4ED5-9DA3-FE002E1FD111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FCEAE0-C00D-4CC3-B90D-C519AD034CE1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mx/imgres?imgurl=http://www.ifpsmislata.com/joomla/images/stories/zone_wifi.gif&amp;imgrefurl=http://www.ifpsmislata.com/joomla/index.php%3Foption%3Dcom_content%26view%3Darticle%26id%3D48%26Itemid%3D25&amp;usg=__4NvBO3sFNe-ODg7PYHTrD4-KsCE=&amp;h=350&amp;w=350&amp;sz=24&amp;hl=es&amp;start=2&amp;tbnid=_9g97RG66k04wM:&amp;tbnh=120&amp;tbnw=120&amp;prev=/images%3Fq%3DWI-FI%26gbv%3D2%26hl%3Des" TargetMode="External"/><Relationship Id="rId3" Type="http://schemas.openxmlformats.org/officeDocument/2006/relationships/hyperlink" Target="http://es.wikipedia.org/wiki/Datos" TargetMode="External"/><Relationship Id="rId7" Type="http://schemas.openxmlformats.org/officeDocument/2006/relationships/hyperlink" Target="http://es.wikipedia.org/wiki/IEEE_802.11" TargetMode="External"/><Relationship Id="rId2" Type="http://schemas.openxmlformats.org/officeDocument/2006/relationships/hyperlink" Target="http://es.wikipedia.org/wiki/Sistem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WECA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://es.wikipedia.org/wiki/Cables" TargetMode="External"/><Relationship Id="rId10" Type="http://schemas.openxmlformats.org/officeDocument/2006/relationships/hyperlink" Target="http://images.google.com.mx/imgres?imgurl=http://www.adslfaqs.com.ar/wp-content/uploads/2009/06/wifi1.gif&amp;imgrefurl=http://www.adslfaqs.com.ar/tag/wifi-espana/&amp;usg=__pdUxi8I8XErSAxib9T6f2ffSuOw=&amp;h=358&amp;w=329&amp;sz=52&amp;hl=es&amp;start=1&amp;tbnid=4eT5T3rvWfk6vM:&amp;tbnh=121&amp;tbnw=111&amp;prev=/images%3Fq%3DWI-FI%26gbv%3D2%26hl%3Des" TargetMode="External"/><Relationship Id="rId4" Type="http://schemas.openxmlformats.org/officeDocument/2006/relationships/hyperlink" Target="http://es.wikipedia.org/wiki/Redes_de_computadoras" TargetMode="Externa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Nivel_f%C3%ADsico" TargetMode="External"/><Relationship Id="rId13" Type="http://schemas.openxmlformats.org/officeDocument/2006/relationships/hyperlink" Target="http://es.wikipedia.org/wiki/Red_local" TargetMode="External"/><Relationship Id="rId3" Type="http://schemas.openxmlformats.org/officeDocument/2006/relationships/hyperlink" Target="http://es.wikipedia.org/wiki/Symbol_Technologies" TargetMode="External"/><Relationship Id="rId7" Type="http://schemas.openxmlformats.org/officeDocument/2006/relationships/hyperlink" Target="http://es.wikipedia.org/wiki/IEEE_802.11" TargetMode="External"/><Relationship Id="rId12" Type="http://schemas.openxmlformats.org/officeDocument/2006/relationships/hyperlink" Target="http://es.wikipedia.org/wiki/Trama_de_red" TargetMode="External"/><Relationship Id="rId17" Type="http://schemas.openxmlformats.org/officeDocument/2006/relationships/hyperlink" Target="http://es.wikipedia.org/wiki/Wikipedia:Verificabilidad" TargetMode="External"/><Relationship Id="rId2" Type="http://schemas.openxmlformats.org/officeDocument/2006/relationships/hyperlink" Target="http://es.wikipedia.org/wiki/Nokia" TargetMode="External"/><Relationship Id="rId16" Type="http://schemas.openxmlformats.org/officeDocument/2006/relationships/hyperlink" Target="http://es.wikipedia.org/wiki/Red_de_%C3%A1rea_loc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ertifications.wi-fi.org/wbcs_certified_products.php?lang=en|Wi-Fi" TargetMode="External"/><Relationship Id="rId11" Type="http://schemas.openxmlformats.org/officeDocument/2006/relationships/hyperlink" Target="http://es.wikipedia.org/wiki/Ethernet" TargetMode="External"/><Relationship Id="rId5" Type="http://schemas.openxmlformats.org/officeDocument/2006/relationships/hyperlink" Target="http://es.wikipedia.org/wiki/IEEE_802.11b" TargetMode="External"/><Relationship Id="rId15" Type="http://schemas.openxmlformats.org/officeDocument/2006/relationships/hyperlink" Target="http://es.wikipedia.org/wiki/802.11" TargetMode="External"/><Relationship Id="rId10" Type="http://schemas.openxmlformats.org/officeDocument/2006/relationships/hyperlink" Target="http://es.wikipedia.org/wiki/802.3" TargetMode="External"/><Relationship Id="rId4" Type="http://schemas.openxmlformats.org/officeDocument/2006/relationships/hyperlink" Target="http://es.wikipedia.org/wiki/WECA" TargetMode="External"/><Relationship Id="rId9" Type="http://schemas.openxmlformats.org/officeDocument/2006/relationships/hyperlink" Target="http://es.wikipedia.org/wiki/MAC_address" TargetMode="External"/><Relationship Id="rId14" Type="http://schemas.openxmlformats.org/officeDocument/2006/relationships/hyperlink" Target="http://es.wikipedia.org/wiki/Inal%C3%A1mbr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142876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WI-FI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2286000" y="2643182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 err="1" smtClean="0"/>
              <a:t>Wi</a:t>
            </a:r>
            <a:r>
              <a:rPr lang="es-MX" b="1" dirty="0" smtClean="0"/>
              <a:t>-Fi</a:t>
            </a:r>
            <a:r>
              <a:rPr lang="es-MX" dirty="0" smtClean="0"/>
              <a:t> (pronunciado /ˈ</a:t>
            </a:r>
            <a:r>
              <a:rPr lang="es-MX" dirty="0" err="1" smtClean="0"/>
              <a:t>waɪfaɪ</a:t>
            </a:r>
            <a:r>
              <a:rPr lang="es-MX" dirty="0" smtClean="0"/>
              <a:t>/) es un </a:t>
            </a:r>
            <a:r>
              <a:rPr lang="es-MX" dirty="0" smtClean="0">
                <a:hlinkClick r:id="rId2" action="ppaction://hlinkfile" tooltip="Sistema"/>
              </a:rPr>
              <a:t>sistema</a:t>
            </a:r>
            <a:r>
              <a:rPr lang="es-MX" dirty="0" smtClean="0"/>
              <a:t> de envío de </a:t>
            </a:r>
            <a:r>
              <a:rPr lang="es-MX" dirty="0" smtClean="0">
                <a:hlinkClick r:id="rId3" action="ppaction://hlinkfile" tooltip="Datos"/>
              </a:rPr>
              <a:t>datos</a:t>
            </a:r>
            <a:r>
              <a:rPr lang="es-MX" dirty="0" smtClean="0"/>
              <a:t> sobre </a:t>
            </a:r>
            <a:r>
              <a:rPr lang="es-MX" dirty="0" smtClean="0">
                <a:hlinkClick r:id="rId4" action="ppaction://hlinkfile" tooltip="Redes de computadoras"/>
              </a:rPr>
              <a:t>redes computacionales</a:t>
            </a:r>
            <a:r>
              <a:rPr lang="es-MX" dirty="0" smtClean="0"/>
              <a:t> que utiliza ondas de radio en lugar de </a:t>
            </a:r>
            <a:r>
              <a:rPr lang="es-MX" dirty="0" smtClean="0">
                <a:hlinkClick r:id="rId5" action="ppaction://hlinkfile" tooltip="Cables"/>
              </a:rPr>
              <a:t>cables</a:t>
            </a:r>
            <a:r>
              <a:rPr lang="es-MX" dirty="0" smtClean="0"/>
              <a:t>, además es una marca de la </a:t>
            </a:r>
            <a:r>
              <a:rPr lang="es-MX" i="1" dirty="0" err="1" smtClean="0"/>
              <a:t>Wi</a:t>
            </a:r>
            <a:r>
              <a:rPr lang="es-MX" i="1" dirty="0" smtClean="0"/>
              <a:t>-Fi Alliance</a:t>
            </a:r>
            <a:r>
              <a:rPr lang="es-MX" dirty="0" smtClean="0"/>
              <a:t> (anteriormente la </a:t>
            </a:r>
            <a:r>
              <a:rPr lang="es-MX" i="1" dirty="0" smtClean="0">
                <a:hlinkClick r:id="rId6" action="ppaction://hlinkfile" tooltip="WECA"/>
              </a:rPr>
              <a:t>WECA</a:t>
            </a:r>
            <a:r>
              <a:rPr lang="es-MX" i="1" dirty="0" smtClean="0"/>
              <a:t>: </a:t>
            </a:r>
            <a:r>
              <a:rPr lang="es-MX" i="1" dirty="0" err="1" smtClean="0"/>
              <a:t>Wireless</a:t>
            </a:r>
            <a:r>
              <a:rPr lang="es-MX" i="1" dirty="0" smtClean="0"/>
              <a:t> Ethernet </a:t>
            </a:r>
            <a:r>
              <a:rPr lang="es-MX" i="1" dirty="0" err="1" smtClean="0"/>
              <a:t>Compatibility</a:t>
            </a:r>
            <a:r>
              <a:rPr lang="es-MX" i="1" dirty="0" smtClean="0"/>
              <a:t> Alliance</a:t>
            </a:r>
            <a:r>
              <a:rPr lang="es-MX" dirty="0" smtClean="0"/>
              <a:t>), la organización comercial que adopta, prueba y certifica que los equipos cumplen los estándares </a:t>
            </a:r>
            <a:r>
              <a:rPr lang="es-MX" dirty="0" smtClean="0">
                <a:hlinkClick r:id="rId7" action="ppaction://hlinkfile" tooltip="IEEE 802.11"/>
              </a:rPr>
              <a:t>802.11</a:t>
            </a:r>
            <a:r>
              <a:rPr lang="es-MX" dirty="0" smtClean="0"/>
              <a:t>.</a:t>
            </a:r>
            <a:endParaRPr lang="es-MX" dirty="0"/>
          </a:p>
        </p:txBody>
      </p:sp>
      <p:pic>
        <p:nvPicPr>
          <p:cNvPr id="2050" name="Picture 2" descr="http://t1.gstatic.com/images?q=tbn:_9g97RG66k04wM:http://www.ifpsmislata.com/joomla/images/stories/zone_wifi.gif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15074" y="4643446"/>
            <a:ext cx="2214578" cy="2071702"/>
          </a:xfrm>
          <a:prstGeom prst="rect">
            <a:avLst/>
          </a:prstGeom>
          <a:noFill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85800" y="652442"/>
            <a:ext cx="7851648" cy="142876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5600" b="1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WI-FI</a:t>
            </a:r>
            <a:endParaRPr kumimoji="0" lang="es-MX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838200" y="804842"/>
            <a:ext cx="7851648" cy="142876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5600" b="1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WI-FI</a:t>
            </a:r>
            <a:endParaRPr kumimoji="0" lang="es-MX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2" name="Picture 4" descr="http://t1.gstatic.com/images?q=tbn:4eT5T3rvWfk6vM:http://www.adslfaqs.com.ar/wp-content/uploads/2009/06/wifi1.gif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42910" y="642918"/>
            <a:ext cx="2000264" cy="179546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 fontScale="62500" lnSpcReduction="20000"/>
          </a:bodyPr>
          <a:lstStyle/>
          <a:p>
            <a:r>
              <a:rPr lang="es-MX" b="1" dirty="0" smtClean="0"/>
              <a:t>Historia</a:t>
            </a:r>
            <a:endParaRPr lang="es-MX" b="1" dirty="0" smtClean="0"/>
          </a:p>
          <a:p>
            <a:r>
              <a:rPr lang="es-MX" dirty="0" smtClean="0">
                <a:hlinkClick r:id="rId2" action="ppaction://hlinkfile" tooltip="Nokia"/>
              </a:rPr>
              <a:t>Nokia</a:t>
            </a:r>
            <a:r>
              <a:rPr lang="es-MX" dirty="0" smtClean="0"/>
              <a:t> y </a:t>
            </a:r>
            <a:r>
              <a:rPr lang="es-MX" dirty="0" smtClean="0">
                <a:hlinkClick r:id="rId3" action="ppaction://hlinkfile" tooltip="Symbol Technologies"/>
              </a:rPr>
              <a:t>Symbol Technologies</a:t>
            </a:r>
            <a:r>
              <a:rPr lang="es-MX" dirty="0" smtClean="0"/>
              <a:t> crearon en 1999 una asociación conocida como </a:t>
            </a:r>
            <a:r>
              <a:rPr lang="es-MX" dirty="0" smtClean="0">
                <a:hlinkClick r:id="rId4" action="ppaction://hlinkfile" tooltip="WECA"/>
              </a:rPr>
              <a:t>WECA</a:t>
            </a:r>
            <a:r>
              <a:rPr lang="es-MX" dirty="0" smtClean="0"/>
              <a:t> (</a:t>
            </a:r>
            <a:r>
              <a:rPr lang="es-MX" dirty="0" err="1" smtClean="0"/>
              <a:t>Wireless</a:t>
            </a:r>
            <a:r>
              <a:rPr lang="es-MX" dirty="0" smtClean="0"/>
              <a:t> Ethernet </a:t>
            </a:r>
            <a:r>
              <a:rPr lang="es-MX" dirty="0" err="1" smtClean="0"/>
              <a:t>Compatibility</a:t>
            </a:r>
            <a:r>
              <a:rPr lang="es-MX" dirty="0" smtClean="0"/>
              <a:t> Alliance, Alianza de Compatibilidad Ethernet Inalámbrica). Esta asociación pasó a denominarse </a:t>
            </a:r>
            <a:r>
              <a:rPr lang="es-MX" dirty="0" err="1" smtClean="0"/>
              <a:t>Wi</a:t>
            </a:r>
            <a:r>
              <a:rPr lang="es-MX" dirty="0" smtClean="0"/>
              <a:t>-Fi Alliance en 2003 . El objetivo de la misma fue crear una marca que permitiese fomentar más fácilmente la tecnología inalámbrica y asegurar la compatibilidad de equipos.</a:t>
            </a:r>
          </a:p>
          <a:p>
            <a:r>
              <a:rPr lang="es-MX" dirty="0" smtClean="0"/>
              <a:t>De esta forma en abril de 2000 </a:t>
            </a:r>
            <a:r>
              <a:rPr lang="es-MX" dirty="0" smtClean="0">
                <a:hlinkClick r:id="rId4" action="ppaction://hlinkfile" tooltip="WECA"/>
              </a:rPr>
              <a:t>WECA</a:t>
            </a:r>
            <a:r>
              <a:rPr lang="es-MX" dirty="0" smtClean="0"/>
              <a:t> certifica la </a:t>
            </a:r>
            <a:r>
              <a:rPr lang="es-MX" dirty="0" err="1" smtClean="0"/>
              <a:t>interoperatividad</a:t>
            </a:r>
            <a:r>
              <a:rPr lang="es-MX" dirty="0" smtClean="0"/>
              <a:t> de equipos según la norma </a:t>
            </a:r>
            <a:r>
              <a:rPr lang="es-MX" dirty="0" smtClean="0">
                <a:hlinkClick r:id="rId5" action="ppaction://hlinkfile" tooltip="IEEE 802.11b"/>
              </a:rPr>
              <a:t>IEEE 802.11b</a:t>
            </a:r>
            <a:r>
              <a:rPr lang="es-MX" dirty="0" smtClean="0"/>
              <a:t> bajo la marca </a:t>
            </a:r>
            <a:r>
              <a:rPr lang="es-MX" dirty="0" err="1" smtClean="0"/>
              <a:t>Wi</a:t>
            </a:r>
            <a:r>
              <a:rPr lang="es-MX" dirty="0" smtClean="0"/>
              <a:t>-Fi. Esto quiere decir que el usuario tiene la garantía de que todos los equipos que tengan el sello </a:t>
            </a:r>
            <a:r>
              <a:rPr lang="es-MX" dirty="0" err="1" smtClean="0"/>
              <a:t>Wi</a:t>
            </a:r>
            <a:r>
              <a:rPr lang="es-MX" dirty="0" smtClean="0"/>
              <a:t>-Fi pueden trabajar juntos sin problemas, independientemente del fabricante de cada uno de ellos. Se puede obtener un listado completo de equipos que tienen la certificación </a:t>
            </a:r>
            <a:r>
              <a:rPr lang="es-MX" dirty="0" err="1" smtClean="0"/>
              <a:t>Wi</a:t>
            </a:r>
            <a:r>
              <a:rPr lang="es-MX" dirty="0" smtClean="0"/>
              <a:t>-Fi en </a:t>
            </a:r>
            <a:r>
              <a:rPr lang="es-MX" dirty="0" smtClean="0">
                <a:hlinkClick r:id="rId6"/>
              </a:rPr>
              <a:t>Alliance - </a:t>
            </a:r>
            <a:r>
              <a:rPr lang="es-MX" dirty="0" err="1" smtClean="0">
                <a:hlinkClick r:id="rId6"/>
              </a:rPr>
              <a:t>Certified</a:t>
            </a:r>
            <a:r>
              <a:rPr lang="es-MX" dirty="0" smtClean="0">
                <a:hlinkClick r:id="rId6"/>
              </a:rPr>
              <a:t> </a:t>
            </a:r>
            <a:r>
              <a:rPr lang="es-MX" dirty="0" err="1" smtClean="0">
                <a:hlinkClick r:id="rId6"/>
              </a:rPr>
              <a:t>Products</a:t>
            </a:r>
            <a:r>
              <a:rPr lang="es-MX" dirty="0" smtClean="0"/>
              <a:t>.</a:t>
            </a:r>
          </a:p>
          <a:p>
            <a:r>
              <a:rPr lang="es-MX" dirty="0" smtClean="0"/>
              <a:t>En el año 2002 la asociación </a:t>
            </a:r>
            <a:r>
              <a:rPr lang="es-MX" dirty="0" smtClean="0">
                <a:hlinkClick r:id="rId4" action="ppaction://hlinkfile" tooltip="WECA"/>
              </a:rPr>
              <a:t>WECA</a:t>
            </a:r>
            <a:r>
              <a:rPr lang="es-MX" dirty="0" smtClean="0"/>
              <a:t> estaba formada ya por casi 150 miembros en su totalidad.</a:t>
            </a:r>
          </a:p>
          <a:p>
            <a:r>
              <a:rPr lang="es-MX" dirty="0" smtClean="0"/>
              <a:t>La norma </a:t>
            </a:r>
            <a:r>
              <a:rPr lang="es-MX" dirty="0" smtClean="0">
                <a:hlinkClick r:id="rId7" action="ppaction://hlinkfile" tooltip="IEEE 802.11"/>
              </a:rPr>
              <a:t>IEEE 802.11</a:t>
            </a:r>
            <a:r>
              <a:rPr lang="es-MX" dirty="0" smtClean="0"/>
              <a:t> fue diseñada para sustituir el equivalente a las </a:t>
            </a:r>
            <a:r>
              <a:rPr lang="es-MX" dirty="0" smtClean="0">
                <a:hlinkClick r:id="rId8" action="ppaction://hlinkfile" tooltip="Nivel físico"/>
              </a:rPr>
              <a:t>capas físicas</a:t>
            </a:r>
            <a:r>
              <a:rPr lang="es-MX" dirty="0" smtClean="0"/>
              <a:t> y </a:t>
            </a:r>
            <a:r>
              <a:rPr lang="es-MX" dirty="0" smtClean="0">
                <a:hlinkClick r:id="rId9" action="ppaction://hlinkfile" tooltip="MAC address"/>
              </a:rPr>
              <a:t>MAC</a:t>
            </a:r>
            <a:r>
              <a:rPr lang="es-MX" dirty="0" smtClean="0"/>
              <a:t> de la norma </a:t>
            </a:r>
            <a:r>
              <a:rPr lang="es-MX" dirty="0" smtClean="0">
                <a:hlinkClick r:id="rId10" action="ppaction://hlinkfile" tooltip="802.3"/>
              </a:rPr>
              <a:t>802.3</a:t>
            </a:r>
            <a:r>
              <a:rPr lang="es-MX" dirty="0" smtClean="0"/>
              <a:t> (</a:t>
            </a:r>
            <a:r>
              <a:rPr lang="es-MX" dirty="0" smtClean="0">
                <a:hlinkClick r:id="rId11" action="ppaction://hlinkfile" tooltip="Ethernet"/>
              </a:rPr>
              <a:t>Ethernet</a:t>
            </a:r>
            <a:r>
              <a:rPr lang="es-MX" dirty="0" smtClean="0"/>
              <a:t>). Esto quiere decir que en lo único que se diferencia una red </a:t>
            </a:r>
            <a:r>
              <a:rPr lang="es-MX" dirty="0" err="1" smtClean="0"/>
              <a:t>Wi</a:t>
            </a:r>
            <a:r>
              <a:rPr lang="es-MX" dirty="0" smtClean="0"/>
              <a:t>-Fi de una red </a:t>
            </a:r>
            <a:r>
              <a:rPr lang="es-MX" dirty="0" smtClean="0">
                <a:hlinkClick r:id="rId11" action="ppaction://hlinkfile" tooltip="Ethernet"/>
              </a:rPr>
              <a:t>Ethernet</a:t>
            </a:r>
            <a:r>
              <a:rPr lang="es-MX" dirty="0" smtClean="0"/>
              <a:t> es en cómo se transmiten las </a:t>
            </a:r>
            <a:r>
              <a:rPr lang="es-MX" dirty="0" smtClean="0">
                <a:hlinkClick r:id="rId12" action="ppaction://hlinkfile" tooltip="Trama de red"/>
              </a:rPr>
              <a:t>tramas</a:t>
            </a:r>
            <a:r>
              <a:rPr lang="es-MX" dirty="0" smtClean="0"/>
              <a:t> o paquetes de datos; el resto es idéntico. Por tanto, una </a:t>
            </a:r>
            <a:r>
              <a:rPr lang="es-MX" dirty="0" smtClean="0">
                <a:hlinkClick r:id="rId13" action="ppaction://hlinkfile" tooltip="Red local"/>
              </a:rPr>
              <a:t>red local</a:t>
            </a:r>
            <a:r>
              <a:rPr lang="es-MX" dirty="0" smtClean="0"/>
              <a:t> </a:t>
            </a:r>
            <a:r>
              <a:rPr lang="es-MX" dirty="0" smtClean="0">
                <a:hlinkClick r:id="rId14" action="ppaction://hlinkfile" tooltip="Inalámbrica"/>
              </a:rPr>
              <a:t>inalámbrica</a:t>
            </a:r>
            <a:r>
              <a:rPr lang="es-MX" dirty="0" smtClean="0"/>
              <a:t> </a:t>
            </a:r>
            <a:r>
              <a:rPr lang="es-MX" dirty="0" smtClean="0">
                <a:hlinkClick r:id="rId15" action="ppaction://hlinkfile" tooltip="802.11"/>
              </a:rPr>
              <a:t>802.11</a:t>
            </a:r>
            <a:r>
              <a:rPr lang="es-MX" dirty="0" smtClean="0"/>
              <a:t> es completamente compatible con todos los servicios de las redes locales (</a:t>
            </a:r>
            <a:r>
              <a:rPr lang="es-MX" dirty="0" smtClean="0">
                <a:hlinkClick r:id="rId16" action="ppaction://hlinkfile" tooltip="Red de área local"/>
              </a:rPr>
              <a:t>LAN</a:t>
            </a:r>
            <a:r>
              <a:rPr lang="es-MX" dirty="0" smtClean="0"/>
              <a:t>) de cable 802.3 (</a:t>
            </a:r>
            <a:r>
              <a:rPr lang="es-MX" dirty="0" smtClean="0">
                <a:hlinkClick r:id="rId11" action="ppaction://hlinkfile" tooltip="Ethernet"/>
              </a:rPr>
              <a:t>Ethernet</a:t>
            </a:r>
            <a:r>
              <a:rPr lang="es-MX" dirty="0" smtClean="0"/>
              <a:t>).</a:t>
            </a:r>
          </a:p>
          <a:p>
            <a:r>
              <a:rPr lang="es-MX" b="1" dirty="0" smtClean="0"/>
              <a:t>El </a:t>
            </a:r>
            <a:r>
              <a:rPr lang="es-MX" b="1" dirty="0" smtClean="0"/>
              <a:t>nombre</a:t>
            </a:r>
            <a:endParaRPr lang="es-MX" b="1" dirty="0" smtClean="0"/>
          </a:p>
          <a:p>
            <a:r>
              <a:rPr lang="es-MX" dirty="0" smtClean="0"/>
              <a:t>Aunque se pensaba que el término viene de </a:t>
            </a:r>
            <a:r>
              <a:rPr lang="es-MX" b="1" dirty="0" err="1" smtClean="0"/>
              <a:t>Wi</a:t>
            </a:r>
            <a:r>
              <a:rPr lang="es-MX" dirty="0" err="1" smtClean="0"/>
              <a:t>reless</a:t>
            </a:r>
            <a:r>
              <a:rPr lang="es-MX" dirty="0" smtClean="0"/>
              <a:t> </a:t>
            </a:r>
            <a:r>
              <a:rPr lang="es-MX" b="1" dirty="0" err="1" smtClean="0"/>
              <a:t>Fi</a:t>
            </a:r>
            <a:r>
              <a:rPr lang="es-MX" dirty="0" err="1" smtClean="0"/>
              <a:t>delity</a:t>
            </a:r>
            <a:r>
              <a:rPr lang="es-MX" dirty="0" smtClean="0"/>
              <a:t> como equivalente a </a:t>
            </a:r>
            <a:r>
              <a:rPr lang="es-MX" dirty="0" err="1" smtClean="0"/>
              <a:t>Hi</a:t>
            </a:r>
            <a:r>
              <a:rPr lang="es-MX" dirty="0" smtClean="0"/>
              <a:t>-Fi, </a:t>
            </a:r>
            <a:r>
              <a:rPr lang="es-MX" dirty="0" err="1" smtClean="0"/>
              <a:t>High</a:t>
            </a:r>
            <a:r>
              <a:rPr lang="es-MX" dirty="0" smtClean="0"/>
              <a:t> </a:t>
            </a:r>
            <a:r>
              <a:rPr lang="es-MX" dirty="0" err="1" smtClean="0"/>
              <a:t>Fidelity</a:t>
            </a:r>
            <a:r>
              <a:rPr lang="es-MX" dirty="0" smtClean="0"/>
              <a:t>, que se usa en la grabación de sonido, realmente la </a:t>
            </a:r>
            <a:r>
              <a:rPr lang="es-MX" dirty="0" smtClean="0">
                <a:hlinkClick r:id="rId4" action="ppaction://hlinkfile" tooltip="WECA"/>
              </a:rPr>
              <a:t>WECA</a:t>
            </a:r>
            <a:r>
              <a:rPr lang="es-MX" dirty="0" smtClean="0"/>
              <a:t> contrató a una empresa de publicidad para que le diera un nombre a su estándar, de tal manera que fuera fácil de identificar y recordar. Phil </a:t>
            </a:r>
            <a:r>
              <a:rPr lang="es-MX" dirty="0" err="1" smtClean="0"/>
              <a:t>Belanger</a:t>
            </a:r>
            <a:r>
              <a:rPr lang="es-MX" dirty="0" smtClean="0"/>
              <a:t>, miembro fundador de </a:t>
            </a:r>
            <a:r>
              <a:rPr lang="es-MX" dirty="0" err="1" smtClean="0"/>
              <a:t>Wi</a:t>
            </a:r>
            <a:r>
              <a:rPr lang="es-MX" dirty="0" smtClean="0"/>
              <a:t>-Fi Alliance que apoyó el nombre </a:t>
            </a:r>
            <a:r>
              <a:rPr lang="es-MX" dirty="0" err="1" smtClean="0"/>
              <a:t>Wi</a:t>
            </a:r>
            <a:r>
              <a:rPr lang="es-MX" dirty="0" smtClean="0"/>
              <a:t>-Fi escribió</a:t>
            </a:r>
            <a:r>
              <a:rPr lang="es-MX" baseline="30000" dirty="0" smtClean="0"/>
              <a:t>[</a:t>
            </a:r>
            <a:r>
              <a:rPr lang="es-MX" i="1" baseline="30000" dirty="0" smtClean="0">
                <a:hlinkClick r:id="rId17" action="ppaction://hlinkfile" tooltip="Wikipedia:Verificabilidad"/>
              </a:rPr>
              <a:t>cita requerida</a:t>
            </a:r>
            <a:r>
              <a:rPr lang="es-MX" baseline="30000" dirty="0" smtClean="0"/>
              <a:t>]</a:t>
            </a:r>
            <a:r>
              <a:rPr lang="es-MX" dirty="0" smtClean="0"/>
              <a:t>:</a:t>
            </a:r>
          </a:p>
          <a:p>
            <a:r>
              <a:rPr lang="es-MX" dirty="0" smtClean="0"/>
              <a:t>“</a:t>
            </a:r>
            <a:r>
              <a:rPr lang="es-MX" dirty="0" err="1" smtClean="0"/>
              <a:t>Wi</a:t>
            </a:r>
            <a:r>
              <a:rPr lang="es-MX" dirty="0" smtClean="0"/>
              <a:t>-Fi y el "Style logo" del Ying Yang fueron inventados por la agencia </a:t>
            </a:r>
            <a:r>
              <a:rPr lang="es-MX" dirty="0" err="1" smtClean="0"/>
              <a:t>Interbrand</a:t>
            </a:r>
            <a:r>
              <a:rPr lang="es-MX" dirty="0" smtClean="0"/>
              <a:t>. Nosotros (</a:t>
            </a:r>
            <a:r>
              <a:rPr lang="es-MX" dirty="0" err="1" smtClean="0"/>
              <a:t>WiFi</a:t>
            </a:r>
            <a:r>
              <a:rPr lang="es-MX" dirty="0" smtClean="0"/>
              <a:t> Alliance) contratamos </a:t>
            </a:r>
            <a:r>
              <a:rPr lang="es-MX" dirty="0" err="1" smtClean="0"/>
              <a:t>Interbrand</a:t>
            </a:r>
            <a:r>
              <a:rPr lang="es-MX" dirty="0" smtClean="0"/>
              <a:t> para que nos hiciera un logotipo y un nombre que fuera corto, tuviera mercado y fuera fácil de recordar. Necesitábamos algo que fuera algo más llamativo que “IEEE 802.11b de Secuencia Directa”. </a:t>
            </a:r>
            <a:r>
              <a:rPr lang="es-MX" dirty="0" err="1" smtClean="0"/>
              <a:t>Interbrand</a:t>
            </a:r>
            <a:r>
              <a:rPr lang="es-MX" dirty="0" smtClean="0"/>
              <a:t> creó nombres como “</a:t>
            </a:r>
            <a:r>
              <a:rPr lang="es-MX" dirty="0" err="1" smtClean="0"/>
              <a:t>Prozac</a:t>
            </a:r>
            <a:r>
              <a:rPr lang="es-MX" dirty="0" smtClean="0"/>
              <a:t>”, “</a:t>
            </a:r>
            <a:r>
              <a:rPr lang="es-MX" dirty="0" err="1" smtClean="0"/>
              <a:t>Compaq</a:t>
            </a:r>
            <a:r>
              <a:rPr lang="es-MX" dirty="0" smtClean="0"/>
              <a:t>”, “</a:t>
            </a:r>
            <a:r>
              <a:rPr lang="es-MX" dirty="0" err="1" smtClean="0"/>
              <a:t>OneWorld</a:t>
            </a:r>
            <a:r>
              <a:rPr lang="es-MX" dirty="0" smtClean="0"/>
              <a:t>”, “</a:t>
            </a:r>
            <a:r>
              <a:rPr lang="es-MX" dirty="0" err="1" smtClean="0"/>
              <a:t>Imation</a:t>
            </a:r>
            <a:r>
              <a:rPr lang="es-MX" dirty="0" smtClean="0"/>
              <a:t>”, por mencionar algunas. Incluso inventaron un nombre para la compañía: VIVATO.”</a:t>
            </a:r>
            <a:br>
              <a:rPr lang="es-MX" dirty="0" smtClean="0"/>
            </a:b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376</Words>
  <Application>Microsoft Office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WI-FI</vt:lpstr>
      <vt:lpstr>Diapositiva 2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WI-FI</dc:title>
  <dc:creator>ALEX</dc:creator>
  <cp:lastModifiedBy>Administrador</cp:lastModifiedBy>
  <cp:revision>2</cp:revision>
  <dcterms:created xsi:type="dcterms:W3CDTF">2009-10-21T14:17:08Z</dcterms:created>
  <dcterms:modified xsi:type="dcterms:W3CDTF">2009-10-21T23:06:50Z</dcterms:modified>
</cp:coreProperties>
</file>