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A6A760-7053-4F1A-8FF1-7AD327936BF5}" type="datetimeFigureOut">
              <a:rPr lang="es-ES" smtClean="0"/>
              <a:t>10/11/2009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9A9A73-8484-4278-AB65-3CE5F0B8B86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Prote%C3%ADna" TargetMode="External"/><Relationship Id="rId3" Type="http://schemas.openxmlformats.org/officeDocument/2006/relationships/hyperlink" Target="http://es.wikipedia.org/wiki/Carbono" TargetMode="External"/><Relationship Id="rId7" Type="http://schemas.openxmlformats.org/officeDocument/2006/relationships/hyperlink" Target="http://es.wikipedia.org/wiki/Grasa" TargetMode="External"/><Relationship Id="rId2" Type="http://schemas.openxmlformats.org/officeDocument/2006/relationships/hyperlink" Target="http://es.wikipedia.org/wiki/Biomol%C3%A9cula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Energ%C3%ADa" TargetMode="External"/><Relationship Id="rId5" Type="http://schemas.openxmlformats.org/officeDocument/2006/relationships/hyperlink" Target="http://es.wikipedia.org/wiki/Ox%C3%ADgeno" TargetMode="External"/><Relationship Id="rId4" Type="http://schemas.openxmlformats.org/officeDocument/2006/relationships/hyperlink" Target="http://es.wikipedia.org/wiki/Hidr%C3%B3geno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nerg%C3%ADa" TargetMode="External"/><Relationship Id="rId3" Type="http://schemas.openxmlformats.org/officeDocument/2006/relationships/hyperlink" Target="http://es.wikipedia.org/wiki/Carbono" TargetMode="External"/><Relationship Id="rId7" Type="http://schemas.openxmlformats.org/officeDocument/2006/relationships/hyperlink" Target="http://es.wikipedia.org/wiki/Valencia_(qu%C3%ADmica)" TargetMode="External"/><Relationship Id="rId12" Type="http://schemas.openxmlformats.org/officeDocument/2006/relationships/hyperlink" Target="http://es.wikipedia.org/wiki/L%C3%ADpido" TargetMode="External"/><Relationship Id="rId2" Type="http://schemas.openxmlformats.org/officeDocument/2006/relationships/hyperlink" Target="http://es.wikipedia.org/wiki/%C3%81tom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Enlace_qu%C3%ADmico" TargetMode="External"/><Relationship Id="rId11" Type="http://schemas.openxmlformats.org/officeDocument/2006/relationships/hyperlink" Target="http://es.wikipedia.org/wiki/Prote%C3%ADna" TargetMode="External"/><Relationship Id="rId5" Type="http://schemas.openxmlformats.org/officeDocument/2006/relationships/hyperlink" Target="http://es.wikipedia.org/wiki/Ox%C3%ADgeno" TargetMode="External"/><Relationship Id="rId10" Type="http://schemas.openxmlformats.org/officeDocument/2006/relationships/hyperlink" Target="http://es.wikipedia.org/wiki/Biomol%C3%A9cula" TargetMode="External"/><Relationship Id="rId4" Type="http://schemas.openxmlformats.org/officeDocument/2006/relationships/hyperlink" Target="http://es.wikipedia.org/wiki/Hidr%C3%B3geno" TargetMode="External"/><Relationship Id="rId9" Type="http://schemas.openxmlformats.org/officeDocument/2006/relationships/hyperlink" Target="http://es.wikipedia.org/wiki/Ser_viv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Hidr%C3%B3lisis" TargetMode="External"/><Relationship Id="rId2" Type="http://schemas.openxmlformats.org/officeDocument/2006/relationships/hyperlink" Target="http://es.wikipedia.org/wiki/Mol%C3%A9cul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Polialcohol" TargetMode="External"/><Relationship Id="rId5" Type="http://schemas.openxmlformats.org/officeDocument/2006/relationships/hyperlink" Target="http://es.wikipedia.org/wiki/Hidroxilo" TargetMode="External"/><Relationship Id="rId4" Type="http://schemas.openxmlformats.org/officeDocument/2006/relationships/hyperlink" Target="http://es.wikipedia.org/wiki/Carbonil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Glucos%C3%ADdico" TargetMode="External"/><Relationship Id="rId2" Type="http://schemas.openxmlformats.org/officeDocument/2006/relationships/hyperlink" Target="http://es.wikipedia.org/wiki/Covalent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Deshidrataci%C3%B3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Rafinosa" TargetMode="External"/><Relationship Id="rId2" Type="http://schemas.openxmlformats.org/officeDocument/2006/relationships/hyperlink" Target="http://es.wikipedia.org/w/index.php?title=Trisac%C3%A1rido&amp;action=edit&amp;redlink=1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s.wikipedia.org/w/index.php?title=Estaquiosa&amp;action=edit&amp;redlink=1" TargetMode="External"/><Relationship Id="rId4" Type="http://schemas.openxmlformats.org/officeDocument/2006/relationships/hyperlink" Target="http://es.wikipedia.org/w/index.php?title=Tetrasac%C3%A1rido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Amilopectina" TargetMode="External"/><Relationship Id="rId3" Type="http://schemas.openxmlformats.org/officeDocument/2006/relationships/hyperlink" Target="http://es.wikipedia.org/wiki/Biol%C3%B3gico" TargetMode="External"/><Relationship Id="rId7" Type="http://schemas.openxmlformats.org/officeDocument/2006/relationships/hyperlink" Target="http://es.wikipedia.org/wiki/Amilosa" TargetMode="External"/><Relationship Id="rId2" Type="http://schemas.openxmlformats.org/officeDocument/2006/relationships/hyperlink" Target="http://es.wikipedia.org/wiki/Pol%C3%ADmer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Planta" TargetMode="External"/><Relationship Id="rId11" Type="http://schemas.openxmlformats.org/officeDocument/2006/relationships/hyperlink" Target="http://es.wikipedia.org/wiki/Metabolismo" TargetMode="External"/><Relationship Id="rId5" Type="http://schemas.openxmlformats.org/officeDocument/2006/relationships/hyperlink" Target="http://es.wikipedia.org/wiki/Almid%C3%B3n" TargetMode="External"/><Relationship Id="rId10" Type="http://schemas.openxmlformats.org/officeDocument/2006/relationships/hyperlink" Target="http://es.wikipedia.org/wiki/Gluc%C3%B3geno" TargetMode="External"/><Relationship Id="rId4" Type="http://schemas.openxmlformats.org/officeDocument/2006/relationships/hyperlink" Target="http://es.wikipedia.org/wiki/Organismo" TargetMode="External"/><Relationship Id="rId9" Type="http://schemas.openxmlformats.org/officeDocument/2006/relationships/hyperlink" Target="http://es.wikipedia.org/wiki/Anim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es-ES" dirty="0"/>
              <a:t>Glúcido</a:t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071546"/>
            <a:ext cx="6400800" cy="4567254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Los </a:t>
            </a:r>
            <a:r>
              <a:rPr lang="es-ES" b="1" dirty="0"/>
              <a:t>glúcidos</a:t>
            </a:r>
            <a:r>
              <a:rPr lang="es-ES" dirty="0"/>
              <a:t>, </a:t>
            </a:r>
            <a:r>
              <a:rPr lang="es-ES" b="1" dirty="0"/>
              <a:t>carbohidratos</a:t>
            </a:r>
            <a:r>
              <a:rPr lang="es-ES" dirty="0"/>
              <a:t>, </a:t>
            </a:r>
            <a:r>
              <a:rPr lang="es-ES" b="1" dirty="0"/>
              <a:t>hidratos de carbono</a:t>
            </a:r>
            <a:r>
              <a:rPr lang="es-ES" dirty="0"/>
              <a:t> o </a:t>
            </a:r>
            <a:r>
              <a:rPr lang="es-ES" b="1" dirty="0"/>
              <a:t>sacáridos</a:t>
            </a:r>
            <a:r>
              <a:rPr lang="es-ES" dirty="0"/>
              <a:t> (del griego </a:t>
            </a:r>
            <a:r>
              <a:rPr lang="es-ES" dirty="0" err="1"/>
              <a:t>σάκχαρον</a:t>
            </a:r>
            <a:r>
              <a:rPr lang="es-ES" dirty="0"/>
              <a:t> que significa "azúcar") son </a:t>
            </a:r>
            <a:r>
              <a:rPr lang="es-ES" dirty="0">
                <a:hlinkClick r:id="rId2" tooltip="Biomoléculas"/>
              </a:rPr>
              <a:t>moléculas orgánicas</a:t>
            </a:r>
            <a:r>
              <a:rPr lang="es-ES" dirty="0"/>
              <a:t> compuestas </a:t>
            </a:r>
            <a:r>
              <a:rPr lang="es-ES" dirty="0" err="1"/>
              <a:t>por</a:t>
            </a:r>
            <a:r>
              <a:rPr lang="es-ES" dirty="0" err="1">
                <a:hlinkClick r:id="rId3" tooltip="Carbono"/>
              </a:rPr>
              <a:t>carbono</a:t>
            </a:r>
            <a:r>
              <a:rPr lang="es-ES" dirty="0"/>
              <a:t>, </a:t>
            </a:r>
            <a:r>
              <a:rPr lang="es-ES" dirty="0">
                <a:hlinkClick r:id="rId4" tooltip="Hidrógeno"/>
              </a:rPr>
              <a:t>hidrógeno</a:t>
            </a:r>
            <a:r>
              <a:rPr lang="es-ES" dirty="0"/>
              <a:t> y </a:t>
            </a:r>
            <a:r>
              <a:rPr lang="es-ES" dirty="0">
                <a:hlinkClick r:id="rId5" tooltip="Oxígeno"/>
              </a:rPr>
              <a:t>oxígeno</a:t>
            </a:r>
            <a:r>
              <a:rPr lang="es-ES" dirty="0"/>
              <a:t>. Son solubles en agua y se clasifican de acuerdo a la cantidad de carbonos o por el grupo funcional que tienen adherido. Son la forma biológica primaria de almacenamiento y consumo de </a:t>
            </a:r>
            <a:r>
              <a:rPr lang="es-ES" dirty="0">
                <a:hlinkClick r:id="rId6" tooltip="Energía"/>
              </a:rPr>
              <a:t>energía</a:t>
            </a:r>
            <a:r>
              <a:rPr lang="es-ES" dirty="0"/>
              <a:t>. Otras </a:t>
            </a:r>
            <a:r>
              <a:rPr lang="es-ES" dirty="0" err="1"/>
              <a:t>biomoléculas</a:t>
            </a:r>
            <a:r>
              <a:rPr lang="es-ES" dirty="0"/>
              <a:t> energéticas son las </a:t>
            </a:r>
            <a:r>
              <a:rPr lang="es-ES" dirty="0">
                <a:hlinkClick r:id="rId7" tooltip="Grasa"/>
              </a:rPr>
              <a:t>grasas</a:t>
            </a:r>
            <a:r>
              <a:rPr lang="es-ES" dirty="0"/>
              <a:t> y, en menor medida, las </a:t>
            </a:r>
            <a:r>
              <a:rPr lang="es-ES" dirty="0">
                <a:hlinkClick r:id="rId8" tooltip="Proteína"/>
              </a:rPr>
              <a:t>proteínas</a:t>
            </a:r>
            <a:r>
              <a:rPr lang="es-E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857387"/>
          </a:xfrm>
        </p:spPr>
        <p:txBody>
          <a:bodyPr/>
          <a:lstStyle/>
          <a:p>
            <a:r>
              <a:rPr lang="es-ES" dirty="0"/>
              <a:t>Estructura química</a:t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>
            <a:normAutofit fontScale="70000" lnSpcReduction="20000"/>
          </a:bodyPr>
          <a:lstStyle/>
          <a:p>
            <a:r>
              <a:rPr lang="es-ES" dirty="0"/>
              <a:t>Los glúcidos son compuestos formados en su mayor parte por </a:t>
            </a:r>
            <a:r>
              <a:rPr lang="es-ES" dirty="0">
                <a:hlinkClick r:id="rId2" tooltip="Átomo"/>
              </a:rPr>
              <a:t>átomos</a:t>
            </a:r>
            <a:r>
              <a:rPr lang="es-ES" dirty="0"/>
              <a:t> de </a:t>
            </a:r>
            <a:r>
              <a:rPr lang="es-ES" dirty="0">
                <a:hlinkClick r:id="rId3" tooltip="Carbono"/>
              </a:rPr>
              <a:t>carbono</a:t>
            </a:r>
            <a:r>
              <a:rPr lang="es-ES" dirty="0"/>
              <a:t> e </a:t>
            </a:r>
            <a:r>
              <a:rPr lang="es-ES" dirty="0">
                <a:hlinkClick r:id="rId4" tooltip="Hidrógeno"/>
              </a:rPr>
              <a:t>hidrógeno</a:t>
            </a:r>
            <a:r>
              <a:rPr lang="es-ES" dirty="0"/>
              <a:t> y en una menor cantidad de </a:t>
            </a:r>
            <a:r>
              <a:rPr lang="es-ES" dirty="0">
                <a:hlinkClick r:id="rId5" tooltip="Oxígeno"/>
              </a:rPr>
              <a:t>oxígeno</a:t>
            </a:r>
            <a:r>
              <a:rPr lang="es-ES" dirty="0"/>
              <a:t>. Los glúcidos tienen </a:t>
            </a:r>
            <a:r>
              <a:rPr lang="es-ES" dirty="0">
                <a:hlinkClick r:id="rId6" tooltip="Enlace químico"/>
              </a:rPr>
              <a:t>enlaces</a:t>
            </a:r>
            <a:r>
              <a:rPr lang="es-ES" dirty="0"/>
              <a:t> químicos difíciles de romper llamados </a:t>
            </a:r>
            <a:r>
              <a:rPr lang="es-ES" dirty="0">
                <a:hlinkClick r:id="rId7" tooltip="Valencia (química)"/>
              </a:rPr>
              <a:t>covalentes</a:t>
            </a:r>
            <a:r>
              <a:rPr lang="es-ES" dirty="0"/>
              <a:t>, mismos que poseen gran cantidad de </a:t>
            </a:r>
            <a:r>
              <a:rPr lang="es-ES" dirty="0">
                <a:hlinkClick r:id="rId8" tooltip="Energía"/>
              </a:rPr>
              <a:t>energía</a:t>
            </a:r>
            <a:r>
              <a:rPr lang="es-ES" dirty="0"/>
              <a:t>, que es liberada al romperse estos enlaces. Una parte de esta energía es aprovechada por el organismo consumidor, y otra parte es almacenada en el organismo.</a:t>
            </a:r>
          </a:p>
          <a:p>
            <a:r>
              <a:rPr lang="es-ES" dirty="0"/>
              <a:t>En la naturaleza se encuentran en los </a:t>
            </a:r>
            <a:r>
              <a:rPr lang="es-ES" dirty="0">
                <a:hlinkClick r:id="rId9" tooltip="Ser vivo"/>
              </a:rPr>
              <a:t>seres vivos</a:t>
            </a:r>
            <a:r>
              <a:rPr lang="es-ES" dirty="0"/>
              <a:t>, formando parte de </a:t>
            </a:r>
            <a:r>
              <a:rPr lang="es-ES" dirty="0" err="1">
                <a:hlinkClick r:id="rId10" tooltip="Biomolécula"/>
              </a:rPr>
              <a:t>biomoléculas</a:t>
            </a:r>
            <a:r>
              <a:rPr lang="es-ES" dirty="0"/>
              <a:t> aisladas o asociadas a otras como las </a:t>
            </a:r>
            <a:r>
              <a:rPr lang="es-ES" dirty="0">
                <a:hlinkClick r:id="rId11" tooltip="Proteína"/>
              </a:rPr>
              <a:t>proteínas</a:t>
            </a:r>
            <a:r>
              <a:rPr lang="es-ES" dirty="0"/>
              <a:t> y </a:t>
            </a:r>
            <a:r>
              <a:rPr lang="es-ES" dirty="0" err="1"/>
              <a:t>los</a:t>
            </a:r>
            <a:r>
              <a:rPr lang="es-ES" dirty="0" err="1">
                <a:hlinkClick r:id="rId12" tooltip="Lípido"/>
              </a:rPr>
              <a:t>lípidos</a:t>
            </a:r>
            <a:r>
              <a:rPr lang="es-E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7772400" cy="1785950"/>
          </a:xfrm>
        </p:spPr>
        <p:txBody>
          <a:bodyPr/>
          <a:lstStyle/>
          <a:p>
            <a:r>
              <a:rPr lang="es-ES" dirty="0"/>
              <a:t>Tipos de glúcidos</a:t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143116"/>
            <a:ext cx="6400800" cy="1752600"/>
          </a:xfrm>
        </p:spPr>
        <p:txBody>
          <a:bodyPr/>
          <a:lstStyle/>
          <a:p>
            <a:r>
              <a:rPr lang="es-ES" dirty="0"/>
              <a:t>Los glúcidos se dividen en monosacáridos, disacáridos, </a:t>
            </a:r>
            <a:r>
              <a:rPr lang="es-ES" dirty="0" err="1"/>
              <a:t>oligosacáridos</a:t>
            </a:r>
            <a:r>
              <a:rPr lang="es-ES" dirty="0"/>
              <a:t> y polisacáridos.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2000263"/>
          </a:xfrm>
        </p:spPr>
        <p:txBody>
          <a:bodyPr>
            <a:normAutofit/>
          </a:bodyPr>
          <a:lstStyle/>
          <a:p>
            <a:r>
              <a:rPr lang="es-ES" b="1" dirty="0"/>
              <a:t>Monosacáridos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3424246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Los glúcidos más simples, los monosacáridos, están formados por una sola </a:t>
            </a:r>
            <a:r>
              <a:rPr lang="es-ES" dirty="0">
                <a:hlinkClick r:id="rId2" tooltip="Molécula"/>
              </a:rPr>
              <a:t>molécula</a:t>
            </a:r>
            <a:r>
              <a:rPr lang="es-ES" dirty="0"/>
              <a:t>; no pueden ser </a:t>
            </a:r>
            <a:r>
              <a:rPr lang="es-ES" dirty="0">
                <a:hlinkClick r:id="rId3" tooltip="Hidrólisis"/>
              </a:rPr>
              <a:t>hidrolizados</a:t>
            </a:r>
            <a:r>
              <a:rPr lang="es-ES" dirty="0"/>
              <a:t> a glúcidos más pequeños. La fórmula química general de un </a:t>
            </a:r>
            <a:r>
              <a:rPr lang="es-ES" dirty="0" err="1"/>
              <a:t>monosacárido</a:t>
            </a:r>
            <a:r>
              <a:rPr lang="es-ES" dirty="0"/>
              <a:t> no modificado es (CH</a:t>
            </a:r>
            <a:r>
              <a:rPr lang="es-ES" baseline="-25000" dirty="0"/>
              <a:t>2</a:t>
            </a:r>
            <a:r>
              <a:rPr lang="es-ES" dirty="0"/>
              <a:t>O)</a:t>
            </a:r>
            <a:r>
              <a:rPr lang="es-ES" baseline="-25000" dirty="0"/>
              <a:t>n</a:t>
            </a:r>
            <a:r>
              <a:rPr lang="es-ES" dirty="0"/>
              <a:t>, donde n es cualquier número igual o mayor a tres, su limite es de 6 carbonos. Los monosacáridos poseen siempre un grupo </a:t>
            </a:r>
            <a:r>
              <a:rPr lang="es-ES" dirty="0">
                <a:hlinkClick r:id="rId4" tooltip="Carbonilo"/>
              </a:rPr>
              <a:t>carbonilo</a:t>
            </a:r>
            <a:r>
              <a:rPr lang="es-ES" dirty="0"/>
              <a:t> en uno de sus átomos de carbono y grupos </a:t>
            </a:r>
            <a:r>
              <a:rPr lang="es-ES" dirty="0" err="1">
                <a:hlinkClick r:id="rId5" tooltip="Hidroxilo"/>
              </a:rPr>
              <a:t>hidroxilo</a:t>
            </a:r>
            <a:r>
              <a:rPr lang="es-ES" dirty="0" err="1"/>
              <a:t>en</a:t>
            </a:r>
            <a:r>
              <a:rPr lang="es-ES" dirty="0"/>
              <a:t> el resto, por lo que pueden considerarse </a:t>
            </a:r>
            <a:r>
              <a:rPr lang="es-ES" dirty="0">
                <a:hlinkClick r:id="rId6" tooltip="Polialcohol"/>
              </a:rPr>
              <a:t>polialcoholes</a:t>
            </a:r>
            <a:r>
              <a:rPr lang="es-E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14511"/>
          </a:xfrm>
        </p:spPr>
        <p:txBody>
          <a:bodyPr/>
          <a:lstStyle/>
          <a:p>
            <a:r>
              <a:rPr lang="es-ES" b="1" dirty="0"/>
              <a:t>Disacáridos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400800" cy="4067188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Los disacáridos son glúcidos formados por dos moléculas de monosacáridos y, por tanto, al hidrolizarse producen dos monosacáridos libres. Los dos monosacáridos se unen mediante un enlace </a:t>
            </a:r>
            <a:r>
              <a:rPr lang="es-ES" dirty="0">
                <a:hlinkClick r:id="rId2" tooltip="Covalente"/>
              </a:rPr>
              <a:t>covalente</a:t>
            </a:r>
            <a:r>
              <a:rPr lang="es-ES" dirty="0"/>
              <a:t> conocido como enlace </a:t>
            </a:r>
            <a:r>
              <a:rPr lang="es-ES" dirty="0">
                <a:hlinkClick r:id="rId3" tooltip="Glucosídico"/>
              </a:rPr>
              <a:t>glucosídico</a:t>
            </a:r>
            <a:r>
              <a:rPr lang="es-ES" dirty="0"/>
              <a:t>, tras una reacción de </a:t>
            </a:r>
            <a:r>
              <a:rPr lang="es-ES" dirty="0">
                <a:hlinkClick r:id="rId4" tooltip="Deshidratación"/>
              </a:rPr>
              <a:t>deshidratación</a:t>
            </a:r>
            <a:r>
              <a:rPr lang="es-ES" dirty="0"/>
              <a:t> que implica la pérdida de un átomo de hidrógeno de un </a:t>
            </a:r>
            <a:r>
              <a:rPr lang="es-ES" dirty="0" smtClean="0"/>
              <a:t>monosacáridos </a:t>
            </a:r>
            <a:r>
              <a:rPr lang="es-ES" dirty="0"/>
              <a:t>y un grupo hidroxilo del otro </a:t>
            </a:r>
            <a:r>
              <a:rPr lang="es-ES" dirty="0" smtClean="0"/>
              <a:t>monosacáridos, </a:t>
            </a:r>
            <a:r>
              <a:rPr lang="es-ES" dirty="0"/>
              <a:t>con la consecuente formación de una molécula de H</a:t>
            </a:r>
            <a:r>
              <a:rPr lang="es-ES" baseline="-25000" dirty="0"/>
              <a:t>2</a:t>
            </a:r>
            <a:r>
              <a:rPr lang="es-ES" dirty="0"/>
              <a:t>O, de manera que la fórmula de los disacáridos no modificados es C</a:t>
            </a:r>
            <a:r>
              <a:rPr lang="es-ES" baseline="-25000" dirty="0"/>
              <a:t>12</a:t>
            </a:r>
            <a:r>
              <a:rPr lang="es-ES" dirty="0"/>
              <a:t>H</a:t>
            </a:r>
            <a:r>
              <a:rPr lang="es-ES" baseline="-25000" dirty="0"/>
              <a:t>22</a:t>
            </a:r>
            <a:r>
              <a:rPr lang="es-ES" dirty="0"/>
              <a:t>O</a:t>
            </a:r>
            <a:r>
              <a:rPr lang="es-ES" baseline="-25000" dirty="0"/>
              <a:t>11</a:t>
            </a:r>
            <a:r>
              <a:rPr lang="es-E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2143139"/>
          </a:xfrm>
        </p:spPr>
        <p:txBody>
          <a:bodyPr/>
          <a:lstStyle/>
          <a:p>
            <a:r>
              <a:rPr lang="es-ES" b="1" dirty="0" err="1"/>
              <a:t>Oligosacáridos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os </a:t>
            </a:r>
            <a:r>
              <a:rPr lang="es-ES" dirty="0" err="1"/>
              <a:t>oligosacáridos</a:t>
            </a:r>
            <a:r>
              <a:rPr lang="es-ES" dirty="0"/>
              <a:t> están compuestos por entre tres y nueve moléculas de monosacáridos que al hidrolizarse se liberan. No obstante, la definición de cuan largo debe ser un glúcido para ser considerado oligo o polisacárido varía según los autores. Según el número de monosacáridos de la cadena se tienen </a:t>
            </a:r>
            <a:r>
              <a:rPr lang="es-ES" dirty="0" err="1"/>
              <a:t>los</a:t>
            </a:r>
            <a:r>
              <a:rPr lang="es-ES" dirty="0" err="1">
                <a:hlinkClick r:id="rId2" tooltip="Trisacárido (aún no redactado)"/>
              </a:rPr>
              <a:t>trisacáridos</a:t>
            </a:r>
            <a:r>
              <a:rPr lang="es-ES" dirty="0"/>
              <a:t> (como la </a:t>
            </a:r>
            <a:r>
              <a:rPr lang="es-ES" dirty="0" err="1">
                <a:hlinkClick r:id="rId3" tooltip="Rafinosa"/>
              </a:rPr>
              <a:t>rafinosa</a:t>
            </a:r>
            <a:r>
              <a:rPr lang="es-ES" dirty="0"/>
              <a:t> ), </a:t>
            </a:r>
            <a:r>
              <a:rPr lang="es-ES" dirty="0" err="1">
                <a:hlinkClick r:id="rId4" tooltip="Tetrasacárido (aún no redactado)"/>
              </a:rPr>
              <a:t>tetrasacárido</a:t>
            </a:r>
            <a:r>
              <a:rPr lang="es-ES" dirty="0"/>
              <a:t> (</a:t>
            </a:r>
            <a:r>
              <a:rPr lang="es-ES" dirty="0" err="1">
                <a:hlinkClick r:id="rId5" tooltip="Estaquiosa (aún no redactado)"/>
              </a:rPr>
              <a:t>estaquiosa</a:t>
            </a:r>
            <a:r>
              <a:rPr lang="es-ES" dirty="0"/>
              <a:t>), </a:t>
            </a:r>
            <a:r>
              <a:rPr lang="es-ES" dirty="0" err="1"/>
              <a:t>pentasacáridos</a:t>
            </a:r>
            <a:r>
              <a:rPr lang="es-ES" dirty="0"/>
              <a:t>, </a:t>
            </a:r>
            <a:r>
              <a:rPr lang="es-ES" dirty="0" err="1"/>
              <a:t>etc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785949"/>
          </a:xfrm>
        </p:spPr>
        <p:txBody>
          <a:bodyPr/>
          <a:lstStyle/>
          <a:p>
            <a:r>
              <a:rPr lang="es-ES" b="1" dirty="0"/>
              <a:t>Polisacáridos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3638560"/>
          </a:xfrm>
        </p:spPr>
        <p:txBody>
          <a:bodyPr>
            <a:normAutofit fontScale="70000" lnSpcReduction="20000"/>
          </a:bodyPr>
          <a:lstStyle/>
          <a:p>
            <a:r>
              <a:rPr lang="es-ES" dirty="0"/>
              <a:t>Los polisacáridos son cadenas, ramificadas o no, de más de diez monosacáridos. Los polisacáridos representan una clase importante de </a:t>
            </a:r>
            <a:r>
              <a:rPr lang="es-ES" dirty="0">
                <a:hlinkClick r:id="rId2" tooltip="Polímero"/>
              </a:rPr>
              <a:t>polímeros</a:t>
            </a:r>
            <a:r>
              <a:rPr lang="es-ES" dirty="0"/>
              <a:t> </a:t>
            </a:r>
            <a:r>
              <a:rPr lang="es-ES" dirty="0">
                <a:hlinkClick r:id="rId3" tooltip="Biológico"/>
              </a:rPr>
              <a:t>biológicos</a:t>
            </a:r>
            <a:r>
              <a:rPr lang="es-ES" dirty="0"/>
              <a:t>. Su función en los </a:t>
            </a:r>
            <a:r>
              <a:rPr lang="es-ES" dirty="0">
                <a:hlinkClick r:id="rId4" tooltip="Organismo"/>
              </a:rPr>
              <a:t>organismos</a:t>
            </a:r>
            <a:r>
              <a:rPr lang="es-ES" dirty="0"/>
              <a:t> vivos está relacionada usualmente con estructura o almacenamiento. El </a:t>
            </a:r>
            <a:r>
              <a:rPr lang="es-ES" dirty="0">
                <a:hlinkClick r:id="rId5" tooltip="Almidón"/>
              </a:rPr>
              <a:t>almidón</a:t>
            </a:r>
            <a:r>
              <a:rPr lang="es-ES" dirty="0"/>
              <a:t> es usado como una forma de almacenar monosacáridos en las </a:t>
            </a:r>
            <a:r>
              <a:rPr lang="es-ES" dirty="0">
                <a:hlinkClick r:id="rId6" tooltip="Planta"/>
              </a:rPr>
              <a:t>plantas</a:t>
            </a:r>
            <a:r>
              <a:rPr lang="es-ES" dirty="0"/>
              <a:t>, siendo encontrado en la forma de </a:t>
            </a:r>
            <a:r>
              <a:rPr lang="es-ES" dirty="0" err="1">
                <a:hlinkClick r:id="rId7" tooltip="Amilosa"/>
              </a:rPr>
              <a:t>amilosa</a:t>
            </a:r>
            <a:r>
              <a:rPr lang="es-ES" dirty="0"/>
              <a:t> y la </a:t>
            </a:r>
            <a:r>
              <a:rPr lang="es-ES" dirty="0" err="1">
                <a:hlinkClick r:id="rId8" tooltip="Amilopectina"/>
              </a:rPr>
              <a:t>amilopectina</a:t>
            </a:r>
            <a:r>
              <a:rPr lang="es-ES" dirty="0"/>
              <a:t>(ramificada). En </a:t>
            </a:r>
            <a:r>
              <a:rPr lang="es-ES" dirty="0">
                <a:hlinkClick r:id="rId9" tooltip="Animal"/>
              </a:rPr>
              <a:t>animales</a:t>
            </a:r>
            <a:r>
              <a:rPr lang="es-ES" dirty="0"/>
              <a:t>, se usa el </a:t>
            </a:r>
            <a:r>
              <a:rPr lang="es-ES" dirty="0">
                <a:hlinkClick r:id="rId10" tooltip="Glucógeno"/>
              </a:rPr>
              <a:t>glucógeno</a:t>
            </a:r>
            <a:r>
              <a:rPr lang="es-ES" dirty="0"/>
              <a:t> en vez de almidón el cual es estructuralmente similar pero más densamente ramificado. Las propiedades del glucógeno le permiten ser </a:t>
            </a:r>
            <a:r>
              <a:rPr lang="es-ES" dirty="0">
                <a:hlinkClick r:id="rId11" tooltip="Metabolismo"/>
              </a:rPr>
              <a:t>metabolizado</a:t>
            </a:r>
            <a:r>
              <a:rPr lang="es-ES" dirty="0"/>
              <a:t> más rápidamente, lo cual se ajusta a la vida activa de los animales con locomoción.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151</Words>
  <Application>Microsoft Office PowerPoint</Application>
  <PresentationFormat>Presentación en pantalla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Glúcido </vt:lpstr>
      <vt:lpstr>Estructura química </vt:lpstr>
      <vt:lpstr>Tipos de glúcidos </vt:lpstr>
      <vt:lpstr>Monosacáridos</vt:lpstr>
      <vt:lpstr>Disacáridos </vt:lpstr>
      <vt:lpstr>Oligosacáridos</vt:lpstr>
      <vt:lpstr>Polisacáridos </vt:lpstr>
    </vt:vector>
  </TitlesOfParts>
  <Company>ANGY.NET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Glúcido </dc:title>
  <dc:creator>EQUIPO4</dc:creator>
  <cp:lastModifiedBy>EQUIPO4</cp:lastModifiedBy>
  <cp:revision>1</cp:revision>
  <dcterms:created xsi:type="dcterms:W3CDTF">2009-11-10T20:51:32Z</dcterms:created>
  <dcterms:modified xsi:type="dcterms:W3CDTF">2009-11-10T21:01:12Z</dcterms:modified>
</cp:coreProperties>
</file>