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17" name="16 Marcador de pie de página"/>
          <p:cNvSpPr>
            <a:spLocks noGrp="1"/>
          </p:cNvSpPr>
          <p:nvPr>
            <p:ph type="ftr" sz="quarter" idx="11"/>
          </p:nvPr>
        </p:nvSpPr>
        <p:spPr/>
        <p:txBody>
          <a:bodyPr/>
          <a:lstStyle/>
          <a:p>
            <a:endParaRPr lang="en-US" dirty="0"/>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B123C52-6ED7-488F-8B43-59A890A44603}" type="slidenum">
              <a:rPr lang="en-US" smtClean="0"/>
              <a:t>‹Nº›</a:t>
            </a:fld>
            <a:endParaRPr lang="en-US" dirty="0"/>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1B123C52-6ED7-488F-8B43-59A890A44603}" type="slidenum">
              <a:rPr lang="en-US" smtClean="0"/>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1B123C52-6ED7-488F-8B43-59A890A44603}" type="slidenum">
              <a:rPr lang="en-US" smtClean="0"/>
              <a:t>‹Nº›</a:t>
            </a:fld>
            <a:endParaRPr lang="en-US" dirty="0"/>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a:xfrm>
            <a:off x="4361688" y="1026372"/>
            <a:ext cx="457200" cy="441325"/>
          </a:xfrm>
        </p:spPr>
        <p:txBody>
          <a:bodyPr/>
          <a:lstStyle/>
          <a:p>
            <a:fld id="{1B123C52-6ED7-488F-8B43-59A890A44603}" type="slidenum">
              <a:rPr lang="en-US" smtClean="0"/>
              <a:t>‹Nº›</a:t>
            </a:fld>
            <a:endParaRPr lang="en-US" dirty="0"/>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n-US" dirty="0"/>
          </a:p>
        </p:txBody>
      </p:sp>
      <p:sp>
        <p:nvSpPr>
          <p:cNvPr id="4" name="3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B123C52-6ED7-488F-8B43-59A890A44603}" type="slidenum">
              <a:rPr lang="en-US" smtClean="0"/>
              <a:t>‹Nº›</a:t>
            </a:fld>
            <a:endParaRPr lang="en-US" dirty="0"/>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A68217D8-A30E-4898-812A-86F9076DD4DE}" type="datetimeFigureOut">
              <a:rPr lang="en-US" smtClean="0"/>
              <a:t>10/4/2009</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1B123C52-6ED7-488F-8B43-59A890A44603}" type="slidenum">
              <a:rPr lang="en-US" smtClean="0"/>
              <a:t>‹Nº›</a:t>
            </a:fld>
            <a:endParaRPr lang="en-US" dirty="0"/>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8" name="7 Marcador de pie de página"/>
          <p:cNvSpPr>
            <a:spLocks noGrp="1"/>
          </p:cNvSpPr>
          <p:nvPr>
            <p:ph type="ftr" sz="quarter" idx="11"/>
          </p:nvPr>
        </p:nvSpPr>
        <p:spPr>
          <a:xfrm>
            <a:off x="304800" y="6409944"/>
            <a:ext cx="3581400" cy="365760"/>
          </a:xfrm>
        </p:spPr>
        <p:txBody>
          <a:bodyPr/>
          <a:lstStyle/>
          <a:p>
            <a:endParaRPr lang="en-US" dirty="0"/>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B123C52-6ED7-488F-8B43-59A890A44603}" type="slidenum">
              <a:rPr lang="en-US" smtClean="0"/>
              <a:t>‹Nº›</a:t>
            </a:fld>
            <a:endParaRPr lang="en-U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4" name="3 Marcador de pie de página"/>
          <p:cNvSpPr>
            <a:spLocks noGrp="1"/>
          </p:cNvSpPr>
          <p:nvPr>
            <p:ph type="ftr" sz="quarter" idx="11"/>
          </p:nvPr>
        </p:nvSpPr>
        <p:spPr/>
        <p:txBody>
          <a:bodyPr/>
          <a:lstStyle/>
          <a:p>
            <a:endParaRPr lang="en-US" dirty="0"/>
          </a:p>
        </p:txBody>
      </p:sp>
      <p:sp>
        <p:nvSpPr>
          <p:cNvPr id="5" name="4 Marcador de número de diapositiva"/>
          <p:cNvSpPr>
            <a:spLocks noGrp="1"/>
          </p:cNvSpPr>
          <p:nvPr>
            <p:ph type="sldNum" sz="quarter" idx="12"/>
          </p:nvPr>
        </p:nvSpPr>
        <p:spPr>
          <a:xfrm>
            <a:off x="4343400" y="1036020"/>
            <a:ext cx="457200" cy="441325"/>
          </a:xfrm>
        </p:spPr>
        <p:txBody>
          <a:bodyPr/>
          <a:lstStyle/>
          <a:p>
            <a:fld id="{1B123C52-6ED7-488F-8B43-59A890A44603}" type="slidenum">
              <a:rPr lang="en-US" smtClean="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3" name="2 Marcador de pie de página"/>
          <p:cNvSpPr>
            <a:spLocks noGrp="1"/>
          </p:cNvSpPr>
          <p:nvPr>
            <p:ph type="ftr" sz="quarter" idx="11"/>
          </p:nvPr>
        </p:nvSpPr>
        <p:spPr/>
        <p:txBody>
          <a:bodyPr/>
          <a:lstStyle/>
          <a:p>
            <a:endParaRPr lang="en-US" dirty="0"/>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B123C52-6ED7-488F-8B43-59A890A44603}" type="slidenum">
              <a:rPr lang="en-US" smtClean="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B123C52-6ED7-488F-8B43-59A890A44603}" type="slidenum">
              <a:rPr lang="en-US" smtClean="0"/>
              <a:t>‹Nº›</a:t>
            </a:fld>
            <a:endParaRPr lang="en-US" dirty="0"/>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A68217D8-A30E-4898-812A-86F9076DD4DE}" type="datetimeFigureOut">
              <a:rPr lang="en-US" smtClean="0"/>
              <a:t>10/4/2009</a:t>
            </a:fld>
            <a:endParaRPr lang="en-US" dirty="0"/>
          </a:p>
        </p:txBody>
      </p:sp>
      <p:sp>
        <p:nvSpPr>
          <p:cNvPr id="6" name="5 Marcador de pie de página"/>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1B123C52-6ED7-488F-8B43-59A890A44603}" type="slidenum">
              <a:rPr lang="en-US" smtClean="0"/>
              <a:t>‹Nº›</a:t>
            </a:fld>
            <a:endParaRPr lang="en-US" dirty="0"/>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A68217D8-A30E-4898-812A-86F9076DD4DE}" type="datetimeFigureOut">
              <a:rPr lang="en-US" smtClean="0"/>
              <a:t>10/4/2009</a:t>
            </a:fld>
            <a:endParaRPr lang="en-US" dirty="0"/>
          </a:p>
        </p:txBody>
      </p:sp>
      <p:sp>
        <p:nvSpPr>
          <p:cNvPr id="6" name="5 Marcador de pie de página"/>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68217D8-A30E-4898-812A-86F9076DD4DE}" type="datetimeFigureOut">
              <a:rPr lang="en-US" smtClean="0"/>
              <a:t>10/4/2009</a:t>
            </a:fld>
            <a:endParaRPr lang="en-US" dirty="0"/>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B123C52-6ED7-488F-8B43-59A890A44603}" type="slidenum">
              <a:rPr lang="en-US" smtClean="0"/>
              <a:t>‹Nº›</a:t>
            </a:fld>
            <a:endParaRPr lang="en-US" dirty="0"/>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b="1" i="1" dirty="0" smtClean="0">
                <a:solidFill>
                  <a:schemeClr val="accent3">
                    <a:lumMod val="75000"/>
                  </a:schemeClr>
                </a:solidFill>
                <a:latin typeface="Times New Roman" pitchFamily="18" charset="0"/>
                <a:cs typeface="Times New Roman" pitchFamily="18" charset="0"/>
              </a:rPr>
              <a:t>METABOLISMO,CATABOLISMO</a:t>
            </a:r>
            <a:br>
              <a:rPr lang="es-ES" b="1" i="1" dirty="0" smtClean="0">
                <a:solidFill>
                  <a:schemeClr val="accent3">
                    <a:lumMod val="75000"/>
                  </a:schemeClr>
                </a:solidFill>
                <a:latin typeface="Times New Roman" pitchFamily="18" charset="0"/>
                <a:cs typeface="Times New Roman" pitchFamily="18" charset="0"/>
              </a:rPr>
            </a:br>
            <a:r>
              <a:rPr lang="es-ES" b="1" i="1" dirty="0" smtClean="0">
                <a:solidFill>
                  <a:schemeClr val="accent3">
                    <a:lumMod val="75000"/>
                  </a:schemeClr>
                </a:solidFill>
                <a:latin typeface="Times New Roman" pitchFamily="18" charset="0"/>
                <a:cs typeface="Times New Roman" pitchFamily="18" charset="0"/>
              </a:rPr>
              <a:t>Y ANABOLISMO</a:t>
            </a:r>
            <a:endParaRPr lang="en-US" b="1" i="1" dirty="0">
              <a:solidFill>
                <a:schemeClr val="accent3">
                  <a:lumMod val="75000"/>
                </a:schemeClr>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solidFill>
                  <a:schemeClr val="accent3">
                    <a:lumMod val="75000"/>
                  </a:schemeClr>
                </a:solidFill>
                <a:latin typeface="Times New Roman" pitchFamily="18" charset="0"/>
                <a:cs typeface="Times New Roman" pitchFamily="18" charset="0"/>
              </a:rPr>
              <a:t>METABOLISMO</a:t>
            </a:r>
            <a:endParaRPr lang="en-US" b="1" i="1" dirty="0">
              <a:solidFill>
                <a:schemeClr val="accent3">
                  <a:lumMod val="75000"/>
                </a:schemeClr>
              </a:solidFill>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buNone/>
            </a:pPr>
            <a:r>
              <a:rPr lang="es-ES" sz="2200" dirty="0" smtClean="0"/>
              <a:t>      </a:t>
            </a:r>
            <a:r>
              <a:rPr lang="es-ES" sz="2200" i="1" dirty="0" smtClean="0"/>
              <a:t>Es el conjunto de reacciones bioquímicas y procesos físico-químicos que ocurren en una célula y en el organismo.</a:t>
            </a:r>
            <a:r>
              <a:rPr lang="es-ES" sz="2200" i="1" baseline="30000" dirty="0" smtClean="0"/>
              <a:t>]</a:t>
            </a:r>
            <a:r>
              <a:rPr lang="es-ES" sz="2200" i="1" dirty="0" smtClean="0"/>
              <a:t> Estos complejos procesos interrelacionados son la base de la vida a nivel molecular, y permiten las diversas actividades de las células: crecer, reproducirse, mantener sus estructuras, responder a estímulos, etc.</a:t>
            </a:r>
            <a:endParaRPr lang="en-US" sz="22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solidFill>
                  <a:schemeClr val="accent3">
                    <a:lumMod val="75000"/>
                  </a:schemeClr>
                </a:solidFill>
                <a:latin typeface="Times New Roman" pitchFamily="18" charset="0"/>
                <a:cs typeface="Times New Roman" pitchFamily="18" charset="0"/>
              </a:rPr>
              <a:t>EVOLUCION</a:t>
            </a:r>
            <a:endParaRPr lang="en-US" b="1" i="1" dirty="0">
              <a:solidFill>
                <a:schemeClr val="accent3">
                  <a:lumMod val="75000"/>
                </a:schemeClr>
              </a:solidFill>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buNone/>
            </a:pPr>
            <a:r>
              <a:rPr lang="es-ES" dirty="0" smtClean="0"/>
              <a:t>    </a:t>
            </a:r>
            <a:r>
              <a:rPr lang="es-ES" sz="2200" i="1" dirty="0" smtClean="0">
                <a:latin typeface="Times New Roman" pitchFamily="18" charset="0"/>
                <a:cs typeface="Times New Roman" pitchFamily="18" charset="0"/>
              </a:rPr>
              <a:t>Las rutas metabólicas comunes, como la glucólisis y el ciclo de Krebs, están presentes en todo el sistema de tres dominios de los seres vivos y estuvo presente en el último ancestro universal. Esta célula universal ancestral era procariota y seguramente metanógena, con un extensivo metabolismo de aminoácidos, nucleótidos, carbohidratos y lípidos. La retención de estas rutas metabólicas durante la evolución tardía puede ser el resultado de estas reacciones como una solución óptima para sus problemas metabólicos particulares, con rutas como la glucólisis y el ciclo de Krebs que producía sus productos finales eficientemente y en un número mínimo de pasos.</a:t>
            </a:r>
            <a:endParaRPr lang="en-US" sz="2200" i="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solidFill>
                  <a:schemeClr val="accent3">
                    <a:lumMod val="75000"/>
                  </a:schemeClr>
                </a:solidFill>
                <a:latin typeface="Times New Roman" pitchFamily="18" charset="0"/>
                <a:cs typeface="Times New Roman" pitchFamily="18" charset="0"/>
              </a:rPr>
              <a:t>INVESTIGACION Y MANIPULACION</a:t>
            </a:r>
            <a:endParaRPr lang="en-US" b="1" i="1" dirty="0">
              <a:solidFill>
                <a:schemeClr val="accent3">
                  <a:lumMod val="75000"/>
                </a:schemeClr>
              </a:solidFill>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buNone/>
            </a:pPr>
            <a:r>
              <a:rPr lang="es-ES" dirty="0" smtClean="0"/>
              <a:t>   </a:t>
            </a:r>
            <a:r>
              <a:rPr lang="es-ES" sz="2200" i="1" dirty="0" smtClean="0">
                <a:latin typeface="Times New Roman" pitchFamily="18" charset="0"/>
                <a:cs typeface="Times New Roman" pitchFamily="18" charset="0"/>
              </a:rPr>
              <a:t>Clásicamente, el metabolismo se estudia por una aproximación reduccionista que se concentra en una ruta metabólica específica. La utilización de los diversos elementos en el organismo son valiosos en todas las categorías histológicas, de tejidos a células, que definen las rutas de precursores hacia su producto final. Las enzimas que catabolizan estas reacciones químicas pueden ser purificadas y así estudiar su cinética enzimática y las respuestas que presentan frente a diversos inhibidores. </a:t>
            </a:r>
            <a:endParaRPr lang="en-US" sz="2200" i="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solidFill>
                  <a:schemeClr val="accent3">
                    <a:lumMod val="75000"/>
                  </a:schemeClr>
                </a:solidFill>
                <a:latin typeface="Times New Roman" pitchFamily="18" charset="0"/>
                <a:cs typeface="Times New Roman" pitchFamily="18" charset="0"/>
              </a:rPr>
              <a:t>ANABOLISMO</a:t>
            </a:r>
            <a:endParaRPr lang="en-US" b="1" i="1" dirty="0">
              <a:solidFill>
                <a:schemeClr val="accent3">
                  <a:lumMod val="75000"/>
                </a:schemeClr>
              </a:solidFill>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r>
              <a:rPr lang="es-ES" sz="2200" i="1" dirty="0" smtClean="0">
                <a:latin typeface="Times New Roman" pitchFamily="18" charset="0"/>
                <a:cs typeface="Times New Roman" pitchFamily="18" charset="0"/>
              </a:rPr>
              <a:t>es una de las dos partes del metabolismo, encargada de la síntesis o bioformación de moléculas orgánicas (biomoléculas) más complejas a partir de otras más sencillas o de los nutrientes, con requerimiento de energía (reacciones endergónicas), al contrario que el catabolismo.</a:t>
            </a:r>
          </a:p>
          <a:p>
            <a:pPr algn="just">
              <a:buNone/>
            </a:pPr>
            <a:r>
              <a:rPr lang="es-ES" sz="2200" i="1" dirty="0" smtClean="0">
                <a:latin typeface="Times New Roman" pitchFamily="18" charset="0"/>
                <a:cs typeface="Times New Roman" pitchFamily="18" charset="0"/>
              </a:rPr>
              <a:t>     La palabra anabolismo se originó del griego Ana que significa arriba.</a:t>
            </a:r>
          </a:p>
          <a:p>
            <a:pPr algn="just">
              <a:buNone/>
            </a:pPr>
            <a:r>
              <a:rPr lang="es-ES" sz="2200" i="1" dirty="0" smtClean="0">
                <a:latin typeface="Times New Roman" pitchFamily="18" charset="0"/>
                <a:cs typeface="Times New Roman" pitchFamily="18" charset="0"/>
              </a:rPr>
              <a:t>     Aunque anabolismo y catabolismo son dos procesos contrarios, los dos funcionan coordinada y armónicamente, y constituyen una unidad difícil de separar.</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lnSpcReduction="10000"/>
          </a:bodyPr>
          <a:lstStyle/>
          <a:p>
            <a:pPr algn="just">
              <a:buNone/>
            </a:pPr>
            <a:r>
              <a:rPr lang="es-ES" dirty="0" smtClean="0"/>
              <a:t>     </a:t>
            </a:r>
            <a:r>
              <a:rPr lang="es-ES" sz="2200" i="1" dirty="0" smtClean="0">
                <a:latin typeface="Times New Roman" pitchFamily="18" charset="0"/>
                <a:cs typeface="Times New Roman" pitchFamily="18" charset="0"/>
              </a:rPr>
              <a:t>El anabolismo es el responsable de:</a:t>
            </a:r>
          </a:p>
          <a:p>
            <a:pPr algn="just"/>
            <a:r>
              <a:rPr lang="es-ES" sz="2200" i="1" dirty="0" smtClean="0">
                <a:latin typeface="Times New Roman" pitchFamily="18" charset="0"/>
                <a:cs typeface="Times New Roman" pitchFamily="18" charset="0"/>
              </a:rPr>
              <a:t>La formación de los componentes celulares y tejidos corporales y por tanto del crecimiento. </a:t>
            </a:r>
          </a:p>
          <a:p>
            <a:pPr algn="just"/>
            <a:r>
              <a:rPr lang="es-ES" sz="2200" i="1" dirty="0" smtClean="0">
                <a:latin typeface="Times New Roman" pitchFamily="18" charset="0"/>
                <a:cs typeface="Times New Roman" pitchFamily="18" charset="0"/>
              </a:rPr>
              <a:t>El almacenamiento de energía mediante enlaces químicos en moléculas orgánicas. </a:t>
            </a:r>
          </a:p>
          <a:p>
            <a:pPr algn="just"/>
            <a:r>
              <a:rPr lang="es-ES" sz="2200" i="1" dirty="0" smtClean="0">
                <a:latin typeface="Times New Roman" pitchFamily="18" charset="0"/>
                <a:cs typeface="Times New Roman" pitchFamily="18" charset="0"/>
              </a:rPr>
              <a:t>Las células obtienen la energía del medio ambiente mediante tres tipos distintos de fuente de energía que son:</a:t>
            </a:r>
          </a:p>
          <a:p>
            <a:pPr algn="just"/>
            <a:r>
              <a:rPr lang="es-ES" sz="2200" i="1" dirty="0" smtClean="0">
                <a:latin typeface="Times New Roman" pitchFamily="18" charset="0"/>
                <a:cs typeface="Times New Roman" pitchFamily="18" charset="0"/>
              </a:rPr>
              <a:t>La luz solar, mediante la fotosíntesis en las plantas. </a:t>
            </a:r>
          </a:p>
          <a:p>
            <a:pPr algn="just"/>
            <a:r>
              <a:rPr lang="es-ES" sz="2200" i="1" dirty="0" smtClean="0">
                <a:latin typeface="Times New Roman" pitchFamily="18" charset="0"/>
                <a:cs typeface="Times New Roman" pitchFamily="18" charset="0"/>
              </a:rPr>
              <a:t>Otros compuestos orgánicos como ocurre en los organismos heterótrofos. </a:t>
            </a:r>
          </a:p>
          <a:p>
            <a:pPr algn="just"/>
            <a:r>
              <a:rPr lang="es-ES" sz="2200" i="1" dirty="0" smtClean="0">
                <a:latin typeface="Times New Roman" pitchFamily="18" charset="0"/>
                <a:cs typeface="Times New Roman" pitchFamily="18" charset="0"/>
              </a:rPr>
              <a:t>Compuestos inorgánicos como las bacterias quimiolitotróficas que pueden ser autótrofas o heterótrofas.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solidFill>
                  <a:schemeClr val="accent3">
                    <a:lumMod val="75000"/>
                  </a:schemeClr>
                </a:solidFill>
                <a:latin typeface="Times New Roman" pitchFamily="18" charset="0"/>
                <a:cs typeface="Times New Roman" pitchFamily="18" charset="0"/>
              </a:rPr>
              <a:t>CLASIFICACION</a:t>
            </a:r>
            <a:endParaRPr lang="en-US" b="1" i="1" dirty="0">
              <a:solidFill>
                <a:schemeClr val="accent3">
                  <a:lumMod val="75000"/>
                </a:schemeClr>
              </a:solidFill>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lstStyle/>
          <a:p>
            <a:pPr algn="just"/>
            <a:r>
              <a:rPr lang="es-ES" sz="2200" i="1" dirty="0" smtClean="0">
                <a:latin typeface="Times New Roman" pitchFamily="18" charset="0"/>
                <a:cs typeface="Times New Roman" pitchFamily="18" charset="0"/>
              </a:rPr>
              <a:t>El anabolismo se puede clasificar académicamente según las biomoléculas que se sinteticen en:</a:t>
            </a:r>
          </a:p>
          <a:p>
            <a:pPr algn="just"/>
            <a:r>
              <a:rPr lang="es-ES" sz="2200" i="1" dirty="0" smtClean="0">
                <a:latin typeface="Times New Roman" pitchFamily="18" charset="0"/>
                <a:cs typeface="Times New Roman" pitchFamily="18" charset="0"/>
              </a:rPr>
              <a:t>Replicación o duplicación de ADN. </a:t>
            </a:r>
          </a:p>
          <a:p>
            <a:pPr algn="just"/>
            <a:r>
              <a:rPr lang="es-ES" sz="2200" i="1" dirty="0" smtClean="0">
                <a:latin typeface="Times New Roman" pitchFamily="18" charset="0"/>
                <a:cs typeface="Times New Roman" pitchFamily="18" charset="0"/>
              </a:rPr>
              <a:t>Síntesis de ARN. </a:t>
            </a:r>
          </a:p>
          <a:p>
            <a:pPr algn="just"/>
            <a:r>
              <a:rPr lang="es-ES" sz="2200" i="1" dirty="0" smtClean="0">
                <a:latin typeface="Times New Roman" pitchFamily="18" charset="0"/>
                <a:cs typeface="Times New Roman" pitchFamily="18" charset="0"/>
              </a:rPr>
              <a:t>Síntesis de proteínas. </a:t>
            </a:r>
          </a:p>
          <a:p>
            <a:pPr algn="just"/>
            <a:r>
              <a:rPr lang="es-ES" sz="2200" i="1" dirty="0" smtClean="0">
                <a:latin typeface="Times New Roman" pitchFamily="18" charset="0"/>
                <a:cs typeface="Times New Roman" pitchFamily="18" charset="0"/>
              </a:rPr>
              <a:t>Síntesis de glúcidos. </a:t>
            </a:r>
          </a:p>
          <a:p>
            <a:pPr algn="just"/>
            <a:r>
              <a:rPr lang="es-ES" sz="2200" i="1" dirty="0" smtClean="0">
                <a:latin typeface="Times New Roman" pitchFamily="18" charset="0"/>
                <a:cs typeface="Times New Roman" pitchFamily="18" charset="0"/>
              </a:rPr>
              <a:t>Síntesis de lípidos.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latin typeface="Times New Roman" pitchFamily="18" charset="0"/>
                <a:cs typeface="Times New Roman" pitchFamily="18" charset="0"/>
              </a:rPr>
              <a:t>CATABOLISMO</a:t>
            </a:r>
            <a:endParaRPr lang="en-US" b="1" i="1" dirty="0">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buNone/>
            </a:pPr>
            <a:r>
              <a:rPr lang="es-ES" sz="2200" i="1" dirty="0" smtClean="0">
                <a:latin typeface="Times New Roman" pitchFamily="18" charset="0"/>
                <a:cs typeface="Times New Roman" pitchFamily="18" charset="0"/>
              </a:rPr>
              <a:t>    Es la parte del metabolismo que consiste en la transformación de moléculas orgánicas o biomoléculas complejas en moléculas sencillas y en el almacenamiento de la energía química desprendida en forma de enlaces de fosfato y de moléculas de ATP, mediante la destrucción de las moléculas que contienen gran cantidad de energía en los enlaces covalentes que la forman, en reacciones químicas exotérmicas.</a:t>
            </a:r>
          </a:p>
          <a:p>
            <a:pPr algn="just">
              <a:buNone/>
            </a:pPr>
            <a:r>
              <a:rPr lang="es-ES" sz="2200" i="1" dirty="0" smtClean="0">
                <a:latin typeface="Times New Roman" pitchFamily="18" charset="0"/>
                <a:cs typeface="Times New Roman" pitchFamily="18" charset="0"/>
              </a:rPr>
              <a:t>    El catabolismo es el proceso inverso del anabolismo. La palabra catabolismo procede del griego kata que significa hacia abajo.</a:t>
            </a:r>
          </a:p>
          <a:p>
            <a:pPr algn="just"/>
            <a:endParaRPr lang="en-US" sz="2200" i="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latin typeface="Times New Roman" pitchFamily="18" charset="0"/>
                <a:cs typeface="Times New Roman" pitchFamily="18" charset="0"/>
              </a:rPr>
              <a:t>CONTROL</a:t>
            </a:r>
            <a:endParaRPr lang="en-US" b="1" i="1" dirty="0">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normAutofit/>
          </a:bodyPr>
          <a:lstStyle/>
          <a:p>
            <a:pPr algn="just"/>
            <a:r>
              <a:rPr lang="es-ES" sz="2200" i="1" dirty="0" smtClean="0">
                <a:latin typeface="Times New Roman" pitchFamily="18" charset="0"/>
                <a:cs typeface="Times New Roman" pitchFamily="18" charset="0"/>
              </a:rPr>
              <a:t>El control del catabolismo en los organismos superiores se realiza por diversos mensajeros químicos como las hormonas catabólicas clásicas que son:</a:t>
            </a:r>
          </a:p>
          <a:p>
            <a:pPr algn="just"/>
            <a:r>
              <a:rPr lang="es-ES" sz="2200" i="1" dirty="0" smtClean="0">
                <a:latin typeface="Times New Roman" pitchFamily="18" charset="0"/>
                <a:cs typeface="Times New Roman" pitchFamily="18" charset="0"/>
              </a:rPr>
              <a:t>Cortisol</a:t>
            </a:r>
            <a:r>
              <a:rPr lang="es-ES" sz="2200" i="1" dirty="0" smtClean="0">
                <a:latin typeface="Times New Roman" pitchFamily="18" charset="0"/>
                <a:cs typeface="Times New Roman" pitchFamily="18" charset="0"/>
              </a:rPr>
              <a:t>. </a:t>
            </a:r>
          </a:p>
          <a:p>
            <a:pPr algn="just"/>
            <a:r>
              <a:rPr lang="es-ES" sz="2200" i="1" dirty="0" smtClean="0">
                <a:latin typeface="Times New Roman" pitchFamily="18" charset="0"/>
                <a:cs typeface="Times New Roman" pitchFamily="18" charset="0"/>
              </a:rPr>
              <a:t>Glucagón</a:t>
            </a:r>
            <a:r>
              <a:rPr lang="es-ES" sz="2200" i="1" dirty="0" smtClean="0">
                <a:latin typeface="Times New Roman" pitchFamily="18" charset="0"/>
                <a:cs typeface="Times New Roman" pitchFamily="18" charset="0"/>
              </a:rPr>
              <a:t>. </a:t>
            </a:r>
          </a:p>
          <a:p>
            <a:pPr algn="just"/>
            <a:r>
              <a:rPr lang="es-ES" sz="2200" i="1" dirty="0" smtClean="0">
                <a:latin typeface="Times New Roman" pitchFamily="18" charset="0"/>
                <a:cs typeface="Times New Roman" pitchFamily="18" charset="0"/>
              </a:rPr>
              <a:t>Adrenalina y otras </a:t>
            </a:r>
            <a:r>
              <a:rPr lang="es-ES" sz="2200" i="1" dirty="0" smtClean="0">
                <a:latin typeface="Times New Roman" pitchFamily="18" charset="0"/>
                <a:cs typeface="Times New Roman" pitchFamily="18" charset="0"/>
              </a:rPr>
              <a:t>catecolaminas</a:t>
            </a:r>
            <a:r>
              <a:rPr lang="es-ES" sz="2200" i="1" dirty="0" smtClean="0">
                <a:latin typeface="Times New Roman" pitchFamily="18" charset="0"/>
                <a:cs typeface="Times New Roman" pitchFamily="18" charset="0"/>
              </a:rPr>
              <a:t>. </a:t>
            </a:r>
          </a:p>
          <a:p>
            <a:pPr algn="just"/>
            <a:r>
              <a:rPr lang="es-ES" sz="2200" i="1" dirty="0" smtClean="0">
                <a:latin typeface="Times New Roman" pitchFamily="18" charset="0"/>
                <a:cs typeface="Times New Roman" pitchFamily="18" charset="0"/>
              </a:rPr>
              <a:t>Citocina</a:t>
            </a:r>
            <a:r>
              <a:rPr lang="es-ES" sz="2200" i="1" dirty="0" smtClean="0">
                <a:latin typeface="Times New Roman" pitchFamily="18" charset="0"/>
                <a:cs typeface="Times New Roman" pitchFamily="18" charset="0"/>
              </a:rPr>
              <a:t>. </a:t>
            </a:r>
          </a:p>
          <a:p>
            <a:pPr algn="just"/>
            <a:r>
              <a:rPr lang="es-ES" sz="2200" i="1" dirty="0" smtClean="0">
                <a:latin typeface="Times New Roman" pitchFamily="18" charset="0"/>
                <a:cs typeface="Times New Roman" pitchFamily="18" charset="0"/>
              </a:rPr>
              <a:t>Tiroxina. </a:t>
            </a:r>
          </a:p>
          <a:p>
            <a:pPr algn="just"/>
            <a:r>
              <a:rPr lang="es-ES" sz="2200" i="1" dirty="0" smtClean="0">
                <a:latin typeface="Times New Roman" pitchFamily="18" charset="0"/>
                <a:cs typeface="Times New Roman" pitchFamily="18" charset="0"/>
              </a:rPr>
              <a:t>Tanto el catabolismo como el anabolismo se pueden incluir como un medio de excreción, o bien, de transformación de desechos.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TotalTime>
  <Words>612</Words>
  <Application>Microsoft Office PowerPoint</Application>
  <PresentationFormat>Presentación en pantalla (4:3)</PresentationFormat>
  <Paragraphs>36</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Civil</vt:lpstr>
      <vt:lpstr>METABOLISMO,CATABOLISMO Y ANABOLISMO</vt:lpstr>
      <vt:lpstr>METABOLISMO</vt:lpstr>
      <vt:lpstr>EVOLUCION</vt:lpstr>
      <vt:lpstr>INVESTIGACION Y MANIPULACION</vt:lpstr>
      <vt:lpstr>ANABOLISMO</vt:lpstr>
      <vt:lpstr>Diapositiva 6</vt:lpstr>
      <vt:lpstr>CLASIFICACION</vt:lpstr>
      <vt:lpstr>CATABOLISMO</vt:lpstr>
      <vt:lpstr>CONTROL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USER</cp:lastModifiedBy>
  <cp:revision>2</cp:revision>
  <dcterms:created xsi:type="dcterms:W3CDTF">2009-10-04T20:58:14Z</dcterms:created>
  <dcterms:modified xsi:type="dcterms:W3CDTF">2009-10-04T21:16:01Z</dcterms:modified>
</cp:coreProperties>
</file>