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4382C36-509B-4353-AD2C-B1D3DB0720C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2A9299-205B-4B4C-964C-2B2AA5DF1A35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Robot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://es.wikipedia.org/wiki/Computadora" TargetMode="External"/><Relationship Id="rId7" Type="http://schemas.openxmlformats.org/officeDocument/2006/relationships/hyperlink" Target="http://es.wikipedia.org/wiki/Real_Academia_Espa%C3%B1ola" TargetMode="External"/><Relationship Id="rId12" Type="http://schemas.openxmlformats.org/officeDocument/2006/relationships/hyperlink" Target="http://images.google.com.mx/imgres?imgurl=http://mhbusiness.blogspot.es/img/hardware.jpg&amp;imgrefurl=http://mhbusiness.blogspot.es/1245312360/&amp;usg=__vRRscaL7gslcGq9AUAkPCmw6LY0=&amp;h=425&amp;w=425&amp;sz=61&amp;hl=es&amp;start=1&amp;um=1&amp;tbnid=5of-LFDt01OaFM:&amp;tbnh=126&amp;tbnw=126&amp;prev=/images%3Fq%3Dhardware%26hl%3Des%26sa%3DN%26um%3D1" TargetMode="External"/><Relationship Id="rId2" Type="http://schemas.openxmlformats.org/officeDocument/2006/relationships/hyperlink" Target="http://es.wikipedia.org/wiki/Alfabeto_Fon%C3%A9tico_Internaciona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Idioma_ingl%C3%A9s" TargetMode="External"/><Relationship Id="rId11" Type="http://schemas.openxmlformats.org/officeDocument/2006/relationships/hyperlink" Target="http://es.wikipedia.org/wiki/Dato" TargetMode="External"/><Relationship Id="rId5" Type="http://schemas.openxmlformats.org/officeDocument/2006/relationships/hyperlink" Target="http://es.wikipedia.org/wiki/Software" TargetMode="External"/><Relationship Id="rId15" Type="http://schemas.openxmlformats.org/officeDocument/2006/relationships/image" Target="../media/image3.jpeg"/><Relationship Id="rId10" Type="http://schemas.openxmlformats.org/officeDocument/2006/relationships/hyperlink" Target="http://es.wikipedia.org/wiki/Audio" TargetMode="External"/><Relationship Id="rId4" Type="http://schemas.openxmlformats.org/officeDocument/2006/relationships/hyperlink" Target="http://es.wikipedia.org/wiki/Perif%C3%A9rico" TargetMode="External"/><Relationship Id="rId9" Type="http://schemas.openxmlformats.org/officeDocument/2006/relationships/hyperlink" Target="http://es.wikipedia.org/wiki/Tecnolog%C3%ADa" TargetMode="External"/><Relationship Id="rId14" Type="http://schemas.openxmlformats.org/officeDocument/2006/relationships/hyperlink" Target="http://images.google.com.mx/imgres?imgurl=http://bp1.blogger.com/_mq5AdUkqtMA/R-8sOeKLlxI/AAAAAAAABFE/2RyCwWLY1EI/s400/real%2Bhardware%2Bicons.jpg&amp;imgrefurl=http://www.taringa.net/posts/1517971&amp;usg=__v52OIgMq-m7bBPlBf6Cg4FMiNyA=&amp;h=306&amp;w=400&amp;sz=20&amp;hl=es&amp;start=15&amp;um=1&amp;tbnid=B-nJ_y7oM4HSfM:&amp;tbnh=95&amp;tbnw=124&amp;prev=/images%3Fq%3Dhardware%26hl%3Des%26sa%3DN%26um%3D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533400"/>
            <a:ext cx="5357850" cy="1109650"/>
          </a:xfrm>
        </p:spPr>
        <p:txBody>
          <a:bodyPr/>
          <a:lstStyle/>
          <a:p>
            <a:r>
              <a:rPr lang="es-MX" dirty="0" smtClean="0"/>
              <a:t>hardware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1928802"/>
            <a:ext cx="8715436" cy="4714908"/>
          </a:xfrm>
        </p:spPr>
        <p:txBody>
          <a:bodyPr>
            <a:normAutofit fontScale="85000" lnSpcReduction="20000"/>
          </a:bodyPr>
          <a:lstStyle/>
          <a:p>
            <a:r>
              <a:rPr lang="es-MX" b="1" dirty="0" smtClean="0"/>
              <a:t>Hardware</a:t>
            </a:r>
            <a:r>
              <a:rPr lang="es-MX" dirty="0" smtClean="0"/>
              <a:t> (pronunciación </a:t>
            </a:r>
            <a:r>
              <a:rPr lang="es-MX" dirty="0" smtClean="0">
                <a:hlinkClick r:id="rId2" tooltip="Alfabeto Fonético Internacional"/>
              </a:rPr>
              <a:t>AFI</a:t>
            </a:r>
            <a:r>
              <a:rPr lang="es-MX" dirty="0" smtClean="0"/>
              <a:t>: /ˈ</a:t>
            </a:r>
            <a:r>
              <a:rPr lang="es-MX" dirty="0" err="1" smtClean="0"/>
              <a:t>hɑːdˌwɛə</a:t>
            </a:r>
            <a:r>
              <a:rPr lang="es-MX" dirty="0" smtClean="0"/>
              <a:t>/ ó /ˈ</a:t>
            </a:r>
            <a:r>
              <a:rPr lang="es-MX" dirty="0" err="1" smtClean="0"/>
              <a:t>hɑɹdˌwɛɚ</a:t>
            </a:r>
            <a:r>
              <a:rPr lang="es-MX" dirty="0" smtClean="0"/>
              <a:t>/) corresponde a todas las partes físicas y tangibles</a:t>
            </a:r>
            <a:r>
              <a:rPr lang="es-MX" baseline="30000" dirty="0" smtClean="0">
                <a:hlinkClick r:id=""/>
              </a:rPr>
              <a:t>[1]</a:t>
            </a:r>
            <a:r>
              <a:rPr lang="es-MX" dirty="0" smtClean="0"/>
              <a:t> de una </a:t>
            </a:r>
            <a:r>
              <a:rPr lang="es-MX" dirty="0" smtClean="0">
                <a:hlinkClick r:id="rId3" tooltip="Computadora"/>
              </a:rPr>
              <a:t>computadora</a:t>
            </a:r>
            <a:r>
              <a:rPr lang="es-MX" dirty="0" smtClean="0"/>
              <a:t>: sus componentes eléctricos, electrónicos, electromecánicos y mecánicos;</a:t>
            </a:r>
            <a:r>
              <a:rPr lang="es-MX" baseline="30000" dirty="0" smtClean="0">
                <a:hlinkClick r:id=""/>
              </a:rPr>
              <a:t>[2]</a:t>
            </a:r>
            <a:r>
              <a:rPr lang="es-MX" dirty="0" smtClean="0"/>
              <a:t> sus cables, gabinetes o cajas, </a:t>
            </a:r>
            <a:r>
              <a:rPr lang="es-MX" dirty="0" smtClean="0">
                <a:hlinkClick r:id="rId4" tooltip="Periférico"/>
              </a:rPr>
              <a:t>periféricos</a:t>
            </a:r>
            <a:r>
              <a:rPr lang="es-MX" dirty="0" smtClean="0"/>
              <a:t> de todo tipo y cualquier otro elemento físico involucrado; contrariamente al soporte lógico e intangible que es llamado </a:t>
            </a:r>
            <a:r>
              <a:rPr lang="es-MX" dirty="0" smtClean="0">
                <a:hlinkClick r:id="rId5" tooltip="Software"/>
              </a:rPr>
              <a:t>software</a:t>
            </a:r>
            <a:r>
              <a:rPr lang="es-MX" dirty="0" smtClean="0"/>
              <a:t>. El término proviene del </a:t>
            </a:r>
            <a:r>
              <a:rPr lang="es-MX" dirty="0" smtClean="0">
                <a:hlinkClick r:id="rId6" tooltip="Idioma inglés"/>
              </a:rPr>
              <a:t>inglés</a:t>
            </a:r>
            <a:r>
              <a:rPr lang="es-MX" baseline="30000" dirty="0" smtClean="0">
                <a:hlinkClick r:id=""/>
              </a:rPr>
              <a:t>[3]</a:t>
            </a:r>
            <a:r>
              <a:rPr lang="es-MX" dirty="0" smtClean="0"/>
              <a:t> y es definido por la </a:t>
            </a:r>
            <a:r>
              <a:rPr lang="es-MX" dirty="0" smtClean="0">
                <a:hlinkClick r:id="rId7" tooltip="Real Academia Española"/>
              </a:rPr>
              <a:t>RAE</a:t>
            </a:r>
            <a:r>
              <a:rPr lang="es-MX" dirty="0" smtClean="0"/>
              <a:t> como el "Conjunto de los componentes que integran la parte material de una </a:t>
            </a:r>
            <a:r>
              <a:rPr lang="es-MX" dirty="0" smtClean="0">
                <a:hlinkClick r:id="rId3" tooltip="Computadora"/>
              </a:rPr>
              <a:t>computadora</a:t>
            </a:r>
            <a:r>
              <a:rPr lang="es-MX" dirty="0" smtClean="0"/>
              <a:t>".</a:t>
            </a:r>
            <a:r>
              <a:rPr lang="es-MX" baseline="30000" dirty="0" smtClean="0">
                <a:hlinkClick r:id=""/>
              </a:rPr>
              <a:t>[4]</a:t>
            </a:r>
            <a:r>
              <a:rPr lang="es-MX" dirty="0" smtClean="0"/>
              <a:t> Sin embargo, el término, aunque es lo más común, no necesariamente se aplica a una computadora tal como se la conoce, así por ejemplo, un </a:t>
            </a:r>
            <a:r>
              <a:rPr lang="es-MX" dirty="0" smtClean="0">
                <a:hlinkClick r:id="rId8" tooltip="Robot"/>
              </a:rPr>
              <a:t>robot</a:t>
            </a:r>
            <a:r>
              <a:rPr lang="es-MX" dirty="0" smtClean="0"/>
              <a:t> también posee hardware (y software).</a:t>
            </a:r>
            <a:r>
              <a:rPr lang="es-MX" baseline="30000" dirty="0" smtClean="0">
                <a:hlinkClick r:id=""/>
              </a:rPr>
              <a:t>[5]</a:t>
            </a:r>
            <a:r>
              <a:rPr lang="es-MX" dirty="0" smtClean="0"/>
              <a:t> </a:t>
            </a:r>
            <a:r>
              <a:rPr lang="es-MX" baseline="30000" dirty="0" smtClean="0">
                <a:hlinkClick r:id=""/>
              </a:rPr>
              <a:t>[6]</a:t>
            </a:r>
            <a:endParaRPr lang="es-MX" dirty="0" smtClean="0"/>
          </a:p>
          <a:p>
            <a:r>
              <a:rPr lang="es-MX" dirty="0" smtClean="0"/>
              <a:t>La historia del hardware del computador se puede clasificar en tres generaciones, cada una caracterizada por un cambio </a:t>
            </a:r>
            <a:r>
              <a:rPr lang="es-MX" dirty="0" smtClean="0">
                <a:hlinkClick r:id="rId9" tooltip="Tecnología"/>
              </a:rPr>
              <a:t>tecnológico</a:t>
            </a:r>
            <a:r>
              <a:rPr lang="es-MX" dirty="0" smtClean="0"/>
              <a:t> de importancia. Este hardware se puede clasificar en: básico, el estrictamente necesario para el funcionamiento normal del equipo, y el complementario, el que realiza funciones específicas.</a:t>
            </a:r>
          </a:p>
          <a:p>
            <a:r>
              <a:rPr lang="es-MX" dirty="0" smtClean="0"/>
              <a:t>Un sistema informático se compone de una CPU, encargada de procesar los datos, uno o varios periféricos de entrada, los que permiten el ingreso de la información y uno o varios periféricos de salida, los que posibilitan dar salida (normalmente en forma visual o </a:t>
            </a:r>
            <a:r>
              <a:rPr lang="es-MX" dirty="0" smtClean="0">
                <a:hlinkClick r:id="rId10" tooltip="Audio"/>
              </a:rPr>
              <a:t>auditiva</a:t>
            </a:r>
            <a:r>
              <a:rPr lang="es-MX" dirty="0" smtClean="0"/>
              <a:t>) a los </a:t>
            </a:r>
            <a:r>
              <a:rPr lang="es-MX" dirty="0" smtClean="0">
                <a:hlinkClick r:id="rId11" tooltip="Dato"/>
              </a:rPr>
              <a:t>datos</a:t>
            </a:r>
            <a:r>
              <a:rPr lang="es-MX" dirty="0" smtClean="0"/>
              <a:t>.</a:t>
            </a:r>
          </a:p>
          <a:p>
            <a:endParaRPr lang="es-MX" dirty="0"/>
          </a:p>
        </p:txBody>
      </p:sp>
      <p:pic>
        <p:nvPicPr>
          <p:cNvPr id="23554" name="Picture 2" descr="http://t2.gstatic.com/images?q=tbn:5of-LFDt01OaFM:http://mhbusiness.blogspot.es/img/hardware.jpg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59" y="1"/>
            <a:ext cx="1714511" cy="17145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6" name="Picture 4" descr="http://t1.gstatic.com/images?q=tbn:B-nJ_y7oM4HSfM:http://bp1.blogger.com/_mq5AdUkqtMA/R-8sOeKLlxI/AAAAAAAABFE/2RyCwWLY1EI/s400/real%2Bhardware%2Bicons.jpg">
            <a:hlinkClick r:id="rId14"/>
          </p:cNvPr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429388" y="0"/>
            <a:ext cx="2000264" cy="1532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</TotalTime>
  <Words>255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hardware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user</dc:creator>
  <cp:lastModifiedBy>user</cp:lastModifiedBy>
  <cp:revision>1</cp:revision>
  <dcterms:created xsi:type="dcterms:W3CDTF">2009-10-05T21:03:55Z</dcterms:created>
  <dcterms:modified xsi:type="dcterms:W3CDTF">2009-10-05T21:08:10Z</dcterms:modified>
</cp:coreProperties>
</file>